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333" r:id="rId2"/>
    <p:sldId id="335" r:id="rId3"/>
    <p:sldId id="336" r:id="rId4"/>
    <p:sldId id="337" r:id="rId5"/>
    <p:sldId id="338" r:id="rId6"/>
    <p:sldId id="339" r:id="rId7"/>
    <p:sldId id="340" r:id="rId8"/>
    <p:sldId id="341" r:id="rId9"/>
    <p:sldId id="342" r:id="rId10"/>
    <p:sldId id="343" r:id="rId11"/>
    <p:sldId id="344" r:id="rId12"/>
    <p:sldId id="345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08"/>
    <p:restoredTop sz="94643"/>
  </p:normalViewPr>
  <p:slideViewPr>
    <p:cSldViewPr snapToGrid="0" snapToObjects="1">
      <p:cViewPr varScale="1">
        <p:scale>
          <a:sx n="107" d="100"/>
          <a:sy n="107" d="100"/>
        </p:scale>
        <p:origin x="200" y="3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418836-BBF8-6046-97DB-056270ACBB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AC4037-58AE-AD48-8672-B149E97FE8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046E3B-CF75-7340-8FE2-49B77FECDB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DCAF0-7BB9-4146-A12B-1C2FB1D8AECF}" type="datetimeFigureOut">
              <a:rPr lang="en-US" smtClean="0"/>
              <a:t>9/24/18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77C992-C1C7-4948-BF24-EA614A8A6A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DD81B4-BBFD-F743-907B-F8AB48EE4B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A3943-CAE9-3C43-BF1D-D68FD10DA4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9031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7FFAE5-04A6-5D46-87F9-83C3E6BBCC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1547451-5622-6345-AACE-4C053550AA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2604D4-7503-0842-9283-5881AB206F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DCAF0-7BB9-4146-A12B-1C2FB1D8AECF}" type="datetimeFigureOut">
              <a:rPr lang="en-US" smtClean="0"/>
              <a:t>9/24/18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30463D-CDB9-D94E-8E84-8F2591BE98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107619-5EB2-804A-A5FC-FFB5ECFE60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A3943-CAE9-3C43-BF1D-D68FD10DA4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98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F9CEE3D-8131-914A-8B67-E9F112F1B34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EDB57F6-AC4E-9A4A-B6D0-2DEEF37693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5694A0-7D98-D946-BC15-DEC4274019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DCAF0-7BB9-4146-A12B-1C2FB1D8AECF}" type="datetimeFigureOut">
              <a:rPr lang="en-US" smtClean="0"/>
              <a:t>9/24/18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F007BE-B768-074C-BFC8-CF5F6EF965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2E2CE2-0EA4-D046-BE16-CCA6F87655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A3943-CAE9-3C43-BF1D-D68FD10DA4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1012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ntact In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2" name="AdobeStock_42703636.jpeg" descr="AdobeStock_42703636.jpeg"/>
          <p:cNvPicPr>
            <a:picLocks noChangeAspect="1"/>
          </p:cNvPicPr>
          <p:nvPr/>
        </p:nvPicPr>
        <p:blipFill>
          <a:blip r:embed="rId2">
            <a:extLst/>
          </a:blip>
          <a:srcRect t="13316" b="11218"/>
          <a:stretch>
            <a:fillRect/>
          </a:stretch>
        </p:blipFill>
        <p:spPr>
          <a:xfrm>
            <a:off x="-1906" y="-22336"/>
            <a:ext cx="12195811" cy="6902672"/>
          </a:xfrm>
          <a:prstGeom prst="rect">
            <a:avLst/>
          </a:prstGeom>
          <a:ln w="12700">
            <a:miter lim="400000"/>
          </a:ln>
        </p:spPr>
      </p:pic>
      <p:sp>
        <p:nvSpPr>
          <p:cNvPr id="333" name="Rectangle"/>
          <p:cNvSpPr/>
          <p:nvPr/>
        </p:nvSpPr>
        <p:spPr>
          <a:xfrm>
            <a:off x="-59611" y="-1461"/>
            <a:ext cx="12311222" cy="6860921"/>
          </a:xfrm>
          <a:prstGeom prst="rect">
            <a:avLst/>
          </a:prstGeom>
          <a:solidFill>
            <a:srgbClr val="1B2E59">
              <a:alpha val="90409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sp>
        <p:nvSpPr>
          <p:cNvPr id="334" name="Image"/>
          <p:cNvSpPr>
            <a:spLocks noGrp="1"/>
          </p:cNvSpPr>
          <p:nvPr>
            <p:ph type="pic" sz="quarter" idx="13"/>
          </p:nvPr>
        </p:nvSpPr>
        <p:spPr>
          <a:xfrm>
            <a:off x="2730885" y="1948678"/>
            <a:ext cx="2954963" cy="296064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pic>
        <p:nvPicPr>
          <p:cNvPr id="335" name="UofT Dept of Surgery Logo - white.png" descr="UofT Dept of Surgery Logo - whit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866129" y="1973341"/>
            <a:ext cx="3594986" cy="1051523"/>
          </a:xfrm>
          <a:prstGeom prst="rect">
            <a:avLst/>
          </a:prstGeom>
          <a:ln w="12700">
            <a:miter lim="400000"/>
          </a:ln>
        </p:spPr>
      </p:pic>
      <p:sp>
        <p:nvSpPr>
          <p:cNvPr id="336" name="Mail"/>
          <p:cNvSpPr/>
          <p:nvPr/>
        </p:nvSpPr>
        <p:spPr>
          <a:xfrm>
            <a:off x="6074014" y="3284526"/>
            <a:ext cx="372354" cy="2353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44" y="0"/>
                </a:moveTo>
                <a:lnTo>
                  <a:pt x="10803" y="12213"/>
                </a:lnTo>
                <a:lnTo>
                  <a:pt x="20856" y="0"/>
                </a:lnTo>
                <a:lnTo>
                  <a:pt x="744" y="0"/>
                </a:lnTo>
                <a:close/>
                <a:moveTo>
                  <a:pt x="0" y="157"/>
                </a:moveTo>
                <a:lnTo>
                  <a:pt x="0" y="21418"/>
                </a:lnTo>
                <a:cubicBezTo>
                  <a:pt x="0" y="21518"/>
                  <a:pt x="52" y="21600"/>
                  <a:pt x="115" y="21600"/>
                </a:cubicBezTo>
                <a:lnTo>
                  <a:pt x="21485" y="21600"/>
                </a:lnTo>
                <a:cubicBezTo>
                  <a:pt x="21548" y="21600"/>
                  <a:pt x="21600" y="21518"/>
                  <a:pt x="21600" y="21418"/>
                </a:cubicBezTo>
                <a:lnTo>
                  <a:pt x="21600" y="157"/>
                </a:lnTo>
                <a:lnTo>
                  <a:pt x="10976" y="13181"/>
                </a:lnTo>
                <a:cubicBezTo>
                  <a:pt x="10924" y="13245"/>
                  <a:pt x="10861" y="13272"/>
                  <a:pt x="10797" y="13272"/>
                </a:cubicBezTo>
                <a:cubicBezTo>
                  <a:pt x="10734" y="13272"/>
                  <a:pt x="10669" y="13233"/>
                  <a:pt x="10612" y="13170"/>
                </a:cubicBezTo>
                <a:lnTo>
                  <a:pt x="0" y="157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sp>
        <p:nvSpPr>
          <p:cNvPr id="337" name="World"/>
          <p:cNvSpPr/>
          <p:nvPr/>
        </p:nvSpPr>
        <p:spPr>
          <a:xfrm>
            <a:off x="6074014" y="3662803"/>
            <a:ext cx="372354" cy="3723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845" y="0"/>
                  <a:pt x="0" y="4845"/>
                  <a:pt x="0" y="10800"/>
                </a:cubicBezTo>
                <a:cubicBezTo>
                  <a:pt x="0" y="16755"/>
                  <a:pt x="4845" y="21600"/>
                  <a:pt x="10800" y="21600"/>
                </a:cubicBezTo>
                <a:cubicBezTo>
                  <a:pt x="16755" y="21600"/>
                  <a:pt x="21600" y="16755"/>
                  <a:pt x="21600" y="10800"/>
                </a:cubicBezTo>
                <a:cubicBezTo>
                  <a:pt x="21600" y="4845"/>
                  <a:pt x="16755" y="0"/>
                  <a:pt x="10800" y="0"/>
                </a:cubicBezTo>
                <a:close/>
                <a:moveTo>
                  <a:pt x="11993" y="938"/>
                </a:moveTo>
                <a:cubicBezTo>
                  <a:pt x="14122" y="1194"/>
                  <a:pt x="16044" y="2125"/>
                  <a:pt x="17542" y="3512"/>
                </a:cubicBezTo>
                <a:cubicBezTo>
                  <a:pt x="16898" y="4108"/>
                  <a:pt x="16188" y="4611"/>
                  <a:pt x="15429" y="5012"/>
                </a:cubicBezTo>
                <a:cubicBezTo>
                  <a:pt x="15343" y="4850"/>
                  <a:pt x="15255" y="4689"/>
                  <a:pt x="15162" y="4531"/>
                </a:cubicBezTo>
                <a:cubicBezTo>
                  <a:pt x="14347" y="3140"/>
                  <a:pt x="13267" y="1918"/>
                  <a:pt x="11993" y="938"/>
                </a:cubicBezTo>
                <a:close/>
                <a:moveTo>
                  <a:pt x="9560" y="943"/>
                </a:moveTo>
                <a:cubicBezTo>
                  <a:pt x="8289" y="1922"/>
                  <a:pt x="7211" y="3142"/>
                  <a:pt x="6397" y="4531"/>
                </a:cubicBezTo>
                <a:cubicBezTo>
                  <a:pt x="6308" y="4684"/>
                  <a:pt x="6222" y="4839"/>
                  <a:pt x="6139" y="4995"/>
                </a:cubicBezTo>
                <a:cubicBezTo>
                  <a:pt x="5392" y="4597"/>
                  <a:pt x="4693" y="4100"/>
                  <a:pt x="4058" y="3512"/>
                </a:cubicBezTo>
                <a:cubicBezTo>
                  <a:pt x="5545" y="2136"/>
                  <a:pt x="7450" y="1207"/>
                  <a:pt x="9560" y="943"/>
                </a:cubicBezTo>
                <a:close/>
                <a:moveTo>
                  <a:pt x="10366" y="1421"/>
                </a:moveTo>
                <a:lnTo>
                  <a:pt x="10366" y="6141"/>
                </a:lnTo>
                <a:cubicBezTo>
                  <a:pt x="9165" y="6090"/>
                  <a:pt x="8002" y="5827"/>
                  <a:pt x="6920" y="5368"/>
                </a:cubicBezTo>
                <a:cubicBezTo>
                  <a:pt x="6992" y="5234"/>
                  <a:pt x="7066" y="5100"/>
                  <a:pt x="7143" y="4968"/>
                </a:cubicBezTo>
                <a:cubicBezTo>
                  <a:pt x="7960" y="3575"/>
                  <a:pt x="9062" y="2365"/>
                  <a:pt x="10366" y="1421"/>
                </a:cubicBezTo>
                <a:close/>
                <a:moveTo>
                  <a:pt x="11234" y="1451"/>
                </a:moveTo>
                <a:cubicBezTo>
                  <a:pt x="12520" y="2391"/>
                  <a:pt x="13607" y="3589"/>
                  <a:pt x="14415" y="4968"/>
                </a:cubicBezTo>
                <a:cubicBezTo>
                  <a:pt x="14495" y="5104"/>
                  <a:pt x="14572" y="5244"/>
                  <a:pt x="14646" y="5383"/>
                </a:cubicBezTo>
                <a:cubicBezTo>
                  <a:pt x="13574" y="5833"/>
                  <a:pt x="12424" y="6090"/>
                  <a:pt x="11234" y="6141"/>
                </a:cubicBezTo>
                <a:lnTo>
                  <a:pt x="11234" y="1451"/>
                </a:lnTo>
                <a:close/>
                <a:moveTo>
                  <a:pt x="3448" y="4128"/>
                </a:moveTo>
                <a:cubicBezTo>
                  <a:pt x="4152" y="4783"/>
                  <a:pt x="4928" y="5335"/>
                  <a:pt x="5759" y="5775"/>
                </a:cubicBezTo>
                <a:cubicBezTo>
                  <a:pt x="5120" y="7219"/>
                  <a:pt x="4759" y="8779"/>
                  <a:pt x="4701" y="10368"/>
                </a:cubicBezTo>
                <a:lnTo>
                  <a:pt x="876" y="10368"/>
                </a:lnTo>
                <a:cubicBezTo>
                  <a:pt x="979" y="7972"/>
                  <a:pt x="1935" y="5793"/>
                  <a:pt x="3448" y="4128"/>
                </a:cubicBezTo>
                <a:close/>
                <a:moveTo>
                  <a:pt x="18152" y="4128"/>
                </a:moveTo>
                <a:cubicBezTo>
                  <a:pt x="19665" y="5793"/>
                  <a:pt x="20621" y="7972"/>
                  <a:pt x="20724" y="10368"/>
                </a:cubicBezTo>
                <a:lnTo>
                  <a:pt x="16858" y="10368"/>
                </a:lnTo>
                <a:cubicBezTo>
                  <a:pt x="16800" y="8785"/>
                  <a:pt x="16441" y="7231"/>
                  <a:pt x="15807" y="5792"/>
                </a:cubicBezTo>
                <a:cubicBezTo>
                  <a:pt x="16650" y="5349"/>
                  <a:pt x="17439" y="4792"/>
                  <a:pt x="18152" y="4128"/>
                </a:cubicBezTo>
                <a:close/>
                <a:moveTo>
                  <a:pt x="6541" y="6148"/>
                </a:moveTo>
                <a:cubicBezTo>
                  <a:pt x="7739" y="6662"/>
                  <a:pt x="9031" y="6956"/>
                  <a:pt x="10366" y="7008"/>
                </a:cubicBezTo>
                <a:lnTo>
                  <a:pt x="10366" y="10368"/>
                </a:lnTo>
                <a:lnTo>
                  <a:pt x="5569" y="10368"/>
                </a:lnTo>
                <a:cubicBezTo>
                  <a:pt x="5626" y="8908"/>
                  <a:pt x="5956" y="7475"/>
                  <a:pt x="6541" y="6148"/>
                </a:cubicBezTo>
                <a:close/>
                <a:moveTo>
                  <a:pt x="15024" y="6163"/>
                </a:moveTo>
                <a:cubicBezTo>
                  <a:pt x="15604" y="7486"/>
                  <a:pt x="15934" y="8914"/>
                  <a:pt x="15991" y="10368"/>
                </a:cubicBezTo>
                <a:lnTo>
                  <a:pt x="11234" y="10368"/>
                </a:lnTo>
                <a:lnTo>
                  <a:pt x="11234" y="7008"/>
                </a:lnTo>
                <a:cubicBezTo>
                  <a:pt x="12557" y="6956"/>
                  <a:pt x="13835" y="6668"/>
                  <a:pt x="15024" y="6163"/>
                </a:cubicBezTo>
                <a:close/>
                <a:moveTo>
                  <a:pt x="876" y="11234"/>
                </a:moveTo>
                <a:lnTo>
                  <a:pt x="4700" y="11234"/>
                </a:lnTo>
                <a:cubicBezTo>
                  <a:pt x="4753" y="12849"/>
                  <a:pt x="5119" y="14437"/>
                  <a:pt x="5773" y="15903"/>
                </a:cubicBezTo>
                <a:cubicBezTo>
                  <a:pt x="4953" y="16335"/>
                  <a:pt x="4185" y="16876"/>
                  <a:pt x="3488" y="17518"/>
                </a:cubicBezTo>
                <a:cubicBezTo>
                  <a:pt x="1952" y="15847"/>
                  <a:pt x="980" y="13652"/>
                  <a:pt x="876" y="11234"/>
                </a:cubicBezTo>
                <a:close/>
                <a:moveTo>
                  <a:pt x="5567" y="11234"/>
                </a:moveTo>
                <a:lnTo>
                  <a:pt x="10366" y="11234"/>
                </a:lnTo>
                <a:lnTo>
                  <a:pt x="10366" y="14676"/>
                </a:lnTo>
                <a:cubicBezTo>
                  <a:pt x="9036" y="14728"/>
                  <a:pt x="7749" y="15021"/>
                  <a:pt x="6554" y="15532"/>
                </a:cubicBezTo>
                <a:cubicBezTo>
                  <a:pt x="5955" y="14182"/>
                  <a:pt x="5619" y="12720"/>
                  <a:pt x="5567" y="11234"/>
                </a:cubicBezTo>
                <a:close/>
                <a:moveTo>
                  <a:pt x="11234" y="11234"/>
                </a:moveTo>
                <a:lnTo>
                  <a:pt x="15992" y="11234"/>
                </a:lnTo>
                <a:cubicBezTo>
                  <a:pt x="15940" y="12714"/>
                  <a:pt x="15605" y="14169"/>
                  <a:pt x="15010" y="15515"/>
                </a:cubicBezTo>
                <a:cubicBezTo>
                  <a:pt x="13825" y="15013"/>
                  <a:pt x="12552" y="14728"/>
                  <a:pt x="11234" y="14676"/>
                </a:cubicBezTo>
                <a:lnTo>
                  <a:pt x="11234" y="11234"/>
                </a:lnTo>
                <a:close/>
                <a:moveTo>
                  <a:pt x="16860" y="11234"/>
                </a:moveTo>
                <a:lnTo>
                  <a:pt x="20724" y="11234"/>
                </a:lnTo>
                <a:cubicBezTo>
                  <a:pt x="20620" y="13652"/>
                  <a:pt x="19648" y="15847"/>
                  <a:pt x="18112" y="17518"/>
                </a:cubicBezTo>
                <a:cubicBezTo>
                  <a:pt x="17406" y="16867"/>
                  <a:pt x="16627" y="16321"/>
                  <a:pt x="15795" y="15886"/>
                </a:cubicBezTo>
                <a:cubicBezTo>
                  <a:pt x="16444" y="14425"/>
                  <a:pt x="16807" y="12842"/>
                  <a:pt x="16860" y="11234"/>
                </a:cubicBezTo>
                <a:close/>
                <a:moveTo>
                  <a:pt x="10366" y="15544"/>
                </a:moveTo>
                <a:lnTo>
                  <a:pt x="10366" y="20226"/>
                </a:lnTo>
                <a:cubicBezTo>
                  <a:pt x="9026" y="19256"/>
                  <a:pt x="7899" y="18005"/>
                  <a:pt x="7077" y="16566"/>
                </a:cubicBezTo>
                <a:cubicBezTo>
                  <a:pt x="7029" y="16481"/>
                  <a:pt x="6982" y="16396"/>
                  <a:pt x="6936" y="16310"/>
                </a:cubicBezTo>
                <a:cubicBezTo>
                  <a:pt x="8013" y="15855"/>
                  <a:pt x="9170" y="15594"/>
                  <a:pt x="10366" y="15544"/>
                </a:cubicBezTo>
                <a:close/>
                <a:moveTo>
                  <a:pt x="11234" y="15544"/>
                </a:moveTo>
                <a:cubicBezTo>
                  <a:pt x="12418" y="15594"/>
                  <a:pt x="13563" y="15849"/>
                  <a:pt x="14631" y="16295"/>
                </a:cubicBezTo>
                <a:cubicBezTo>
                  <a:pt x="14582" y="16386"/>
                  <a:pt x="14532" y="16476"/>
                  <a:pt x="14480" y="16566"/>
                </a:cubicBezTo>
                <a:cubicBezTo>
                  <a:pt x="13667" y="17990"/>
                  <a:pt x="12556" y="19230"/>
                  <a:pt x="11234" y="20196"/>
                </a:cubicBezTo>
                <a:lnTo>
                  <a:pt x="11234" y="15544"/>
                </a:lnTo>
                <a:close/>
                <a:moveTo>
                  <a:pt x="15415" y="16666"/>
                </a:moveTo>
                <a:cubicBezTo>
                  <a:pt x="16162" y="17059"/>
                  <a:pt x="16861" y="17548"/>
                  <a:pt x="17498" y="18131"/>
                </a:cubicBezTo>
                <a:cubicBezTo>
                  <a:pt x="16023" y="19479"/>
                  <a:pt x="14143" y="20390"/>
                  <a:pt x="12062" y="20655"/>
                </a:cubicBezTo>
                <a:cubicBezTo>
                  <a:pt x="13343" y="19655"/>
                  <a:pt x="14426" y="18410"/>
                  <a:pt x="15233" y="16997"/>
                </a:cubicBezTo>
                <a:cubicBezTo>
                  <a:pt x="15295" y="16887"/>
                  <a:pt x="15356" y="16777"/>
                  <a:pt x="15415" y="16666"/>
                </a:cubicBezTo>
                <a:close/>
                <a:moveTo>
                  <a:pt x="6153" y="16683"/>
                </a:moveTo>
                <a:cubicBezTo>
                  <a:pt x="6209" y="16788"/>
                  <a:pt x="6267" y="16893"/>
                  <a:pt x="6326" y="16997"/>
                </a:cubicBezTo>
                <a:cubicBezTo>
                  <a:pt x="7132" y="18407"/>
                  <a:pt x="8212" y="19649"/>
                  <a:pt x="9489" y="20648"/>
                </a:cubicBezTo>
                <a:cubicBezTo>
                  <a:pt x="7428" y="20375"/>
                  <a:pt x="5565" y="19468"/>
                  <a:pt x="4102" y="18131"/>
                </a:cubicBezTo>
                <a:cubicBezTo>
                  <a:pt x="4730" y="17557"/>
                  <a:pt x="5418" y="17073"/>
                  <a:pt x="6153" y="16683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sp>
        <p:nvSpPr>
          <p:cNvPr id="338" name="@"/>
          <p:cNvSpPr txBox="1"/>
          <p:nvPr/>
        </p:nvSpPr>
        <p:spPr>
          <a:xfrm>
            <a:off x="6020137" y="4103715"/>
            <a:ext cx="508389" cy="6431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>
            <a:spAutoFit/>
          </a:bodyPr>
          <a:lstStyle>
            <a:lvl1pPr algn="l" defTabSz="457200">
              <a:lnSpc>
                <a:spcPct val="120000"/>
              </a:lnSpc>
              <a:defRPr sz="7000">
                <a:solidFill>
                  <a:srgbClr val="FFFFFF"/>
                </a:solidFill>
                <a:latin typeface="Calisto MT"/>
                <a:ea typeface="Calisto MT"/>
                <a:cs typeface="Calisto MT"/>
                <a:sym typeface="Calisto MT"/>
              </a:defRPr>
            </a:lvl1pPr>
          </a:lstStyle>
          <a:p>
            <a:r>
              <a:rPr sz="3500"/>
              <a:t>@</a:t>
            </a:r>
          </a:p>
        </p:txBody>
      </p:sp>
      <p:sp>
        <p:nvSpPr>
          <p:cNvPr id="339" name="james.rutka@utoronto.ca"/>
          <p:cNvSpPr txBox="1">
            <a:spLocks noGrp="1"/>
          </p:cNvSpPr>
          <p:nvPr>
            <p:ph type="body" sz="quarter" idx="14"/>
          </p:nvPr>
        </p:nvSpPr>
        <p:spPr>
          <a:xfrm>
            <a:off x="6619415" y="3265694"/>
            <a:ext cx="2148996" cy="622927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defTabSz="228600">
              <a:lnSpc>
                <a:spcPct val="120000"/>
              </a:lnSpc>
              <a:spcBef>
                <a:spcPts val="0"/>
              </a:spcBef>
              <a:buSzTx/>
              <a:buNone/>
              <a:defRPr sz="1500">
                <a:solidFill>
                  <a:srgbClr val="FFFFFF"/>
                </a:solidFill>
                <a:latin typeface="Calisto MT"/>
                <a:ea typeface="Calisto MT"/>
                <a:cs typeface="Calisto MT"/>
                <a:sym typeface="Calisto MT"/>
              </a:defRPr>
            </a:lvl1pPr>
          </a:lstStyle>
          <a:p>
            <a:r>
              <a:t>james.rutka@utoronto.ca</a:t>
            </a:r>
          </a:p>
        </p:txBody>
      </p:sp>
      <p:sp>
        <p:nvSpPr>
          <p:cNvPr id="340" name="surgery.utoronto.ca"/>
          <p:cNvSpPr txBox="1">
            <a:spLocks noGrp="1"/>
          </p:cNvSpPr>
          <p:nvPr>
            <p:ph type="body" sz="quarter" idx="15"/>
          </p:nvPr>
        </p:nvSpPr>
        <p:spPr>
          <a:xfrm>
            <a:off x="6619415" y="3712454"/>
            <a:ext cx="2148996" cy="345929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defTabSz="228600">
              <a:lnSpc>
                <a:spcPct val="120000"/>
              </a:lnSpc>
              <a:spcBef>
                <a:spcPts val="0"/>
              </a:spcBef>
              <a:buSzTx/>
              <a:buNone/>
              <a:defRPr sz="1500">
                <a:solidFill>
                  <a:srgbClr val="FFFFFF"/>
                </a:solidFill>
                <a:latin typeface="Calisto MT"/>
                <a:ea typeface="Calisto MT"/>
                <a:cs typeface="Calisto MT"/>
                <a:sym typeface="Calisto MT"/>
              </a:defRPr>
            </a:lvl1pPr>
          </a:lstStyle>
          <a:p>
            <a:r>
              <a:t>surgery.utoronto.ca</a:t>
            </a:r>
          </a:p>
        </p:txBody>
      </p:sp>
      <p:sp>
        <p:nvSpPr>
          <p:cNvPr id="341" name="uoftsurgery"/>
          <p:cNvSpPr txBox="1">
            <a:spLocks noGrp="1"/>
          </p:cNvSpPr>
          <p:nvPr>
            <p:ph type="body" sz="quarter" idx="16"/>
          </p:nvPr>
        </p:nvSpPr>
        <p:spPr>
          <a:xfrm>
            <a:off x="6619414" y="4231372"/>
            <a:ext cx="2148995" cy="345929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defTabSz="228600">
              <a:lnSpc>
                <a:spcPct val="120000"/>
              </a:lnSpc>
              <a:spcBef>
                <a:spcPts val="0"/>
              </a:spcBef>
              <a:buSzTx/>
              <a:buNone/>
              <a:defRPr sz="1500">
                <a:solidFill>
                  <a:srgbClr val="FFFFFF"/>
                </a:solidFill>
                <a:latin typeface="Calisto MT"/>
                <a:ea typeface="Calisto MT"/>
                <a:cs typeface="Calisto MT"/>
                <a:sym typeface="Calisto MT"/>
              </a:defRPr>
            </a:lvl1pPr>
          </a:lstStyle>
          <a:p>
            <a:r>
              <a:t>uoftsurgery</a:t>
            </a:r>
          </a:p>
        </p:txBody>
      </p:sp>
      <p:sp>
        <p:nvSpPr>
          <p:cNvPr id="34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1181957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ide Image, Title, 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AdobeStock_7735289.jpeg" descr="AdobeStock_7735289.jpeg"/>
          <p:cNvPicPr>
            <a:picLocks noChangeAspect="1"/>
          </p:cNvPicPr>
          <p:nvPr/>
        </p:nvPicPr>
        <p:blipFill>
          <a:blip r:embed="rId2">
            <a:extLst/>
          </a:blip>
          <a:srcRect l="53301" r="27115"/>
          <a:stretch>
            <a:fillRect/>
          </a:stretch>
        </p:blipFill>
        <p:spPr>
          <a:xfrm>
            <a:off x="-4883" y="0"/>
            <a:ext cx="1811524" cy="6858001"/>
          </a:xfrm>
          <a:prstGeom prst="rect">
            <a:avLst/>
          </a:prstGeom>
          <a:ln w="12700">
            <a:miter lim="400000"/>
          </a:ln>
        </p:spPr>
      </p:pic>
      <p:sp>
        <p:nvSpPr>
          <p:cNvPr id="252" name="Triangle"/>
          <p:cNvSpPr/>
          <p:nvPr/>
        </p:nvSpPr>
        <p:spPr>
          <a:xfrm>
            <a:off x="-40791" y="2867479"/>
            <a:ext cx="3864133" cy="38641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F7941D">
              <a:alpha val="75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sp>
        <p:nvSpPr>
          <p:cNvPr id="253" name="Rectangle"/>
          <p:cNvSpPr/>
          <p:nvPr/>
        </p:nvSpPr>
        <p:spPr>
          <a:xfrm>
            <a:off x="-26649" y="6729275"/>
            <a:ext cx="12245299" cy="128608"/>
          </a:xfrm>
          <a:prstGeom prst="rect">
            <a:avLst/>
          </a:prstGeom>
          <a:solidFill>
            <a:srgbClr val="86AAD9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pic>
        <p:nvPicPr>
          <p:cNvPr id="254" name="Surgery Suture Logo-01.png" descr="Surgery Suture Logo-0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857264" y="5638643"/>
            <a:ext cx="953839" cy="768174"/>
          </a:xfrm>
          <a:prstGeom prst="rect">
            <a:avLst/>
          </a:prstGeom>
          <a:ln w="12700">
            <a:miter lim="400000"/>
          </a:ln>
        </p:spPr>
      </p:pic>
      <p:sp>
        <p:nvSpPr>
          <p:cNvPr id="255" name="University of Toronto     Department of Surgery"/>
          <p:cNvSpPr txBox="1"/>
          <p:nvPr/>
        </p:nvSpPr>
        <p:spPr>
          <a:xfrm>
            <a:off x="2041687" y="330242"/>
            <a:ext cx="2914259" cy="2205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l" defTabSz="457200">
              <a:defRPr sz="2200" b="0">
                <a:solidFill>
                  <a:srgbClr val="1B2E59"/>
                </a:solidFill>
                <a:latin typeface="Calisto MT"/>
                <a:ea typeface="Calisto MT"/>
                <a:cs typeface="Calisto MT"/>
                <a:sym typeface="Calisto MT"/>
              </a:defRPr>
            </a:lvl1pPr>
          </a:lstStyle>
          <a:p>
            <a:r>
              <a:rPr sz="1100"/>
              <a:t>University of Toronto     Department of Surgery</a:t>
            </a:r>
          </a:p>
        </p:txBody>
      </p:sp>
      <p:sp>
        <p:nvSpPr>
          <p:cNvPr id="256" name="Line"/>
          <p:cNvSpPr/>
          <p:nvPr/>
        </p:nvSpPr>
        <p:spPr>
          <a:xfrm>
            <a:off x="3443648" y="345051"/>
            <a:ext cx="1" cy="203201"/>
          </a:xfrm>
          <a:prstGeom prst="line">
            <a:avLst/>
          </a:prstGeom>
          <a:ln w="25400">
            <a:solidFill>
              <a:srgbClr val="1B2E59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sp>
        <p:nvSpPr>
          <p:cNvPr id="257" name="Annual Address 2018"/>
          <p:cNvSpPr txBox="1"/>
          <p:nvPr/>
        </p:nvSpPr>
        <p:spPr>
          <a:xfrm>
            <a:off x="10589990" y="330242"/>
            <a:ext cx="1348126" cy="2205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pPr algn="r" defTabSz="228600">
              <a:defRPr sz="2200" b="0">
                <a:solidFill>
                  <a:srgbClr val="1B2E59"/>
                </a:solidFill>
                <a:latin typeface="Calisto MT"/>
                <a:ea typeface="Calisto MT"/>
                <a:cs typeface="Calisto MT"/>
                <a:sym typeface="Calisto MT"/>
              </a:defRPr>
            </a:pPr>
            <a:r>
              <a:rPr sz="1100"/>
              <a:t>Annual Address </a:t>
            </a:r>
            <a:r>
              <a:rPr sz="1100">
                <a:solidFill>
                  <a:srgbClr val="F59331"/>
                </a:solidFill>
              </a:rPr>
              <a:t>2018</a:t>
            </a:r>
          </a:p>
        </p:txBody>
      </p:sp>
      <p:sp>
        <p:nvSpPr>
          <p:cNvPr id="258" name="Line"/>
          <p:cNvSpPr/>
          <p:nvPr/>
        </p:nvSpPr>
        <p:spPr>
          <a:xfrm>
            <a:off x="2058336" y="631476"/>
            <a:ext cx="9900957" cy="1"/>
          </a:xfrm>
          <a:prstGeom prst="line">
            <a:avLst/>
          </a:prstGeom>
          <a:ln w="25400">
            <a:solidFill>
              <a:srgbClr val="4B70AA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sp>
        <p:nvSpPr>
          <p:cNvPr id="259" name="TITLE GOES HERE"/>
          <p:cNvSpPr txBox="1">
            <a:spLocks noGrp="1"/>
          </p:cNvSpPr>
          <p:nvPr>
            <p:ph type="body" sz="quarter" idx="13"/>
          </p:nvPr>
        </p:nvSpPr>
        <p:spPr>
          <a:xfrm>
            <a:off x="2519432" y="1242733"/>
            <a:ext cx="3143809" cy="480131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 defTabSz="228600">
              <a:spcBef>
                <a:spcPts val="0"/>
              </a:spcBef>
              <a:buSzTx/>
              <a:buNone/>
              <a:defRPr cap="all">
                <a:solidFill>
                  <a:srgbClr val="1B2E59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t>TITLE GOES HERE</a:t>
            </a:r>
          </a:p>
        </p:txBody>
      </p:sp>
      <p:sp>
        <p:nvSpPr>
          <p:cNvPr id="260" name="Lorem ipsum dolor sit amet, consectetur adipiscing elit. Maecenas at dignissim enim. Morbi in imperdiet quam. Sed pulvinar sodales facilisis."/>
          <p:cNvSpPr txBox="1">
            <a:spLocks noGrp="1"/>
          </p:cNvSpPr>
          <p:nvPr>
            <p:ph type="body" sz="quarter" idx="14"/>
          </p:nvPr>
        </p:nvSpPr>
        <p:spPr>
          <a:xfrm>
            <a:off x="3003095" y="2019251"/>
            <a:ext cx="8440852" cy="583814"/>
          </a:xfrm>
          <a:prstGeom prst="rect">
            <a:avLst/>
          </a:prstGeom>
        </p:spPr>
        <p:txBody>
          <a:bodyPr anchor="t">
            <a:spAutoFit/>
          </a:bodyPr>
          <a:lstStyle>
            <a:lvl1pPr marL="114300" indent="-114300" defTabSz="228600">
              <a:spcBef>
                <a:spcPts val="0"/>
              </a:spcBef>
              <a:buSzPct val="60000"/>
              <a:defRPr sz="1750">
                <a:solidFill>
                  <a:srgbClr val="1B2E59"/>
                </a:solidFill>
                <a:latin typeface="Avenir Next Condensed"/>
                <a:ea typeface="Avenir Next Condensed"/>
                <a:cs typeface="Avenir Next Condensed"/>
                <a:sym typeface="Avenir Next Condensed"/>
              </a:defRPr>
            </a:lvl1pPr>
          </a:lstStyle>
          <a:p>
            <a:r>
              <a:t> Lorem ipsum dolor sit amet, consectetur adipiscing elit. Maecenas at dignissim enim. Morbi in imperdiet quam. Sed pulvinar sodales facilisis.</a:t>
            </a:r>
          </a:p>
        </p:txBody>
      </p:sp>
      <p:sp>
        <p:nvSpPr>
          <p:cNvPr id="261" name="Etiam vulputate massa eu nibh finibus, feugiat ultricies tortor iaculis. Aliquam et finibus massa. Duis fermentum mollis sem vel finibus. Nunc molestie aliquet vulputate."/>
          <p:cNvSpPr txBox="1">
            <a:spLocks noGrp="1"/>
          </p:cNvSpPr>
          <p:nvPr>
            <p:ph type="body" sz="quarter" idx="15"/>
          </p:nvPr>
        </p:nvSpPr>
        <p:spPr>
          <a:xfrm>
            <a:off x="3003095" y="3008804"/>
            <a:ext cx="8440852" cy="583814"/>
          </a:xfrm>
          <a:prstGeom prst="rect">
            <a:avLst/>
          </a:prstGeom>
        </p:spPr>
        <p:txBody>
          <a:bodyPr anchor="t">
            <a:spAutoFit/>
          </a:bodyPr>
          <a:lstStyle>
            <a:lvl1pPr marL="114300" indent="-114300" defTabSz="228600">
              <a:spcBef>
                <a:spcPts val="0"/>
              </a:spcBef>
              <a:buSzPct val="60000"/>
              <a:defRPr sz="1750">
                <a:solidFill>
                  <a:srgbClr val="1B2E59"/>
                </a:solidFill>
                <a:latin typeface="Avenir Next Condensed"/>
                <a:ea typeface="Avenir Next Condensed"/>
                <a:cs typeface="Avenir Next Condensed"/>
                <a:sym typeface="Avenir Next Condensed"/>
              </a:defRPr>
            </a:lvl1pPr>
          </a:lstStyle>
          <a:p>
            <a:r>
              <a:t> Etiam vulputate massa eu nibh finibus, feugiat ultricies tortor iaculis. Aliquam et finibus massa. Duis fermentum mollis sem vel finibus. Nunc molestie aliquet vulputate.</a:t>
            </a:r>
          </a:p>
        </p:txBody>
      </p:sp>
      <p:sp>
        <p:nvSpPr>
          <p:cNvPr id="262" name="Mauris at venenatis lacus, a feugiat erat. Nam vulputate aliquet ultricies. Curabitur quam turpis, posuere a quam nec, fermentum eleifend sem. Quisque aliquet facilisis pharetra. Maecenas tincidunt consequat tortor."/>
          <p:cNvSpPr txBox="1">
            <a:spLocks noGrp="1"/>
          </p:cNvSpPr>
          <p:nvPr>
            <p:ph type="body" sz="quarter" idx="16"/>
          </p:nvPr>
        </p:nvSpPr>
        <p:spPr>
          <a:xfrm>
            <a:off x="3003095" y="3998357"/>
            <a:ext cx="8440852" cy="826188"/>
          </a:xfrm>
          <a:prstGeom prst="rect">
            <a:avLst/>
          </a:prstGeom>
        </p:spPr>
        <p:txBody>
          <a:bodyPr anchor="t">
            <a:spAutoFit/>
          </a:bodyPr>
          <a:lstStyle>
            <a:lvl1pPr marL="114300" indent="-114300" defTabSz="228600">
              <a:spcBef>
                <a:spcPts val="0"/>
              </a:spcBef>
              <a:buSzPct val="60000"/>
              <a:defRPr sz="1750">
                <a:solidFill>
                  <a:srgbClr val="1B2E59"/>
                </a:solidFill>
                <a:latin typeface="Avenir Next Condensed"/>
                <a:ea typeface="Avenir Next Condensed"/>
                <a:cs typeface="Avenir Next Condensed"/>
                <a:sym typeface="Avenir Next Condensed"/>
              </a:defRPr>
            </a:lvl1pPr>
          </a:lstStyle>
          <a:p>
            <a:r>
              <a:t> Mauris at venenatis lacus, a feugiat erat. Nam vulputate aliquet ultricies. Curabitur quam turpis, posuere a quam nec, fermentum eleifend sem. Quisque aliquet facilisis pharetra. Maecenas tincidunt consequat tortor.</a:t>
            </a:r>
          </a:p>
        </p:txBody>
      </p:sp>
      <p:sp>
        <p:nvSpPr>
          <p:cNvPr id="26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39036472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B1E88D-9B13-E74C-A9F2-A42682624C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556573-E9DA-584E-8BD3-E2662FAA9D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E61518-3465-FE4C-81A2-A36641C637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DCAF0-7BB9-4146-A12B-1C2FB1D8AECF}" type="datetimeFigureOut">
              <a:rPr lang="en-US" smtClean="0"/>
              <a:t>9/24/18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859BE6-343A-E847-9DF9-A4CAAD8BBF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ACC12F-781A-E44B-A656-A3164A6E22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A3943-CAE9-3C43-BF1D-D68FD10DA4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7916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B1FC61-ED5E-3E4B-8233-2F3A9F4EC4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0A2354-74CC-A645-8E22-2E80ACA7F6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FD26E7-B976-1C40-ACD2-F880B05673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DCAF0-7BB9-4146-A12B-1C2FB1D8AECF}" type="datetimeFigureOut">
              <a:rPr lang="en-US" smtClean="0"/>
              <a:t>9/24/18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8BEBD7-E574-E345-A75D-58E99313C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3B756E-2416-3848-9574-DFC1E45781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A3943-CAE9-3C43-BF1D-D68FD10DA4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0368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97487C-95A9-1C4A-BE10-9632E79716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13B34F-ABF8-6248-AE26-498606F171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230813-5B40-2D4E-9222-9BF4A77C02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DADD0B-010D-FE4F-9D7A-D09367195B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DCAF0-7BB9-4146-A12B-1C2FB1D8AECF}" type="datetimeFigureOut">
              <a:rPr lang="en-US" smtClean="0"/>
              <a:t>9/24/18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C5949F-1DD4-6B4E-9DDF-6B2E8DCC9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E75B21-DFB6-E24C-8D9C-92FCFD733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A3943-CAE9-3C43-BF1D-D68FD10DA4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5747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DAC665-2717-434E-944D-DA4E6622B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1BE3D9-DDC3-414C-A9E5-53C2FA8B08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D7803D-0B7F-8840-92A5-4683C46101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0B9012B-751A-164B-979A-F1BFE8505D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D31E70B-FE6F-D244-B6A5-D1ED1CFA05D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35E54F7-BEEA-AB4F-B4E9-D857CA6310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DCAF0-7BB9-4146-A12B-1C2FB1D8AECF}" type="datetimeFigureOut">
              <a:rPr lang="en-US" smtClean="0"/>
              <a:t>9/24/18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B321606-0C1F-4D4F-9C25-FFB87C6100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607E5F3-AA7E-5648-9CEF-0680A2855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A3943-CAE9-3C43-BF1D-D68FD10DA4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9532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543CBC-99F0-C741-AD24-A0677FBE83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79EB89D-D429-D842-BED4-DDEB490E5D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DCAF0-7BB9-4146-A12B-1C2FB1D8AECF}" type="datetimeFigureOut">
              <a:rPr lang="en-US" smtClean="0"/>
              <a:t>9/24/18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5E01A9-338D-6248-A9C3-D3E79E8E90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7CFEFB-ED97-5244-BAC4-E67DA0FC62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A3943-CAE9-3C43-BF1D-D68FD10DA4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0857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CF1C87D-82BA-584D-B8E1-7C7CCE2177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DCAF0-7BB9-4146-A12B-1C2FB1D8AECF}" type="datetimeFigureOut">
              <a:rPr lang="en-US" smtClean="0"/>
              <a:t>9/24/18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5C1B23E-26C4-324F-B797-3766E7536D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72EC2E-0605-0E42-8398-13641581A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A3943-CAE9-3C43-BF1D-D68FD10DA4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1787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DF15CA-2E1D-BD4A-A790-84FA2F7865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4FBA72-CA21-EB46-BAF7-C2D295A1A6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C575B-AC04-E54F-98D9-644B85E2B5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1D0103-D2C0-5A4C-9ADD-F0FFD2A974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DCAF0-7BB9-4146-A12B-1C2FB1D8AECF}" type="datetimeFigureOut">
              <a:rPr lang="en-US" smtClean="0"/>
              <a:t>9/24/18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9BFD27-F454-2C48-BC1E-65E5B155F9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9C9881-18ED-E14E-B99F-754913A584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A3943-CAE9-3C43-BF1D-D68FD10DA4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9826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56EFB-6F90-034B-AA03-258D76FB73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712226D-C85D-D840-9EBB-DFB8448BC3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832350-96B8-E34D-88F8-A23B456114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C54750-1705-A048-BC00-FC30F9E75C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DCAF0-7BB9-4146-A12B-1C2FB1D8AECF}" type="datetimeFigureOut">
              <a:rPr lang="en-US" smtClean="0"/>
              <a:t>9/24/18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36477A-4266-1F4E-BE33-6B5A1ED45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4F5A45-23AD-1F49-BBBD-6CE9872C36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A3943-CAE9-3C43-BF1D-D68FD10DA4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6512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E4626EE-2E4A-3D4F-B470-0C6B0F62C4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4CC8D8-4C8A-244B-A429-D51B509AC7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288544-8034-A940-A66F-5D78900D92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3DCAF0-7BB9-4146-A12B-1C2FB1D8AECF}" type="datetimeFigureOut">
              <a:rPr lang="en-US" smtClean="0"/>
              <a:t>9/24/18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5F897E-658A-DC4D-805F-C0A078DEE7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E3F00F-E07C-9542-9F74-BFC4BBBE76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6A3943-CAE9-3C43-BF1D-D68FD10DA4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92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gif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0" name="DEPT Surgery in the news"/>
          <p:cNvSpPr txBox="1">
            <a:spLocks noGrp="1"/>
          </p:cNvSpPr>
          <p:nvPr>
            <p:ph type="body" idx="13"/>
          </p:nvPr>
        </p:nvSpPr>
        <p:spPr>
          <a:xfrm>
            <a:off x="2113032" y="717648"/>
            <a:ext cx="5209183" cy="480131"/>
          </a:xfrm>
          <a:prstGeom prst="rect">
            <a:avLst/>
          </a:prstGeom>
        </p:spPr>
        <p:txBody>
          <a:bodyPr/>
          <a:lstStyle/>
          <a:p>
            <a:r>
              <a:t>DEPT Surgery in the news</a:t>
            </a:r>
          </a:p>
        </p:txBody>
      </p:sp>
      <p:pic>
        <p:nvPicPr>
          <p:cNvPr id="1551" name="Dr Ahmed clip.mp4" descr="Dr Ahmed clip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3041352" y="1282936"/>
            <a:ext cx="8126983" cy="4571428"/>
          </a:xfrm>
          <a:prstGeom prst="rect">
            <a:avLst/>
          </a:prstGeom>
          <a:ln w="12700">
            <a:miter lim="400000"/>
          </a:ln>
          <a:effectLst>
            <a:outerShdw blurRad="76200" dist="50800" dir="3180000" rotWithShape="0">
              <a:srgbClr val="000000">
                <a:alpha val="50000"/>
              </a:srgbClr>
            </a:outerShdw>
          </a:effectLst>
        </p:spPr>
      </p:pic>
      <p:sp>
        <p:nvSpPr>
          <p:cNvPr id="1552" name="This is Najma Ahmed. You’ve probably never heard her name before, but you should.…"/>
          <p:cNvSpPr txBox="1"/>
          <p:nvPr/>
        </p:nvSpPr>
        <p:spPr>
          <a:xfrm>
            <a:off x="3955073" y="6026875"/>
            <a:ext cx="7055328" cy="5298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sp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  <a:defRPr sz="2900" b="0">
                <a:latin typeface="Myriad Pro"/>
                <a:ea typeface="Myriad Pro"/>
                <a:cs typeface="Myriad Pro"/>
                <a:sym typeface="Myriad Pro"/>
              </a:defRPr>
            </a:pPr>
            <a:r>
              <a:rPr sz="1450"/>
              <a:t>This is Najma Ahmed. You’ve probably never heard her name before, but you should.</a:t>
            </a:r>
          </a:p>
          <a:p>
            <a:pPr>
              <a:lnSpc>
                <a:spcPct val="90000"/>
              </a:lnSpc>
              <a:spcBef>
                <a:spcPts val="600"/>
              </a:spcBef>
              <a:defRPr sz="2900" b="0">
                <a:latin typeface="Myriad Pro"/>
                <a:ea typeface="Myriad Pro"/>
                <a:cs typeface="Myriad Pro"/>
                <a:sym typeface="Myriad Pro"/>
              </a:defRPr>
            </a:pPr>
            <a:r>
              <a:rPr sz="1450"/>
              <a:t>She’s a hero.</a:t>
            </a:r>
          </a:p>
        </p:txBody>
      </p:sp>
    </p:spTree>
    <p:extLst>
      <p:ext uri="{BB962C8B-B14F-4D97-AF65-F5344CB8AC3E}">
        <p14:creationId xmlns:p14="http://schemas.microsoft.com/office/powerpoint/2010/main" val="4250154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doors dir="vert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534133" fill="hold"/>
                                        <p:tgtEl>
                                          <p:spTgt spid="15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1551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5" name="Line"/>
          <p:cNvSpPr/>
          <p:nvPr/>
        </p:nvSpPr>
        <p:spPr>
          <a:xfrm>
            <a:off x="2058337" y="631476"/>
            <a:ext cx="9900957" cy="1"/>
          </a:xfrm>
          <a:prstGeom prst="line">
            <a:avLst/>
          </a:prstGeom>
          <a:ln w="25400">
            <a:solidFill>
              <a:srgbClr val="4B70AA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pic>
        <p:nvPicPr>
          <p:cNvPr id="1676" name="AdobeStock_7735289.jpeg" descr="AdobeStock_7735289.jpeg"/>
          <p:cNvPicPr>
            <a:picLocks noChangeAspect="1"/>
          </p:cNvPicPr>
          <p:nvPr/>
        </p:nvPicPr>
        <p:blipFill>
          <a:blip r:embed="rId2">
            <a:extLst/>
          </a:blip>
          <a:srcRect l="53301" r="27115"/>
          <a:stretch>
            <a:fillRect/>
          </a:stretch>
        </p:blipFill>
        <p:spPr>
          <a:xfrm>
            <a:off x="-4883" y="0"/>
            <a:ext cx="1811524" cy="6858001"/>
          </a:xfrm>
          <a:prstGeom prst="rect">
            <a:avLst/>
          </a:prstGeom>
          <a:ln w="12700">
            <a:miter lim="400000"/>
          </a:ln>
        </p:spPr>
      </p:pic>
      <p:sp>
        <p:nvSpPr>
          <p:cNvPr id="1677" name="Rectangle"/>
          <p:cNvSpPr/>
          <p:nvPr/>
        </p:nvSpPr>
        <p:spPr>
          <a:xfrm>
            <a:off x="-26649" y="6729275"/>
            <a:ext cx="12245299" cy="128608"/>
          </a:xfrm>
          <a:prstGeom prst="rect">
            <a:avLst/>
          </a:prstGeom>
          <a:solidFill>
            <a:srgbClr val="86AAD9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pic>
        <p:nvPicPr>
          <p:cNvPr id="1678" name="Surgery Suture Logo-01.png" descr="Surgery Suture Logo-0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857264" y="5638643"/>
            <a:ext cx="953839" cy="768174"/>
          </a:xfrm>
          <a:prstGeom prst="rect">
            <a:avLst/>
          </a:prstGeom>
          <a:ln w="12700">
            <a:miter lim="400000"/>
          </a:ln>
        </p:spPr>
      </p:pic>
      <p:sp>
        <p:nvSpPr>
          <p:cNvPr id="1679" name="Triangle"/>
          <p:cNvSpPr/>
          <p:nvPr/>
        </p:nvSpPr>
        <p:spPr>
          <a:xfrm>
            <a:off x="-40791" y="2867479"/>
            <a:ext cx="3864133" cy="38641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F7941D">
              <a:alpha val="75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sp>
        <p:nvSpPr>
          <p:cNvPr id="1680" name="COMING YOUR WAY…"/>
          <p:cNvSpPr txBox="1"/>
          <p:nvPr/>
        </p:nvSpPr>
        <p:spPr>
          <a:xfrm>
            <a:off x="2201932" y="904163"/>
            <a:ext cx="3776162" cy="4514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l" defTabSz="457200">
              <a:defRPr sz="5200" b="0" cap="all">
                <a:solidFill>
                  <a:srgbClr val="1B2E59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rPr sz="2600"/>
              <a:t>COMING YOUR WAY…</a:t>
            </a:r>
          </a:p>
        </p:txBody>
      </p:sp>
      <p:sp>
        <p:nvSpPr>
          <p:cNvPr id="1681" name="Annual Address 2018"/>
          <p:cNvSpPr txBox="1"/>
          <p:nvPr/>
        </p:nvSpPr>
        <p:spPr>
          <a:xfrm>
            <a:off x="10589990" y="330242"/>
            <a:ext cx="1348126" cy="2205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pPr algn="r" defTabSz="228600">
              <a:defRPr sz="2200" b="0">
                <a:solidFill>
                  <a:srgbClr val="1B2E59"/>
                </a:solidFill>
                <a:latin typeface="Calisto MT"/>
                <a:ea typeface="Calisto MT"/>
                <a:cs typeface="Calisto MT"/>
                <a:sym typeface="Calisto MT"/>
              </a:defRPr>
            </a:pPr>
            <a:r>
              <a:rPr sz="1100"/>
              <a:t>Annual Address </a:t>
            </a:r>
            <a:r>
              <a:rPr sz="1100">
                <a:solidFill>
                  <a:srgbClr val="F59331"/>
                </a:solidFill>
              </a:rPr>
              <a:t>2018</a:t>
            </a:r>
          </a:p>
        </p:txBody>
      </p:sp>
      <p:sp>
        <p:nvSpPr>
          <p:cNvPr id="1682" name="University of Toronto     Department of Surgery"/>
          <p:cNvSpPr txBox="1"/>
          <p:nvPr/>
        </p:nvSpPr>
        <p:spPr>
          <a:xfrm>
            <a:off x="2041687" y="330242"/>
            <a:ext cx="2914259" cy="2205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l" defTabSz="457200">
              <a:defRPr sz="2200" b="0">
                <a:solidFill>
                  <a:srgbClr val="1B2E59"/>
                </a:solidFill>
                <a:latin typeface="Calisto MT"/>
                <a:ea typeface="Calisto MT"/>
                <a:cs typeface="Calisto MT"/>
                <a:sym typeface="Calisto MT"/>
              </a:defRPr>
            </a:lvl1pPr>
          </a:lstStyle>
          <a:p>
            <a:r>
              <a:rPr sz="1100"/>
              <a:t>University of Toronto     Department of Surgery</a:t>
            </a:r>
          </a:p>
        </p:txBody>
      </p:sp>
      <p:sp>
        <p:nvSpPr>
          <p:cNvPr id="1683" name="Line"/>
          <p:cNvSpPr/>
          <p:nvPr/>
        </p:nvSpPr>
        <p:spPr>
          <a:xfrm>
            <a:off x="3443648" y="345051"/>
            <a:ext cx="1" cy="203201"/>
          </a:xfrm>
          <a:prstGeom prst="line">
            <a:avLst/>
          </a:prstGeom>
          <a:ln w="25400">
            <a:solidFill>
              <a:srgbClr val="1B2E59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sp>
        <p:nvSpPr>
          <p:cNvPr id="1684" name="Kergin Lecture"/>
          <p:cNvSpPr txBox="1"/>
          <p:nvPr/>
        </p:nvSpPr>
        <p:spPr>
          <a:xfrm>
            <a:off x="4970151" y="1756140"/>
            <a:ext cx="2744149" cy="6976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8400" b="0">
                <a:latin typeface="Avenir Next Condensed"/>
                <a:ea typeface="Avenir Next Condensed"/>
                <a:cs typeface="Avenir Next Condensed"/>
                <a:sym typeface="Avenir Next Condensed"/>
              </a:defRPr>
            </a:lvl1pPr>
          </a:lstStyle>
          <a:p>
            <a:r>
              <a:rPr sz="4200"/>
              <a:t>Kergin Lecture</a:t>
            </a:r>
          </a:p>
        </p:txBody>
      </p:sp>
      <p:sp>
        <p:nvSpPr>
          <p:cNvPr id="1685" name="Dr. Kenneth Brayman…"/>
          <p:cNvSpPr txBox="1"/>
          <p:nvPr/>
        </p:nvSpPr>
        <p:spPr>
          <a:xfrm>
            <a:off x="4505734" y="4020860"/>
            <a:ext cx="2543966" cy="7437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pPr>
              <a:defRPr b="0">
                <a:latin typeface="Avenir Next Condensed"/>
                <a:ea typeface="Avenir Next Condensed"/>
                <a:cs typeface="Avenir Next Condensed"/>
                <a:sym typeface="Avenir Next Condensed"/>
              </a:defRPr>
            </a:pPr>
            <a:r>
              <a:rPr sz="900"/>
              <a:t>Dr. Kenneth Brayman</a:t>
            </a:r>
          </a:p>
          <a:p>
            <a:pPr>
              <a:defRPr b="0">
                <a:latin typeface="Avenir Next Condensed"/>
                <a:ea typeface="Avenir Next Condensed"/>
                <a:cs typeface="Avenir Next Condensed"/>
                <a:sym typeface="Avenir Next Condensed"/>
              </a:defRPr>
            </a:pPr>
            <a:r>
              <a:rPr sz="900"/>
              <a:t>Professor of Surgery, Medicine and Biomedical Engineering</a:t>
            </a:r>
          </a:p>
          <a:p>
            <a:pPr>
              <a:defRPr b="0">
                <a:latin typeface="Avenir Next Condensed"/>
                <a:ea typeface="Avenir Next Condensed"/>
                <a:cs typeface="Avenir Next Condensed"/>
                <a:sym typeface="Avenir Next Condensed"/>
              </a:defRPr>
            </a:pPr>
            <a:r>
              <a:rPr sz="900"/>
              <a:t>University of Virginia</a:t>
            </a:r>
          </a:p>
          <a:p>
            <a:pPr>
              <a:defRPr b="0">
                <a:latin typeface="Avenir Next Condensed"/>
                <a:ea typeface="Avenir Next Condensed"/>
                <a:cs typeface="Avenir Next Condensed"/>
                <a:sym typeface="Avenir Next Condensed"/>
              </a:defRPr>
            </a:pPr>
            <a:r>
              <a:rPr sz="900"/>
              <a:t>Director, Kidney, Pancreas and Islet Transplant Programs</a:t>
            </a:r>
          </a:p>
          <a:p>
            <a:pPr>
              <a:defRPr b="0">
                <a:latin typeface="Avenir Next Condensed"/>
                <a:ea typeface="Avenir Next Condensed"/>
                <a:cs typeface="Avenir Next Condensed"/>
                <a:sym typeface="Avenir Next Condensed"/>
              </a:defRPr>
            </a:pPr>
            <a:r>
              <a:rPr sz="900"/>
              <a:t>Director, Center for Cellular Therapy and Biologic Therapeutics</a:t>
            </a:r>
          </a:p>
        </p:txBody>
      </p:sp>
      <p:sp>
        <p:nvSpPr>
          <p:cNvPr id="1686" name="Thursday February 8, 2019…"/>
          <p:cNvSpPr txBox="1"/>
          <p:nvPr/>
        </p:nvSpPr>
        <p:spPr>
          <a:xfrm>
            <a:off x="3781069" y="2722541"/>
            <a:ext cx="5140638" cy="7668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pPr>
              <a:defRPr sz="5100" b="0">
                <a:latin typeface="Avenir Next Condensed"/>
                <a:ea typeface="Avenir Next Condensed"/>
                <a:cs typeface="Avenir Next Condensed"/>
                <a:sym typeface="Avenir Next Condensed"/>
              </a:defRPr>
            </a:pPr>
            <a:r>
              <a:rPr sz="2550"/>
              <a:t>Thursday February 8, 2019</a:t>
            </a:r>
          </a:p>
          <a:p>
            <a:pPr>
              <a:defRPr sz="4200" b="0">
                <a:latin typeface="Avenir Next Condensed"/>
                <a:ea typeface="Avenir Next Condensed"/>
                <a:cs typeface="Avenir Next Condensed"/>
                <a:sym typeface="Avenir Next Condensed"/>
              </a:defRPr>
            </a:pPr>
            <a:r>
              <a:rPr sz="2100"/>
              <a:t>Li Ka Shing Knowledge Institute, St. Michael’s Hospital</a:t>
            </a:r>
          </a:p>
        </p:txBody>
      </p:sp>
      <p:pic>
        <p:nvPicPr>
          <p:cNvPr id="1687" name="BraymanK.jpg" descr="BraymanK.jpg"/>
          <p:cNvPicPr>
            <a:picLocks noChangeAspect="1"/>
          </p:cNvPicPr>
          <p:nvPr/>
        </p:nvPicPr>
        <p:blipFill>
          <a:blip r:embed="rId4">
            <a:extLst/>
          </a:blip>
          <a:srcRect l="11911" t="1024" r="11911" b="13681"/>
          <a:stretch>
            <a:fillRect/>
          </a:stretch>
        </p:blipFill>
        <p:spPr>
          <a:xfrm>
            <a:off x="9327310" y="1853242"/>
            <a:ext cx="1652433" cy="25054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5" extrusionOk="0">
                <a:moveTo>
                  <a:pt x="9839" y="0"/>
                </a:moveTo>
                <a:cubicBezTo>
                  <a:pt x="7321" y="0"/>
                  <a:pt x="4803" y="1005"/>
                  <a:pt x="2882" y="3016"/>
                </a:cubicBezTo>
                <a:cubicBezTo>
                  <a:pt x="-961" y="7037"/>
                  <a:pt x="-961" y="13557"/>
                  <a:pt x="2882" y="17579"/>
                </a:cubicBezTo>
                <a:cubicBezTo>
                  <a:pt x="6725" y="21600"/>
                  <a:pt x="12953" y="21600"/>
                  <a:pt x="16796" y="17579"/>
                </a:cubicBezTo>
                <a:cubicBezTo>
                  <a:pt x="20639" y="13557"/>
                  <a:pt x="20639" y="7037"/>
                  <a:pt x="16796" y="3016"/>
                </a:cubicBezTo>
                <a:cubicBezTo>
                  <a:pt x="14875" y="1005"/>
                  <a:pt x="12357" y="0"/>
                  <a:pt x="9839" y="0"/>
                </a:cubicBezTo>
                <a:close/>
              </a:path>
            </a:pathLst>
          </a:cu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546456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doors dir="vert"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" name="Line"/>
          <p:cNvSpPr/>
          <p:nvPr/>
        </p:nvSpPr>
        <p:spPr>
          <a:xfrm>
            <a:off x="2058337" y="631476"/>
            <a:ext cx="9900957" cy="1"/>
          </a:xfrm>
          <a:prstGeom prst="line">
            <a:avLst/>
          </a:prstGeom>
          <a:ln w="25400">
            <a:solidFill>
              <a:srgbClr val="4B70AA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pic>
        <p:nvPicPr>
          <p:cNvPr id="1690" name="AdobeStock_7735289.jpeg" descr="AdobeStock_7735289.jpeg"/>
          <p:cNvPicPr>
            <a:picLocks noChangeAspect="1"/>
          </p:cNvPicPr>
          <p:nvPr/>
        </p:nvPicPr>
        <p:blipFill>
          <a:blip r:embed="rId2">
            <a:extLst/>
          </a:blip>
          <a:srcRect l="53301" r="27115"/>
          <a:stretch>
            <a:fillRect/>
          </a:stretch>
        </p:blipFill>
        <p:spPr>
          <a:xfrm>
            <a:off x="-4883" y="0"/>
            <a:ext cx="1811524" cy="6858001"/>
          </a:xfrm>
          <a:prstGeom prst="rect">
            <a:avLst/>
          </a:prstGeom>
          <a:ln w="12700">
            <a:miter lim="400000"/>
          </a:ln>
        </p:spPr>
      </p:pic>
      <p:sp>
        <p:nvSpPr>
          <p:cNvPr id="1691" name="Rectangle"/>
          <p:cNvSpPr/>
          <p:nvPr/>
        </p:nvSpPr>
        <p:spPr>
          <a:xfrm>
            <a:off x="-26649" y="6729275"/>
            <a:ext cx="12245299" cy="128608"/>
          </a:xfrm>
          <a:prstGeom prst="rect">
            <a:avLst/>
          </a:prstGeom>
          <a:solidFill>
            <a:srgbClr val="86AAD9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pic>
        <p:nvPicPr>
          <p:cNvPr id="1692" name="Surgery Suture Logo-01.png" descr="Surgery Suture Logo-0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857264" y="5638643"/>
            <a:ext cx="953839" cy="768174"/>
          </a:xfrm>
          <a:prstGeom prst="rect">
            <a:avLst/>
          </a:prstGeom>
          <a:ln w="12700">
            <a:miter lim="400000"/>
          </a:ln>
        </p:spPr>
      </p:pic>
      <p:sp>
        <p:nvSpPr>
          <p:cNvPr id="1693" name="Triangle"/>
          <p:cNvSpPr/>
          <p:nvPr/>
        </p:nvSpPr>
        <p:spPr>
          <a:xfrm>
            <a:off x="-40791" y="2867479"/>
            <a:ext cx="3864133" cy="38641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F7941D">
              <a:alpha val="75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sp>
        <p:nvSpPr>
          <p:cNvPr id="1694" name="COMING YOUR WAY…"/>
          <p:cNvSpPr txBox="1"/>
          <p:nvPr/>
        </p:nvSpPr>
        <p:spPr>
          <a:xfrm>
            <a:off x="2227332" y="840663"/>
            <a:ext cx="3776162" cy="4514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l" defTabSz="457200">
              <a:defRPr sz="5200" b="0" cap="all">
                <a:solidFill>
                  <a:srgbClr val="1B2E59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rPr sz="2600"/>
              <a:t>COMING YOUR WAY…</a:t>
            </a:r>
          </a:p>
        </p:txBody>
      </p:sp>
      <p:sp>
        <p:nvSpPr>
          <p:cNvPr id="1695" name="Annual Address 2018"/>
          <p:cNvSpPr txBox="1"/>
          <p:nvPr/>
        </p:nvSpPr>
        <p:spPr>
          <a:xfrm>
            <a:off x="10589990" y="330242"/>
            <a:ext cx="1348126" cy="2205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pPr algn="r" defTabSz="228600">
              <a:defRPr sz="2200" b="0">
                <a:solidFill>
                  <a:srgbClr val="1B2E59"/>
                </a:solidFill>
                <a:latin typeface="Calisto MT"/>
                <a:ea typeface="Calisto MT"/>
                <a:cs typeface="Calisto MT"/>
                <a:sym typeface="Calisto MT"/>
              </a:defRPr>
            </a:pPr>
            <a:r>
              <a:rPr sz="1100"/>
              <a:t>Annual Address </a:t>
            </a:r>
            <a:r>
              <a:rPr sz="1100">
                <a:solidFill>
                  <a:srgbClr val="F59331"/>
                </a:solidFill>
              </a:rPr>
              <a:t>2018</a:t>
            </a:r>
          </a:p>
        </p:txBody>
      </p:sp>
      <p:sp>
        <p:nvSpPr>
          <p:cNvPr id="1696" name="University of Toronto     Department of Surgery"/>
          <p:cNvSpPr txBox="1"/>
          <p:nvPr/>
        </p:nvSpPr>
        <p:spPr>
          <a:xfrm>
            <a:off x="2041687" y="330242"/>
            <a:ext cx="2914259" cy="2205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l" defTabSz="457200">
              <a:defRPr sz="2200" b="0">
                <a:solidFill>
                  <a:srgbClr val="1B2E59"/>
                </a:solidFill>
                <a:latin typeface="Calisto MT"/>
                <a:ea typeface="Calisto MT"/>
                <a:cs typeface="Calisto MT"/>
                <a:sym typeface="Calisto MT"/>
              </a:defRPr>
            </a:lvl1pPr>
          </a:lstStyle>
          <a:p>
            <a:r>
              <a:rPr sz="1100"/>
              <a:t>University of Toronto     Department of Surgery</a:t>
            </a:r>
          </a:p>
        </p:txBody>
      </p:sp>
      <p:sp>
        <p:nvSpPr>
          <p:cNvPr id="1697" name="Line"/>
          <p:cNvSpPr/>
          <p:nvPr/>
        </p:nvSpPr>
        <p:spPr>
          <a:xfrm>
            <a:off x="3443648" y="345051"/>
            <a:ext cx="1" cy="203201"/>
          </a:xfrm>
          <a:prstGeom prst="line">
            <a:avLst/>
          </a:prstGeom>
          <a:ln w="25400">
            <a:solidFill>
              <a:srgbClr val="1B2E59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sp>
        <p:nvSpPr>
          <p:cNvPr id="1698" name="2019 Gallie Day"/>
          <p:cNvSpPr txBox="1"/>
          <p:nvPr/>
        </p:nvSpPr>
        <p:spPr>
          <a:xfrm>
            <a:off x="5798220" y="1314453"/>
            <a:ext cx="3064942" cy="6976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8400" b="0">
                <a:latin typeface="Avenir Next Condensed"/>
                <a:ea typeface="Avenir Next Condensed"/>
                <a:cs typeface="Avenir Next Condensed"/>
                <a:sym typeface="Avenir Next Condensed"/>
              </a:defRPr>
            </a:lvl1pPr>
          </a:lstStyle>
          <a:p>
            <a:r>
              <a:rPr sz="4200"/>
              <a:t>2019 Gallie Day</a:t>
            </a:r>
          </a:p>
        </p:txBody>
      </p:sp>
      <p:sp>
        <p:nvSpPr>
          <p:cNvPr id="1699" name="Gordon Murray Lecturer…"/>
          <p:cNvSpPr txBox="1"/>
          <p:nvPr/>
        </p:nvSpPr>
        <p:spPr>
          <a:xfrm>
            <a:off x="4578144" y="2335768"/>
            <a:ext cx="5858848" cy="23134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pPr>
              <a:defRPr sz="4200">
                <a:latin typeface="Avenir Next Condensed"/>
                <a:ea typeface="Avenir Next Condensed"/>
                <a:cs typeface="Avenir Next Condensed"/>
                <a:sym typeface="Avenir Next Condensed"/>
              </a:defRPr>
            </a:pPr>
            <a:r>
              <a:rPr sz="2100"/>
              <a:t>Gordon Murray Lecturer</a:t>
            </a:r>
          </a:p>
          <a:p>
            <a:pPr>
              <a:defRPr sz="4200" b="0">
                <a:latin typeface="Avenir Next Condensed"/>
                <a:ea typeface="Avenir Next Condensed"/>
                <a:cs typeface="Avenir Next Condensed"/>
                <a:sym typeface="Avenir Next Condensed"/>
              </a:defRPr>
            </a:pPr>
            <a:endParaRPr sz="2100"/>
          </a:p>
          <a:p>
            <a:pPr>
              <a:defRPr sz="4200" b="0">
                <a:latin typeface="Avenir Next Condensed"/>
                <a:ea typeface="Avenir Next Condensed"/>
                <a:cs typeface="Avenir Next Condensed"/>
                <a:sym typeface="Avenir Next Condensed"/>
              </a:defRPr>
            </a:pPr>
            <a:r>
              <a:rPr sz="2100"/>
              <a:t>Dr. Diane M. Simeone</a:t>
            </a:r>
          </a:p>
          <a:p>
            <a:pPr>
              <a:defRPr sz="4200" b="0">
                <a:latin typeface="Avenir Next Condensed"/>
                <a:ea typeface="Avenir Next Condensed"/>
                <a:cs typeface="Avenir Next Condensed"/>
                <a:sym typeface="Avenir Next Condensed"/>
              </a:defRPr>
            </a:pPr>
            <a:r>
              <a:rPr sz="2100"/>
              <a:t>Laura and Isaac Perlmutter Professor of Surgery and Pathology</a:t>
            </a:r>
          </a:p>
          <a:p>
            <a:pPr>
              <a:defRPr sz="4200" b="0">
                <a:latin typeface="Avenir Next Condensed"/>
                <a:ea typeface="Avenir Next Condensed"/>
                <a:cs typeface="Avenir Next Condensed"/>
                <a:sym typeface="Avenir Next Condensed"/>
              </a:defRPr>
            </a:pPr>
            <a:r>
              <a:rPr sz="2100"/>
              <a:t>Director, Pancreatic Cancer Center</a:t>
            </a:r>
          </a:p>
          <a:p>
            <a:pPr>
              <a:defRPr sz="4200" b="0">
                <a:latin typeface="Avenir Next Condensed"/>
                <a:ea typeface="Avenir Next Condensed"/>
                <a:cs typeface="Avenir Next Condensed"/>
                <a:sym typeface="Avenir Next Condensed"/>
              </a:defRPr>
            </a:pPr>
            <a:r>
              <a:rPr sz="2100"/>
              <a:t>Associate Director of Translational Research</a:t>
            </a:r>
          </a:p>
          <a:p>
            <a:pPr>
              <a:defRPr sz="4200" b="0">
                <a:latin typeface="Avenir Next Condensed"/>
                <a:ea typeface="Avenir Next Condensed"/>
                <a:cs typeface="Avenir Next Condensed"/>
                <a:sym typeface="Avenir Next Condensed"/>
              </a:defRPr>
            </a:pPr>
            <a:r>
              <a:rPr sz="2100"/>
              <a:t>NYU Langone Health</a:t>
            </a:r>
          </a:p>
        </p:txBody>
      </p:sp>
      <p:sp>
        <p:nvSpPr>
          <p:cNvPr id="1700" name="Thursday February 8, 2019…"/>
          <p:cNvSpPr txBox="1"/>
          <p:nvPr/>
        </p:nvSpPr>
        <p:spPr>
          <a:xfrm>
            <a:off x="5388162" y="4968763"/>
            <a:ext cx="3882473" cy="6360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pPr>
              <a:defRPr sz="3800" b="0">
                <a:latin typeface="Avenir Next Condensed"/>
                <a:ea typeface="Avenir Next Condensed"/>
                <a:cs typeface="Avenir Next Condensed"/>
                <a:sym typeface="Avenir Next Condensed"/>
              </a:defRPr>
            </a:pPr>
            <a:r>
              <a:rPr sz="1900"/>
              <a:t>Thursday February 8, 2019</a:t>
            </a:r>
          </a:p>
          <a:p>
            <a:pPr>
              <a:defRPr sz="3800" b="0">
                <a:latin typeface="Avenir Next Condensed"/>
                <a:ea typeface="Avenir Next Condensed"/>
                <a:cs typeface="Avenir Next Condensed"/>
                <a:sym typeface="Avenir Next Condensed"/>
              </a:defRPr>
            </a:pPr>
            <a:r>
              <a:rPr sz="1900"/>
              <a:t>Peter Gilgan Centre for Research in Education</a:t>
            </a:r>
          </a:p>
        </p:txBody>
      </p:sp>
      <p:grpSp>
        <p:nvGrpSpPr>
          <p:cNvPr id="1703" name="Simeone.jpg"/>
          <p:cNvGrpSpPr/>
          <p:nvPr/>
        </p:nvGrpSpPr>
        <p:grpSpPr>
          <a:xfrm>
            <a:off x="2199060" y="2184152"/>
            <a:ext cx="1986677" cy="2489697"/>
            <a:chOff x="0" y="0"/>
            <a:chExt cx="3973353" cy="4979392"/>
          </a:xfrm>
        </p:grpSpPr>
        <p:pic>
          <p:nvPicPr>
            <p:cNvPr id="1702" name="Simeone.jpg" descr="Simeone.jp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27000" y="88900"/>
              <a:ext cx="3719354" cy="464919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701" name="Simeone.jpg" descr="Simeone.jpg"/>
            <p:cNvPicPr>
              <a:picLocks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3973354" cy="4979393"/>
            </a:xfrm>
            <a:prstGeom prst="rect">
              <a:avLst/>
            </a:prstGeom>
            <a:effectLst/>
          </p:spPr>
        </p:pic>
      </p:grpSp>
    </p:spTree>
    <p:extLst>
      <p:ext uri="{BB962C8B-B14F-4D97-AF65-F5344CB8AC3E}">
        <p14:creationId xmlns:p14="http://schemas.microsoft.com/office/powerpoint/2010/main" val="2012565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doors dir="vert"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5" name="Image" descr="Image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706" name="james.rutka@utoronto.ca"/>
          <p:cNvSpPr txBox="1">
            <a:spLocks noGrp="1"/>
          </p:cNvSpPr>
          <p:nvPr>
            <p:ph type="body" idx="14"/>
          </p:nvPr>
        </p:nvSpPr>
        <p:spPr>
          <a:prstGeom prst="rect">
            <a:avLst/>
          </a:prstGeom>
        </p:spPr>
        <p:txBody>
          <a:bodyPr/>
          <a:lstStyle/>
          <a:p>
            <a:r>
              <a:t>james.rutka@utoronto.ca</a:t>
            </a:r>
          </a:p>
        </p:txBody>
      </p:sp>
      <p:sp>
        <p:nvSpPr>
          <p:cNvPr id="1707" name="surgery.utoronto.ca"/>
          <p:cNvSpPr txBox="1">
            <a:spLocks noGrp="1"/>
          </p:cNvSpPr>
          <p:nvPr>
            <p:ph type="body" idx="15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surgery.utoronto.ca</a:t>
            </a:r>
          </a:p>
        </p:txBody>
      </p:sp>
      <p:sp>
        <p:nvSpPr>
          <p:cNvPr id="1708" name="uoftsurgery"/>
          <p:cNvSpPr txBox="1">
            <a:spLocks noGrp="1"/>
          </p:cNvSpPr>
          <p:nvPr>
            <p:ph type="body" idx="16"/>
          </p:nvPr>
        </p:nvSpPr>
        <p:spPr>
          <a:prstGeom prst="rect">
            <a:avLst/>
          </a:prstGeom>
        </p:spPr>
        <p:txBody>
          <a:bodyPr/>
          <a:lstStyle/>
          <a:p>
            <a:r>
              <a:t>uoftsurgery</a:t>
            </a:r>
          </a:p>
        </p:txBody>
      </p:sp>
      <p:pic>
        <p:nvPicPr>
          <p:cNvPr id="1709" name="AdobeStock_42703636.jpeg" descr="AdobeStock_42703636.jpeg"/>
          <p:cNvPicPr>
            <a:picLocks noChangeAspect="1"/>
          </p:cNvPicPr>
          <p:nvPr/>
        </p:nvPicPr>
        <p:blipFill>
          <a:blip r:embed="rId3">
            <a:extLst/>
          </a:blip>
          <a:srcRect t="13316" b="11218"/>
          <a:stretch>
            <a:fillRect/>
          </a:stretch>
        </p:blipFill>
        <p:spPr>
          <a:xfrm>
            <a:off x="-1906" y="-22336"/>
            <a:ext cx="12195811" cy="6902672"/>
          </a:xfrm>
          <a:prstGeom prst="rect">
            <a:avLst/>
          </a:prstGeom>
          <a:ln w="12700">
            <a:miter lim="400000"/>
          </a:ln>
        </p:spPr>
      </p:pic>
      <p:sp>
        <p:nvSpPr>
          <p:cNvPr id="1710" name="Rectangle"/>
          <p:cNvSpPr/>
          <p:nvPr/>
        </p:nvSpPr>
        <p:spPr>
          <a:xfrm>
            <a:off x="-59611" y="-1461"/>
            <a:ext cx="12311222" cy="6860921"/>
          </a:xfrm>
          <a:prstGeom prst="rect">
            <a:avLst/>
          </a:prstGeom>
          <a:solidFill>
            <a:srgbClr val="1B2E59">
              <a:alpha val="90409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pic>
        <p:nvPicPr>
          <p:cNvPr id="1711" name="rutka-36.png" descr="rutka-3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30885" y="1948678"/>
            <a:ext cx="2954963" cy="2960645"/>
          </a:xfrm>
          <a:prstGeom prst="rect">
            <a:avLst/>
          </a:prstGeom>
          <a:ln w="12700">
            <a:miter lim="400000"/>
          </a:ln>
        </p:spPr>
      </p:pic>
      <p:pic>
        <p:nvPicPr>
          <p:cNvPr id="1712" name="UofT Dept of Surgery Logo - white.png" descr="UofT Dept of Surgery Logo - whit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866129" y="1973341"/>
            <a:ext cx="3594986" cy="1051523"/>
          </a:xfrm>
          <a:prstGeom prst="rect">
            <a:avLst/>
          </a:prstGeom>
          <a:ln w="12700">
            <a:miter lim="400000"/>
          </a:ln>
        </p:spPr>
      </p:pic>
      <p:sp>
        <p:nvSpPr>
          <p:cNvPr id="1713" name="Mail"/>
          <p:cNvSpPr/>
          <p:nvPr/>
        </p:nvSpPr>
        <p:spPr>
          <a:xfrm>
            <a:off x="6074014" y="3284526"/>
            <a:ext cx="372354" cy="2353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44" y="0"/>
                </a:moveTo>
                <a:lnTo>
                  <a:pt x="10803" y="12213"/>
                </a:lnTo>
                <a:lnTo>
                  <a:pt x="20856" y="0"/>
                </a:lnTo>
                <a:lnTo>
                  <a:pt x="744" y="0"/>
                </a:lnTo>
                <a:close/>
                <a:moveTo>
                  <a:pt x="0" y="157"/>
                </a:moveTo>
                <a:lnTo>
                  <a:pt x="0" y="21418"/>
                </a:lnTo>
                <a:cubicBezTo>
                  <a:pt x="0" y="21518"/>
                  <a:pt x="52" y="21600"/>
                  <a:pt x="115" y="21600"/>
                </a:cubicBezTo>
                <a:lnTo>
                  <a:pt x="21485" y="21600"/>
                </a:lnTo>
                <a:cubicBezTo>
                  <a:pt x="21548" y="21600"/>
                  <a:pt x="21600" y="21518"/>
                  <a:pt x="21600" y="21418"/>
                </a:cubicBezTo>
                <a:lnTo>
                  <a:pt x="21600" y="157"/>
                </a:lnTo>
                <a:lnTo>
                  <a:pt x="10976" y="13181"/>
                </a:lnTo>
                <a:cubicBezTo>
                  <a:pt x="10924" y="13245"/>
                  <a:pt x="10861" y="13272"/>
                  <a:pt x="10797" y="13272"/>
                </a:cubicBezTo>
                <a:cubicBezTo>
                  <a:pt x="10734" y="13272"/>
                  <a:pt x="10669" y="13233"/>
                  <a:pt x="10612" y="13170"/>
                </a:cubicBezTo>
                <a:lnTo>
                  <a:pt x="0" y="157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sp>
        <p:nvSpPr>
          <p:cNvPr id="1714" name="james.rutka@utoronto.ca"/>
          <p:cNvSpPr txBox="1"/>
          <p:nvPr/>
        </p:nvSpPr>
        <p:spPr>
          <a:xfrm>
            <a:off x="6619415" y="3265694"/>
            <a:ext cx="2148996" cy="2034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>
            <a:spAutoFit/>
          </a:bodyPr>
          <a:lstStyle>
            <a:lvl1pPr algn="l" defTabSz="457200">
              <a:lnSpc>
                <a:spcPct val="120000"/>
              </a:lnSpc>
              <a:defRPr b="0">
                <a:solidFill>
                  <a:srgbClr val="FFFFFF"/>
                </a:solidFill>
                <a:latin typeface="Calisto MT"/>
                <a:ea typeface="Calisto MT"/>
                <a:cs typeface="Calisto MT"/>
                <a:sym typeface="Calisto MT"/>
              </a:defRPr>
            </a:lvl1pPr>
          </a:lstStyle>
          <a:p>
            <a:r>
              <a:rPr sz="900"/>
              <a:t>james.rutka@utoronto.ca</a:t>
            </a:r>
          </a:p>
        </p:txBody>
      </p:sp>
      <p:sp>
        <p:nvSpPr>
          <p:cNvPr id="1715" name="World"/>
          <p:cNvSpPr/>
          <p:nvPr/>
        </p:nvSpPr>
        <p:spPr>
          <a:xfrm>
            <a:off x="6074014" y="3662803"/>
            <a:ext cx="372354" cy="3723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845" y="0"/>
                  <a:pt x="0" y="4845"/>
                  <a:pt x="0" y="10800"/>
                </a:cubicBezTo>
                <a:cubicBezTo>
                  <a:pt x="0" y="16755"/>
                  <a:pt x="4845" y="21600"/>
                  <a:pt x="10800" y="21600"/>
                </a:cubicBezTo>
                <a:cubicBezTo>
                  <a:pt x="16755" y="21600"/>
                  <a:pt x="21600" y="16755"/>
                  <a:pt x="21600" y="10800"/>
                </a:cubicBezTo>
                <a:cubicBezTo>
                  <a:pt x="21600" y="4845"/>
                  <a:pt x="16755" y="0"/>
                  <a:pt x="10800" y="0"/>
                </a:cubicBezTo>
                <a:close/>
                <a:moveTo>
                  <a:pt x="11993" y="938"/>
                </a:moveTo>
                <a:cubicBezTo>
                  <a:pt x="14122" y="1194"/>
                  <a:pt x="16044" y="2125"/>
                  <a:pt x="17542" y="3512"/>
                </a:cubicBezTo>
                <a:cubicBezTo>
                  <a:pt x="16898" y="4108"/>
                  <a:pt x="16188" y="4611"/>
                  <a:pt x="15429" y="5012"/>
                </a:cubicBezTo>
                <a:cubicBezTo>
                  <a:pt x="15343" y="4850"/>
                  <a:pt x="15255" y="4689"/>
                  <a:pt x="15162" y="4531"/>
                </a:cubicBezTo>
                <a:cubicBezTo>
                  <a:pt x="14347" y="3140"/>
                  <a:pt x="13267" y="1918"/>
                  <a:pt x="11993" y="938"/>
                </a:cubicBezTo>
                <a:close/>
                <a:moveTo>
                  <a:pt x="9560" y="943"/>
                </a:moveTo>
                <a:cubicBezTo>
                  <a:pt x="8289" y="1922"/>
                  <a:pt x="7211" y="3142"/>
                  <a:pt x="6397" y="4531"/>
                </a:cubicBezTo>
                <a:cubicBezTo>
                  <a:pt x="6308" y="4684"/>
                  <a:pt x="6222" y="4839"/>
                  <a:pt x="6139" y="4995"/>
                </a:cubicBezTo>
                <a:cubicBezTo>
                  <a:pt x="5392" y="4597"/>
                  <a:pt x="4693" y="4100"/>
                  <a:pt x="4058" y="3512"/>
                </a:cubicBezTo>
                <a:cubicBezTo>
                  <a:pt x="5545" y="2136"/>
                  <a:pt x="7450" y="1207"/>
                  <a:pt x="9560" y="943"/>
                </a:cubicBezTo>
                <a:close/>
                <a:moveTo>
                  <a:pt x="10366" y="1421"/>
                </a:moveTo>
                <a:lnTo>
                  <a:pt x="10366" y="6141"/>
                </a:lnTo>
                <a:cubicBezTo>
                  <a:pt x="9165" y="6090"/>
                  <a:pt x="8002" y="5827"/>
                  <a:pt x="6920" y="5368"/>
                </a:cubicBezTo>
                <a:cubicBezTo>
                  <a:pt x="6992" y="5234"/>
                  <a:pt x="7066" y="5100"/>
                  <a:pt x="7143" y="4968"/>
                </a:cubicBezTo>
                <a:cubicBezTo>
                  <a:pt x="7960" y="3575"/>
                  <a:pt x="9062" y="2365"/>
                  <a:pt x="10366" y="1421"/>
                </a:cubicBezTo>
                <a:close/>
                <a:moveTo>
                  <a:pt x="11234" y="1451"/>
                </a:moveTo>
                <a:cubicBezTo>
                  <a:pt x="12520" y="2391"/>
                  <a:pt x="13607" y="3589"/>
                  <a:pt x="14415" y="4968"/>
                </a:cubicBezTo>
                <a:cubicBezTo>
                  <a:pt x="14495" y="5104"/>
                  <a:pt x="14572" y="5244"/>
                  <a:pt x="14646" y="5383"/>
                </a:cubicBezTo>
                <a:cubicBezTo>
                  <a:pt x="13574" y="5833"/>
                  <a:pt x="12424" y="6090"/>
                  <a:pt x="11234" y="6141"/>
                </a:cubicBezTo>
                <a:lnTo>
                  <a:pt x="11234" y="1451"/>
                </a:lnTo>
                <a:close/>
                <a:moveTo>
                  <a:pt x="3448" y="4128"/>
                </a:moveTo>
                <a:cubicBezTo>
                  <a:pt x="4152" y="4783"/>
                  <a:pt x="4928" y="5335"/>
                  <a:pt x="5759" y="5775"/>
                </a:cubicBezTo>
                <a:cubicBezTo>
                  <a:pt x="5120" y="7219"/>
                  <a:pt x="4759" y="8779"/>
                  <a:pt x="4701" y="10368"/>
                </a:cubicBezTo>
                <a:lnTo>
                  <a:pt x="876" y="10368"/>
                </a:lnTo>
                <a:cubicBezTo>
                  <a:pt x="979" y="7972"/>
                  <a:pt x="1935" y="5793"/>
                  <a:pt x="3448" y="4128"/>
                </a:cubicBezTo>
                <a:close/>
                <a:moveTo>
                  <a:pt x="18152" y="4128"/>
                </a:moveTo>
                <a:cubicBezTo>
                  <a:pt x="19665" y="5793"/>
                  <a:pt x="20621" y="7972"/>
                  <a:pt x="20724" y="10368"/>
                </a:cubicBezTo>
                <a:lnTo>
                  <a:pt x="16858" y="10368"/>
                </a:lnTo>
                <a:cubicBezTo>
                  <a:pt x="16800" y="8785"/>
                  <a:pt x="16441" y="7231"/>
                  <a:pt x="15807" y="5792"/>
                </a:cubicBezTo>
                <a:cubicBezTo>
                  <a:pt x="16650" y="5349"/>
                  <a:pt x="17439" y="4792"/>
                  <a:pt x="18152" y="4128"/>
                </a:cubicBezTo>
                <a:close/>
                <a:moveTo>
                  <a:pt x="6541" y="6148"/>
                </a:moveTo>
                <a:cubicBezTo>
                  <a:pt x="7739" y="6662"/>
                  <a:pt x="9031" y="6956"/>
                  <a:pt x="10366" y="7008"/>
                </a:cubicBezTo>
                <a:lnTo>
                  <a:pt x="10366" y="10368"/>
                </a:lnTo>
                <a:lnTo>
                  <a:pt x="5569" y="10368"/>
                </a:lnTo>
                <a:cubicBezTo>
                  <a:pt x="5626" y="8908"/>
                  <a:pt x="5956" y="7475"/>
                  <a:pt x="6541" y="6148"/>
                </a:cubicBezTo>
                <a:close/>
                <a:moveTo>
                  <a:pt x="15024" y="6163"/>
                </a:moveTo>
                <a:cubicBezTo>
                  <a:pt x="15604" y="7486"/>
                  <a:pt x="15934" y="8914"/>
                  <a:pt x="15991" y="10368"/>
                </a:cubicBezTo>
                <a:lnTo>
                  <a:pt x="11234" y="10368"/>
                </a:lnTo>
                <a:lnTo>
                  <a:pt x="11234" y="7008"/>
                </a:lnTo>
                <a:cubicBezTo>
                  <a:pt x="12557" y="6956"/>
                  <a:pt x="13835" y="6668"/>
                  <a:pt x="15024" y="6163"/>
                </a:cubicBezTo>
                <a:close/>
                <a:moveTo>
                  <a:pt x="876" y="11234"/>
                </a:moveTo>
                <a:lnTo>
                  <a:pt x="4700" y="11234"/>
                </a:lnTo>
                <a:cubicBezTo>
                  <a:pt x="4753" y="12849"/>
                  <a:pt x="5119" y="14437"/>
                  <a:pt x="5773" y="15903"/>
                </a:cubicBezTo>
                <a:cubicBezTo>
                  <a:pt x="4953" y="16335"/>
                  <a:pt x="4185" y="16876"/>
                  <a:pt x="3488" y="17518"/>
                </a:cubicBezTo>
                <a:cubicBezTo>
                  <a:pt x="1952" y="15847"/>
                  <a:pt x="980" y="13652"/>
                  <a:pt x="876" y="11234"/>
                </a:cubicBezTo>
                <a:close/>
                <a:moveTo>
                  <a:pt x="5567" y="11234"/>
                </a:moveTo>
                <a:lnTo>
                  <a:pt x="10366" y="11234"/>
                </a:lnTo>
                <a:lnTo>
                  <a:pt x="10366" y="14676"/>
                </a:lnTo>
                <a:cubicBezTo>
                  <a:pt x="9036" y="14728"/>
                  <a:pt x="7749" y="15021"/>
                  <a:pt x="6554" y="15532"/>
                </a:cubicBezTo>
                <a:cubicBezTo>
                  <a:pt x="5955" y="14182"/>
                  <a:pt x="5619" y="12720"/>
                  <a:pt x="5567" y="11234"/>
                </a:cubicBezTo>
                <a:close/>
                <a:moveTo>
                  <a:pt x="11234" y="11234"/>
                </a:moveTo>
                <a:lnTo>
                  <a:pt x="15992" y="11234"/>
                </a:lnTo>
                <a:cubicBezTo>
                  <a:pt x="15940" y="12714"/>
                  <a:pt x="15605" y="14169"/>
                  <a:pt x="15010" y="15515"/>
                </a:cubicBezTo>
                <a:cubicBezTo>
                  <a:pt x="13825" y="15013"/>
                  <a:pt x="12552" y="14728"/>
                  <a:pt x="11234" y="14676"/>
                </a:cubicBezTo>
                <a:lnTo>
                  <a:pt x="11234" y="11234"/>
                </a:lnTo>
                <a:close/>
                <a:moveTo>
                  <a:pt x="16860" y="11234"/>
                </a:moveTo>
                <a:lnTo>
                  <a:pt x="20724" y="11234"/>
                </a:lnTo>
                <a:cubicBezTo>
                  <a:pt x="20620" y="13652"/>
                  <a:pt x="19648" y="15847"/>
                  <a:pt x="18112" y="17518"/>
                </a:cubicBezTo>
                <a:cubicBezTo>
                  <a:pt x="17406" y="16867"/>
                  <a:pt x="16627" y="16321"/>
                  <a:pt x="15795" y="15886"/>
                </a:cubicBezTo>
                <a:cubicBezTo>
                  <a:pt x="16444" y="14425"/>
                  <a:pt x="16807" y="12842"/>
                  <a:pt x="16860" y="11234"/>
                </a:cubicBezTo>
                <a:close/>
                <a:moveTo>
                  <a:pt x="10366" y="15544"/>
                </a:moveTo>
                <a:lnTo>
                  <a:pt x="10366" y="20226"/>
                </a:lnTo>
                <a:cubicBezTo>
                  <a:pt x="9026" y="19256"/>
                  <a:pt x="7899" y="18005"/>
                  <a:pt x="7077" y="16566"/>
                </a:cubicBezTo>
                <a:cubicBezTo>
                  <a:pt x="7029" y="16481"/>
                  <a:pt x="6982" y="16396"/>
                  <a:pt x="6936" y="16310"/>
                </a:cubicBezTo>
                <a:cubicBezTo>
                  <a:pt x="8013" y="15855"/>
                  <a:pt x="9170" y="15594"/>
                  <a:pt x="10366" y="15544"/>
                </a:cubicBezTo>
                <a:close/>
                <a:moveTo>
                  <a:pt x="11234" y="15544"/>
                </a:moveTo>
                <a:cubicBezTo>
                  <a:pt x="12418" y="15594"/>
                  <a:pt x="13563" y="15849"/>
                  <a:pt x="14631" y="16295"/>
                </a:cubicBezTo>
                <a:cubicBezTo>
                  <a:pt x="14582" y="16386"/>
                  <a:pt x="14532" y="16476"/>
                  <a:pt x="14480" y="16566"/>
                </a:cubicBezTo>
                <a:cubicBezTo>
                  <a:pt x="13667" y="17990"/>
                  <a:pt x="12556" y="19230"/>
                  <a:pt x="11234" y="20196"/>
                </a:cubicBezTo>
                <a:lnTo>
                  <a:pt x="11234" y="15544"/>
                </a:lnTo>
                <a:close/>
                <a:moveTo>
                  <a:pt x="15415" y="16666"/>
                </a:moveTo>
                <a:cubicBezTo>
                  <a:pt x="16162" y="17059"/>
                  <a:pt x="16861" y="17548"/>
                  <a:pt x="17498" y="18131"/>
                </a:cubicBezTo>
                <a:cubicBezTo>
                  <a:pt x="16023" y="19479"/>
                  <a:pt x="14143" y="20390"/>
                  <a:pt x="12062" y="20655"/>
                </a:cubicBezTo>
                <a:cubicBezTo>
                  <a:pt x="13343" y="19655"/>
                  <a:pt x="14426" y="18410"/>
                  <a:pt x="15233" y="16997"/>
                </a:cubicBezTo>
                <a:cubicBezTo>
                  <a:pt x="15295" y="16887"/>
                  <a:pt x="15356" y="16777"/>
                  <a:pt x="15415" y="16666"/>
                </a:cubicBezTo>
                <a:close/>
                <a:moveTo>
                  <a:pt x="6153" y="16683"/>
                </a:moveTo>
                <a:cubicBezTo>
                  <a:pt x="6209" y="16788"/>
                  <a:pt x="6267" y="16893"/>
                  <a:pt x="6326" y="16997"/>
                </a:cubicBezTo>
                <a:cubicBezTo>
                  <a:pt x="7132" y="18407"/>
                  <a:pt x="8212" y="19649"/>
                  <a:pt x="9489" y="20648"/>
                </a:cubicBezTo>
                <a:cubicBezTo>
                  <a:pt x="7428" y="20375"/>
                  <a:pt x="5565" y="19468"/>
                  <a:pt x="4102" y="18131"/>
                </a:cubicBezTo>
                <a:cubicBezTo>
                  <a:pt x="4730" y="17557"/>
                  <a:pt x="5418" y="17073"/>
                  <a:pt x="6153" y="16683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sp>
        <p:nvSpPr>
          <p:cNvPr id="1716" name="surgery.utoronto.ca"/>
          <p:cNvSpPr txBox="1"/>
          <p:nvPr/>
        </p:nvSpPr>
        <p:spPr>
          <a:xfrm>
            <a:off x="6619415" y="3712454"/>
            <a:ext cx="2148996" cy="2034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>
            <a:spAutoFit/>
          </a:bodyPr>
          <a:lstStyle>
            <a:lvl1pPr algn="l" defTabSz="457200">
              <a:lnSpc>
                <a:spcPct val="120000"/>
              </a:lnSpc>
              <a:defRPr b="0">
                <a:solidFill>
                  <a:srgbClr val="FFFFFF"/>
                </a:solidFill>
                <a:latin typeface="Calisto MT"/>
                <a:ea typeface="Calisto MT"/>
                <a:cs typeface="Calisto MT"/>
                <a:sym typeface="Calisto MT"/>
              </a:defRPr>
            </a:lvl1pPr>
          </a:lstStyle>
          <a:p>
            <a:r>
              <a:rPr sz="900"/>
              <a:t>surgery.utoronto.ca</a:t>
            </a:r>
          </a:p>
        </p:txBody>
      </p:sp>
      <p:sp>
        <p:nvSpPr>
          <p:cNvPr id="1717" name="@"/>
          <p:cNvSpPr txBox="1"/>
          <p:nvPr/>
        </p:nvSpPr>
        <p:spPr>
          <a:xfrm>
            <a:off x="6020137" y="4103715"/>
            <a:ext cx="508389" cy="6431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>
            <a:spAutoFit/>
          </a:bodyPr>
          <a:lstStyle>
            <a:lvl1pPr algn="l" defTabSz="457200">
              <a:lnSpc>
                <a:spcPct val="120000"/>
              </a:lnSpc>
              <a:defRPr sz="7000">
                <a:solidFill>
                  <a:srgbClr val="FFFFFF"/>
                </a:solidFill>
                <a:latin typeface="Calisto MT"/>
                <a:ea typeface="Calisto MT"/>
                <a:cs typeface="Calisto MT"/>
                <a:sym typeface="Calisto MT"/>
              </a:defRPr>
            </a:lvl1pPr>
          </a:lstStyle>
          <a:p>
            <a:r>
              <a:rPr sz="3500"/>
              <a:t>@</a:t>
            </a:r>
          </a:p>
        </p:txBody>
      </p:sp>
      <p:sp>
        <p:nvSpPr>
          <p:cNvPr id="1718" name="uoftsurgery"/>
          <p:cNvSpPr txBox="1"/>
          <p:nvPr/>
        </p:nvSpPr>
        <p:spPr>
          <a:xfrm>
            <a:off x="6619415" y="4231372"/>
            <a:ext cx="2148995" cy="2034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>
            <a:spAutoFit/>
          </a:bodyPr>
          <a:lstStyle>
            <a:lvl1pPr algn="l" defTabSz="457200">
              <a:lnSpc>
                <a:spcPct val="120000"/>
              </a:lnSpc>
              <a:defRPr b="0">
                <a:solidFill>
                  <a:srgbClr val="FFFFFF"/>
                </a:solidFill>
                <a:latin typeface="Calisto MT"/>
                <a:ea typeface="Calisto MT"/>
                <a:cs typeface="Calisto MT"/>
                <a:sym typeface="Calisto MT"/>
              </a:defRPr>
            </a:lvl1pPr>
          </a:lstStyle>
          <a:p>
            <a:r>
              <a:rPr sz="900"/>
              <a:t>uoftsurgery</a:t>
            </a:r>
          </a:p>
        </p:txBody>
      </p:sp>
      <p:sp>
        <p:nvSpPr>
          <p:cNvPr id="1719" name="Thank you!"/>
          <p:cNvSpPr txBox="1"/>
          <p:nvPr/>
        </p:nvSpPr>
        <p:spPr>
          <a:xfrm>
            <a:off x="4189450" y="601799"/>
            <a:ext cx="3400546" cy="6899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>
            <a:spAutoFit/>
          </a:bodyPr>
          <a:lstStyle>
            <a:lvl1pPr algn="l" defTabSz="457200">
              <a:defRPr sz="8300" b="0" cap="all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rPr sz="4150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3112274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doors dir="vert"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7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19" grpId="0" animBg="1" advAuto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9" name="Line"/>
          <p:cNvSpPr/>
          <p:nvPr/>
        </p:nvSpPr>
        <p:spPr>
          <a:xfrm>
            <a:off x="2058337" y="631476"/>
            <a:ext cx="9900957" cy="1"/>
          </a:xfrm>
          <a:prstGeom prst="line">
            <a:avLst/>
          </a:prstGeom>
          <a:ln w="25400">
            <a:solidFill>
              <a:srgbClr val="4B70AA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pic>
        <p:nvPicPr>
          <p:cNvPr id="1570" name="AdobeStock_7735289.jpeg" descr="AdobeStock_7735289.jpeg"/>
          <p:cNvPicPr>
            <a:picLocks noChangeAspect="1"/>
          </p:cNvPicPr>
          <p:nvPr/>
        </p:nvPicPr>
        <p:blipFill>
          <a:blip r:embed="rId2">
            <a:extLst/>
          </a:blip>
          <a:srcRect l="53301" r="27115"/>
          <a:stretch>
            <a:fillRect/>
          </a:stretch>
        </p:blipFill>
        <p:spPr>
          <a:xfrm>
            <a:off x="-4883" y="0"/>
            <a:ext cx="1811524" cy="6858001"/>
          </a:xfrm>
          <a:prstGeom prst="rect">
            <a:avLst/>
          </a:prstGeom>
          <a:ln w="12700">
            <a:miter lim="400000"/>
          </a:ln>
        </p:spPr>
      </p:pic>
      <p:sp>
        <p:nvSpPr>
          <p:cNvPr id="1571" name="Rectangle"/>
          <p:cNvSpPr/>
          <p:nvPr/>
        </p:nvSpPr>
        <p:spPr>
          <a:xfrm>
            <a:off x="-26649" y="6729275"/>
            <a:ext cx="12245299" cy="128608"/>
          </a:xfrm>
          <a:prstGeom prst="rect">
            <a:avLst/>
          </a:prstGeom>
          <a:solidFill>
            <a:srgbClr val="86AAD9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pic>
        <p:nvPicPr>
          <p:cNvPr id="1572" name="Surgery Suture Logo-01.png" descr="Surgery Suture Logo-0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857264" y="5638643"/>
            <a:ext cx="953839" cy="768174"/>
          </a:xfrm>
          <a:prstGeom prst="rect">
            <a:avLst/>
          </a:prstGeom>
          <a:ln w="12700">
            <a:miter lim="400000"/>
          </a:ln>
        </p:spPr>
      </p:pic>
      <p:sp>
        <p:nvSpPr>
          <p:cNvPr id="1573" name="Triangle"/>
          <p:cNvSpPr/>
          <p:nvPr/>
        </p:nvSpPr>
        <p:spPr>
          <a:xfrm>
            <a:off x="-40791" y="2867479"/>
            <a:ext cx="3864133" cy="38641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F7941D">
              <a:alpha val="75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sp>
        <p:nvSpPr>
          <p:cNvPr id="1574" name="Annual Address 2018"/>
          <p:cNvSpPr txBox="1"/>
          <p:nvPr/>
        </p:nvSpPr>
        <p:spPr>
          <a:xfrm>
            <a:off x="10589990" y="330242"/>
            <a:ext cx="1348126" cy="2205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pPr algn="r" defTabSz="228600">
              <a:defRPr sz="2200" b="0">
                <a:solidFill>
                  <a:srgbClr val="1B2E59"/>
                </a:solidFill>
                <a:latin typeface="Calisto MT"/>
                <a:ea typeface="Calisto MT"/>
                <a:cs typeface="Calisto MT"/>
                <a:sym typeface="Calisto MT"/>
              </a:defRPr>
            </a:pPr>
            <a:r>
              <a:rPr sz="1100"/>
              <a:t>Annual Address </a:t>
            </a:r>
            <a:r>
              <a:rPr sz="1100">
                <a:solidFill>
                  <a:srgbClr val="F59331"/>
                </a:solidFill>
              </a:rPr>
              <a:t>2018</a:t>
            </a:r>
          </a:p>
        </p:txBody>
      </p:sp>
      <p:sp>
        <p:nvSpPr>
          <p:cNvPr id="1575" name="University of Toronto     Department of Surgery"/>
          <p:cNvSpPr txBox="1"/>
          <p:nvPr/>
        </p:nvSpPr>
        <p:spPr>
          <a:xfrm>
            <a:off x="2041687" y="330242"/>
            <a:ext cx="2914259" cy="2205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l" defTabSz="457200">
              <a:defRPr sz="2200" b="0">
                <a:solidFill>
                  <a:srgbClr val="1B2E59"/>
                </a:solidFill>
                <a:latin typeface="Calisto MT"/>
                <a:ea typeface="Calisto MT"/>
                <a:cs typeface="Calisto MT"/>
                <a:sym typeface="Calisto MT"/>
              </a:defRPr>
            </a:lvl1pPr>
          </a:lstStyle>
          <a:p>
            <a:r>
              <a:rPr sz="1100"/>
              <a:t>University of Toronto     Department of Surgery</a:t>
            </a:r>
          </a:p>
        </p:txBody>
      </p:sp>
      <p:sp>
        <p:nvSpPr>
          <p:cNvPr id="1576" name="Line"/>
          <p:cNvSpPr/>
          <p:nvPr/>
        </p:nvSpPr>
        <p:spPr>
          <a:xfrm>
            <a:off x="3443648" y="345051"/>
            <a:ext cx="1" cy="203201"/>
          </a:xfrm>
          <a:prstGeom prst="line">
            <a:avLst/>
          </a:prstGeom>
          <a:ln w="25400">
            <a:solidFill>
              <a:srgbClr val="1B2E59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sp>
        <p:nvSpPr>
          <p:cNvPr id="1577" name="COMING YOUR WAY in 2018-19!"/>
          <p:cNvSpPr txBox="1"/>
          <p:nvPr/>
        </p:nvSpPr>
        <p:spPr>
          <a:xfrm>
            <a:off x="3119322" y="2780330"/>
            <a:ext cx="7854586" cy="6360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l" defTabSz="457200">
              <a:defRPr sz="7600" b="0" cap="all">
                <a:solidFill>
                  <a:srgbClr val="1B2E59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rPr sz="3800"/>
              <a:t>COMING YOUR WAY in 2018-19!</a:t>
            </a:r>
          </a:p>
        </p:txBody>
      </p:sp>
    </p:spTree>
    <p:extLst>
      <p:ext uri="{BB962C8B-B14F-4D97-AF65-F5344CB8AC3E}">
        <p14:creationId xmlns:p14="http://schemas.microsoft.com/office/powerpoint/2010/main" val="3817250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doors dir="vert"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9" name="Line"/>
          <p:cNvSpPr/>
          <p:nvPr/>
        </p:nvSpPr>
        <p:spPr>
          <a:xfrm>
            <a:off x="2058337" y="631476"/>
            <a:ext cx="9900957" cy="1"/>
          </a:xfrm>
          <a:prstGeom prst="line">
            <a:avLst/>
          </a:prstGeom>
          <a:ln w="25400">
            <a:solidFill>
              <a:srgbClr val="4B70AA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pic>
        <p:nvPicPr>
          <p:cNvPr id="1580" name="AdobeStock_7735289.jpeg" descr="AdobeStock_7735289.jpeg"/>
          <p:cNvPicPr>
            <a:picLocks noChangeAspect="1"/>
          </p:cNvPicPr>
          <p:nvPr/>
        </p:nvPicPr>
        <p:blipFill>
          <a:blip r:embed="rId2">
            <a:extLst/>
          </a:blip>
          <a:srcRect l="53301" r="27115"/>
          <a:stretch>
            <a:fillRect/>
          </a:stretch>
        </p:blipFill>
        <p:spPr>
          <a:xfrm>
            <a:off x="-4883" y="0"/>
            <a:ext cx="1811524" cy="6858001"/>
          </a:xfrm>
          <a:prstGeom prst="rect">
            <a:avLst/>
          </a:prstGeom>
          <a:ln w="12700">
            <a:miter lim="400000"/>
          </a:ln>
        </p:spPr>
      </p:pic>
      <p:sp>
        <p:nvSpPr>
          <p:cNvPr id="1581" name="Rectangle"/>
          <p:cNvSpPr/>
          <p:nvPr/>
        </p:nvSpPr>
        <p:spPr>
          <a:xfrm>
            <a:off x="-26649" y="6729275"/>
            <a:ext cx="12245299" cy="128608"/>
          </a:xfrm>
          <a:prstGeom prst="rect">
            <a:avLst/>
          </a:prstGeom>
          <a:solidFill>
            <a:srgbClr val="86AAD9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pic>
        <p:nvPicPr>
          <p:cNvPr id="1582" name="Surgery Suture Logo-01.png" descr="Surgery Suture Logo-0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857264" y="5638643"/>
            <a:ext cx="953839" cy="768174"/>
          </a:xfrm>
          <a:prstGeom prst="rect">
            <a:avLst/>
          </a:prstGeom>
          <a:ln w="12700">
            <a:miter lim="400000"/>
          </a:ln>
        </p:spPr>
      </p:pic>
      <p:sp>
        <p:nvSpPr>
          <p:cNvPr id="1583" name="Triangle"/>
          <p:cNvSpPr/>
          <p:nvPr/>
        </p:nvSpPr>
        <p:spPr>
          <a:xfrm>
            <a:off x="-40791" y="2867479"/>
            <a:ext cx="3864133" cy="38641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F7941D">
              <a:alpha val="75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sp>
        <p:nvSpPr>
          <p:cNvPr id="1584" name="potential loss of trainees from saudi arabia"/>
          <p:cNvSpPr txBox="1"/>
          <p:nvPr/>
        </p:nvSpPr>
        <p:spPr>
          <a:xfrm>
            <a:off x="2532132" y="3445073"/>
            <a:ext cx="8505213" cy="4514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l" defTabSz="457200">
              <a:defRPr sz="5200" b="0" cap="all">
                <a:solidFill>
                  <a:srgbClr val="1B2E59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rPr sz="2600"/>
              <a:t>potential loss of trainees from saudi arabia</a:t>
            </a:r>
          </a:p>
        </p:txBody>
      </p:sp>
      <p:sp>
        <p:nvSpPr>
          <p:cNvPr id="1585" name="Annual Address 2018"/>
          <p:cNvSpPr txBox="1"/>
          <p:nvPr/>
        </p:nvSpPr>
        <p:spPr>
          <a:xfrm>
            <a:off x="10589990" y="330242"/>
            <a:ext cx="1348126" cy="2205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pPr algn="r" defTabSz="228600">
              <a:defRPr sz="2200" b="0">
                <a:solidFill>
                  <a:srgbClr val="1B2E59"/>
                </a:solidFill>
                <a:latin typeface="Calisto MT"/>
                <a:ea typeface="Calisto MT"/>
                <a:cs typeface="Calisto MT"/>
                <a:sym typeface="Calisto MT"/>
              </a:defRPr>
            </a:pPr>
            <a:r>
              <a:rPr sz="1100"/>
              <a:t>Annual Address </a:t>
            </a:r>
            <a:r>
              <a:rPr sz="1100">
                <a:solidFill>
                  <a:srgbClr val="F59331"/>
                </a:solidFill>
              </a:rPr>
              <a:t>2018</a:t>
            </a:r>
          </a:p>
        </p:txBody>
      </p:sp>
      <p:sp>
        <p:nvSpPr>
          <p:cNvPr id="1586" name="University of Toronto     Department of Surgery"/>
          <p:cNvSpPr txBox="1"/>
          <p:nvPr/>
        </p:nvSpPr>
        <p:spPr>
          <a:xfrm>
            <a:off x="2041687" y="330242"/>
            <a:ext cx="2914259" cy="2205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l" defTabSz="457200">
              <a:defRPr sz="2200" b="0">
                <a:solidFill>
                  <a:srgbClr val="1B2E59"/>
                </a:solidFill>
                <a:latin typeface="Calisto MT"/>
                <a:ea typeface="Calisto MT"/>
                <a:cs typeface="Calisto MT"/>
                <a:sym typeface="Calisto MT"/>
              </a:defRPr>
            </a:lvl1pPr>
          </a:lstStyle>
          <a:p>
            <a:r>
              <a:rPr sz="1100"/>
              <a:t>University of Toronto     Department of Surgery</a:t>
            </a:r>
          </a:p>
        </p:txBody>
      </p:sp>
      <p:sp>
        <p:nvSpPr>
          <p:cNvPr id="1587" name="Line"/>
          <p:cNvSpPr/>
          <p:nvPr/>
        </p:nvSpPr>
        <p:spPr>
          <a:xfrm>
            <a:off x="3443648" y="345051"/>
            <a:ext cx="1" cy="203201"/>
          </a:xfrm>
          <a:prstGeom prst="line">
            <a:avLst/>
          </a:prstGeom>
          <a:ln w="25400">
            <a:solidFill>
              <a:srgbClr val="1B2E59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pic>
        <p:nvPicPr>
          <p:cNvPr id="1588" name="Screen Shot 2018-09-06 at 11.19.50 AM.png" descr="Screen Shot 2018-09-06 at 11.19.50 AM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133848" y="4042007"/>
            <a:ext cx="5749935" cy="2558770"/>
          </a:xfrm>
          <a:prstGeom prst="rect">
            <a:avLst/>
          </a:prstGeom>
          <a:ln w="25400"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  <p:pic>
        <p:nvPicPr>
          <p:cNvPr id="1589" name="Screen Shot 2018-09-06 at 11.22.46 AM.png" descr="Screen Shot 2018-09-06 at 11.22.46 AM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333899" y="1520305"/>
            <a:ext cx="7018924" cy="1739526"/>
          </a:xfrm>
          <a:prstGeom prst="rect">
            <a:avLst/>
          </a:prstGeom>
          <a:ln w="25400"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  <p:sp>
        <p:nvSpPr>
          <p:cNvPr id="1590" name="IMPACT OF A TWEET!"/>
          <p:cNvSpPr txBox="1"/>
          <p:nvPr/>
        </p:nvSpPr>
        <p:spPr>
          <a:xfrm>
            <a:off x="4924960" y="853363"/>
            <a:ext cx="3461782" cy="4514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l" defTabSz="457200">
              <a:defRPr sz="5200" b="0" cap="all">
                <a:solidFill>
                  <a:srgbClr val="1B2E59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rPr sz="2600"/>
              <a:t>IMPACT OF A TWEET!</a:t>
            </a:r>
          </a:p>
        </p:txBody>
      </p:sp>
    </p:spTree>
    <p:extLst>
      <p:ext uri="{BB962C8B-B14F-4D97-AF65-F5344CB8AC3E}">
        <p14:creationId xmlns:p14="http://schemas.microsoft.com/office/powerpoint/2010/main" val="2954552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doors dir="vert"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1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1000"/>
                                        <p:tgtEl>
                                          <p:spTgt spid="1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84" grpId="0" animBg="1" advAuto="0"/>
      <p:bldP spid="1588" grpId="0" animBg="1" advAuto="0"/>
      <p:bldP spid="1589" grpId="0" animBg="1" advAuto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2" name="Global Surgery IS NOW on Twitter"/>
          <p:cNvSpPr txBox="1">
            <a:spLocks noGrp="1"/>
          </p:cNvSpPr>
          <p:nvPr>
            <p:ph type="body" idx="13"/>
          </p:nvPr>
        </p:nvSpPr>
        <p:spPr>
          <a:xfrm>
            <a:off x="3840768" y="826812"/>
            <a:ext cx="7240636" cy="480131"/>
          </a:xfrm>
          <a:prstGeom prst="rect">
            <a:avLst/>
          </a:prstGeom>
        </p:spPr>
        <p:txBody>
          <a:bodyPr/>
          <a:lstStyle/>
          <a:p>
            <a:r>
              <a:t>Global Surgery IS NOW on Twitter </a:t>
            </a:r>
          </a:p>
        </p:txBody>
      </p:sp>
      <p:pic>
        <p:nvPicPr>
          <p:cNvPr id="1593" name="UofTGlobalSurg Twitter.PNG" descr="UofTGlobalSurg Twitter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62889" y="1501262"/>
            <a:ext cx="2772810" cy="4931905"/>
          </a:xfrm>
          <a:prstGeom prst="rect">
            <a:avLst/>
          </a:prstGeom>
          <a:ln w="25400"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  <p:pic>
        <p:nvPicPr>
          <p:cNvPr id="1594" name="Screen Shot 2018-09-06 at 11.47.22 AM.png" descr="Screen Shot 2018-09-06 at 11.47.22 A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901434" y="1501262"/>
            <a:ext cx="3059941" cy="4931905"/>
          </a:xfrm>
          <a:prstGeom prst="rect">
            <a:avLst/>
          </a:prstGeom>
          <a:ln w="25400"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98437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doors dir="vert"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94" grpId="0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6" name="Line"/>
          <p:cNvSpPr/>
          <p:nvPr/>
        </p:nvSpPr>
        <p:spPr>
          <a:xfrm>
            <a:off x="2058337" y="631476"/>
            <a:ext cx="9900957" cy="1"/>
          </a:xfrm>
          <a:prstGeom prst="line">
            <a:avLst/>
          </a:prstGeom>
          <a:ln w="25400">
            <a:solidFill>
              <a:srgbClr val="4B70AA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pic>
        <p:nvPicPr>
          <p:cNvPr id="1597" name="AdobeStock_7735289.jpeg" descr="AdobeStock_7735289.jpeg"/>
          <p:cNvPicPr>
            <a:picLocks noChangeAspect="1"/>
          </p:cNvPicPr>
          <p:nvPr/>
        </p:nvPicPr>
        <p:blipFill>
          <a:blip r:embed="rId2">
            <a:extLst/>
          </a:blip>
          <a:srcRect l="53301" r="27115"/>
          <a:stretch>
            <a:fillRect/>
          </a:stretch>
        </p:blipFill>
        <p:spPr>
          <a:xfrm>
            <a:off x="-4883" y="0"/>
            <a:ext cx="1811524" cy="6858001"/>
          </a:xfrm>
          <a:prstGeom prst="rect">
            <a:avLst/>
          </a:prstGeom>
          <a:ln w="12700">
            <a:miter lim="400000"/>
          </a:ln>
        </p:spPr>
      </p:pic>
      <p:sp>
        <p:nvSpPr>
          <p:cNvPr id="1598" name="Rectangle"/>
          <p:cNvSpPr/>
          <p:nvPr/>
        </p:nvSpPr>
        <p:spPr>
          <a:xfrm>
            <a:off x="-26649" y="6729275"/>
            <a:ext cx="12245299" cy="128608"/>
          </a:xfrm>
          <a:prstGeom prst="rect">
            <a:avLst/>
          </a:prstGeom>
          <a:solidFill>
            <a:srgbClr val="86AAD9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pic>
        <p:nvPicPr>
          <p:cNvPr id="1599" name="Surgery Suture Logo-01.png" descr="Surgery Suture Logo-0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857264" y="5638643"/>
            <a:ext cx="953839" cy="768174"/>
          </a:xfrm>
          <a:prstGeom prst="rect">
            <a:avLst/>
          </a:prstGeom>
          <a:ln w="12700">
            <a:miter lim="400000"/>
          </a:ln>
        </p:spPr>
      </p:pic>
      <p:sp>
        <p:nvSpPr>
          <p:cNvPr id="1600" name="Triangle"/>
          <p:cNvSpPr/>
          <p:nvPr/>
        </p:nvSpPr>
        <p:spPr>
          <a:xfrm>
            <a:off x="-40791" y="2867479"/>
            <a:ext cx="3864133" cy="38641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F7941D">
              <a:alpha val="75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sp>
        <p:nvSpPr>
          <p:cNvPr id="1601" name="SURGICAL INNOVATION PROGRAM - MOHLTC"/>
          <p:cNvSpPr txBox="1"/>
          <p:nvPr/>
        </p:nvSpPr>
        <p:spPr>
          <a:xfrm>
            <a:off x="3196345" y="734216"/>
            <a:ext cx="7510967" cy="4514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l" defTabSz="457200">
              <a:defRPr sz="5200" b="0" cap="all">
                <a:solidFill>
                  <a:srgbClr val="1B2E59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rPr sz="2600"/>
              <a:t>SURGICAL INNOVATION PROGRAM - MOHLTC</a:t>
            </a:r>
          </a:p>
        </p:txBody>
      </p:sp>
      <p:sp>
        <p:nvSpPr>
          <p:cNvPr id="1602" name="Annual Address 2018"/>
          <p:cNvSpPr txBox="1"/>
          <p:nvPr/>
        </p:nvSpPr>
        <p:spPr>
          <a:xfrm>
            <a:off x="10589990" y="330242"/>
            <a:ext cx="1348126" cy="2205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pPr algn="r" defTabSz="228600">
              <a:defRPr sz="2200" b="0">
                <a:solidFill>
                  <a:srgbClr val="1B2E59"/>
                </a:solidFill>
                <a:latin typeface="Calisto MT"/>
                <a:ea typeface="Calisto MT"/>
                <a:cs typeface="Calisto MT"/>
                <a:sym typeface="Calisto MT"/>
              </a:defRPr>
            </a:pPr>
            <a:r>
              <a:rPr sz="1100"/>
              <a:t>Annual Address </a:t>
            </a:r>
            <a:r>
              <a:rPr sz="1100">
                <a:solidFill>
                  <a:srgbClr val="F59331"/>
                </a:solidFill>
              </a:rPr>
              <a:t>2018</a:t>
            </a:r>
          </a:p>
        </p:txBody>
      </p:sp>
      <p:sp>
        <p:nvSpPr>
          <p:cNvPr id="1603" name="University of Toronto     Department of Surgery"/>
          <p:cNvSpPr txBox="1"/>
          <p:nvPr/>
        </p:nvSpPr>
        <p:spPr>
          <a:xfrm>
            <a:off x="2041687" y="330242"/>
            <a:ext cx="2914259" cy="2205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l" defTabSz="457200">
              <a:defRPr sz="2200" b="0">
                <a:solidFill>
                  <a:srgbClr val="1B2E59"/>
                </a:solidFill>
                <a:latin typeface="Calisto MT"/>
                <a:ea typeface="Calisto MT"/>
                <a:cs typeface="Calisto MT"/>
                <a:sym typeface="Calisto MT"/>
              </a:defRPr>
            </a:lvl1pPr>
          </a:lstStyle>
          <a:p>
            <a:r>
              <a:rPr sz="1100"/>
              <a:t>University of Toronto     Department of Surgery</a:t>
            </a:r>
          </a:p>
        </p:txBody>
      </p:sp>
      <p:sp>
        <p:nvSpPr>
          <p:cNvPr id="1604" name="Line"/>
          <p:cNvSpPr/>
          <p:nvPr/>
        </p:nvSpPr>
        <p:spPr>
          <a:xfrm>
            <a:off x="3443648" y="345051"/>
            <a:ext cx="1" cy="203201"/>
          </a:xfrm>
          <a:prstGeom prst="line">
            <a:avLst/>
          </a:prstGeom>
          <a:ln w="25400">
            <a:solidFill>
              <a:srgbClr val="1B2E59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pic>
        <p:nvPicPr>
          <p:cNvPr id="1605" name="Screen Shot 2018-09-06 at 11.26.41 AM.png" descr="Screen Shot 2018-09-06 at 11.26.41 AM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312704" y="1374534"/>
            <a:ext cx="7214594" cy="4896548"/>
          </a:xfrm>
          <a:prstGeom prst="rect">
            <a:avLst/>
          </a:prstGeom>
          <a:ln w="25400"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54153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doors dir="vert"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05" grpId="0" animBg="1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" name="Line"/>
          <p:cNvSpPr/>
          <p:nvPr/>
        </p:nvSpPr>
        <p:spPr>
          <a:xfrm>
            <a:off x="2058337" y="631476"/>
            <a:ext cx="9900957" cy="1"/>
          </a:xfrm>
          <a:prstGeom prst="line">
            <a:avLst/>
          </a:prstGeom>
          <a:ln w="25400">
            <a:solidFill>
              <a:srgbClr val="4B70AA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pic>
        <p:nvPicPr>
          <p:cNvPr id="1608" name="AdobeStock_7735289.jpeg" descr="AdobeStock_7735289.jpeg"/>
          <p:cNvPicPr>
            <a:picLocks noChangeAspect="1"/>
          </p:cNvPicPr>
          <p:nvPr/>
        </p:nvPicPr>
        <p:blipFill>
          <a:blip r:embed="rId2">
            <a:extLst/>
          </a:blip>
          <a:srcRect l="53301" r="27115"/>
          <a:stretch>
            <a:fillRect/>
          </a:stretch>
        </p:blipFill>
        <p:spPr>
          <a:xfrm>
            <a:off x="-4883" y="0"/>
            <a:ext cx="1811524" cy="6858001"/>
          </a:xfrm>
          <a:prstGeom prst="rect">
            <a:avLst/>
          </a:prstGeom>
          <a:ln w="12700">
            <a:miter lim="400000"/>
          </a:ln>
        </p:spPr>
      </p:pic>
      <p:sp>
        <p:nvSpPr>
          <p:cNvPr id="1609" name="Rectangle"/>
          <p:cNvSpPr/>
          <p:nvPr/>
        </p:nvSpPr>
        <p:spPr>
          <a:xfrm>
            <a:off x="-26649" y="6729275"/>
            <a:ext cx="12245299" cy="128608"/>
          </a:xfrm>
          <a:prstGeom prst="rect">
            <a:avLst/>
          </a:prstGeom>
          <a:solidFill>
            <a:srgbClr val="86AAD9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pic>
        <p:nvPicPr>
          <p:cNvPr id="1610" name="Surgery Suture Logo-01.png" descr="Surgery Suture Logo-0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857264" y="5638643"/>
            <a:ext cx="953839" cy="768174"/>
          </a:xfrm>
          <a:prstGeom prst="rect">
            <a:avLst/>
          </a:prstGeom>
          <a:ln w="12700">
            <a:miter lim="400000"/>
          </a:ln>
        </p:spPr>
      </p:pic>
      <p:sp>
        <p:nvSpPr>
          <p:cNvPr id="1611" name="Triangle"/>
          <p:cNvSpPr/>
          <p:nvPr/>
        </p:nvSpPr>
        <p:spPr>
          <a:xfrm>
            <a:off x="-40791" y="2867479"/>
            <a:ext cx="3864133" cy="38641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F7941D">
              <a:alpha val="75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sp>
        <p:nvSpPr>
          <p:cNvPr id="1612" name="COMING YOUR WAY…"/>
          <p:cNvSpPr txBox="1"/>
          <p:nvPr/>
        </p:nvSpPr>
        <p:spPr>
          <a:xfrm>
            <a:off x="2189232" y="853363"/>
            <a:ext cx="3776162" cy="4514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l" defTabSz="457200">
              <a:defRPr sz="5200" b="0" cap="all">
                <a:solidFill>
                  <a:srgbClr val="1B2E59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rPr sz="2600"/>
              <a:t>COMING YOUR WAY…</a:t>
            </a:r>
          </a:p>
        </p:txBody>
      </p:sp>
      <p:sp>
        <p:nvSpPr>
          <p:cNvPr id="1613" name="Annual Address 2018"/>
          <p:cNvSpPr txBox="1"/>
          <p:nvPr/>
        </p:nvSpPr>
        <p:spPr>
          <a:xfrm>
            <a:off x="10589990" y="330242"/>
            <a:ext cx="1348126" cy="2205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pPr algn="r" defTabSz="228600">
              <a:defRPr sz="2200" b="0">
                <a:solidFill>
                  <a:srgbClr val="1B2E59"/>
                </a:solidFill>
                <a:latin typeface="Calisto MT"/>
                <a:ea typeface="Calisto MT"/>
                <a:cs typeface="Calisto MT"/>
                <a:sym typeface="Calisto MT"/>
              </a:defRPr>
            </a:pPr>
            <a:r>
              <a:rPr sz="1100"/>
              <a:t>Annual Address </a:t>
            </a:r>
            <a:r>
              <a:rPr sz="1100">
                <a:solidFill>
                  <a:srgbClr val="F59331"/>
                </a:solidFill>
              </a:rPr>
              <a:t>2018</a:t>
            </a:r>
          </a:p>
        </p:txBody>
      </p:sp>
      <p:sp>
        <p:nvSpPr>
          <p:cNvPr id="1614" name="University of Toronto     Department of Surgery"/>
          <p:cNvSpPr txBox="1"/>
          <p:nvPr/>
        </p:nvSpPr>
        <p:spPr>
          <a:xfrm>
            <a:off x="2041687" y="330242"/>
            <a:ext cx="2914259" cy="2205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l" defTabSz="457200">
              <a:defRPr sz="2200" b="0">
                <a:solidFill>
                  <a:srgbClr val="1B2E59"/>
                </a:solidFill>
                <a:latin typeface="Calisto MT"/>
                <a:ea typeface="Calisto MT"/>
                <a:cs typeface="Calisto MT"/>
                <a:sym typeface="Calisto MT"/>
              </a:defRPr>
            </a:lvl1pPr>
          </a:lstStyle>
          <a:p>
            <a:r>
              <a:rPr sz="1100"/>
              <a:t>University of Toronto     Department of Surgery</a:t>
            </a:r>
          </a:p>
        </p:txBody>
      </p:sp>
      <p:sp>
        <p:nvSpPr>
          <p:cNvPr id="1615" name="Line"/>
          <p:cNvSpPr/>
          <p:nvPr/>
        </p:nvSpPr>
        <p:spPr>
          <a:xfrm>
            <a:off x="3443648" y="345051"/>
            <a:ext cx="1" cy="203201"/>
          </a:xfrm>
          <a:prstGeom prst="line">
            <a:avLst/>
          </a:prstGeom>
          <a:ln w="25400">
            <a:solidFill>
              <a:srgbClr val="1B2E59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sp>
        <p:nvSpPr>
          <p:cNvPr id="1616" name="Career Advancement in Surgery:…"/>
          <p:cNvSpPr txBox="1"/>
          <p:nvPr/>
        </p:nvSpPr>
        <p:spPr>
          <a:xfrm>
            <a:off x="3748258" y="2144273"/>
            <a:ext cx="6108916" cy="13439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pPr>
              <a:defRPr sz="8400" b="0">
                <a:latin typeface="Avenir Next Condensed"/>
                <a:ea typeface="Avenir Next Condensed"/>
                <a:cs typeface="Avenir Next Condensed"/>
                <a:sym typeface="Avenir Next Condensed"/>
              </a:defRPr>
            </a:pPr>
            <a:r>
              <a:rPr sz="4200"/>
              <a:t>Career Advancement in Surgery:</a:t>
            </a:r>
          </a:p>
          <a:p>
            <a:pPr>
              <a:defRPr sz="8400" b="0">
                <a:latin typeface="Avenir Next Condensed"/>
                <a:ea typeface="Avenir Next Condensed"/>
                <a:cs typeface="Avenir Next Condensed"/>
                <a:sym typeface="Avenir Next Condensed"/>
              </a:defRPr>
            </a:pPr>
            <a:r>
              <a:rPr sz="4200"/>
              <a:t>Focus on Issues of Gender</a:t>
            </a:r>
          </a:p>
        </p:txBody>
      </p:sp>
      <p:sp>
        <p:nvSpPr>
          <p:cNvPr id="1617" name="Featuring an Address by:…"/>
          <p:cNvSpPr txBox="1"/>
          <p:nvPr/>
        </p:nvSpPr>
        <p:spPr>
          <a:xfrm>
            <a:off x="3331784" y="4455980"/>
            <a:ext cx="14772057" cy="17132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pPr>
              <a:defRPr sz="3600" b="0">
                <a:latin typeface="Avenir Next Condensed"/>
                <a:ea typeface="Avenir Next Condensed"/>
                <a:cs typeface="Avenir Next Condensed"/>
                <a:sym typeface="Avenir Next Condensed"/>
              </a:defRPr>
            </a:pPr>
            <a:r>
              <a:t>Featuring an Address by:</a:t>
            </a:r>
          </a:p>
          <a:p>
            <a:pPr>
              <a:defRPr sz="3600" b="0">
                <a:latin typeface="Avenir Next Condensed"/>
                <a:ea typeface="Avenir Next Condensed"/>
                <a:cs typeface="Avenir Next Condensed"/>
                <a:sym typeface="Avenir Next Condensed"/>
              </a:defRPr>
            </a:pPr>
            <a:r>
              <a:t>Dr. Gillian Hawker</a:t>
            </a:r>
          </a:p>
          <a:p>
            <a:pPr>
              <a:defRPr sz="3600" b="0">
                <a:latin typeface="Avenir Next Condensed"/>
                <a:ea typeface="Avenir Next Condensed"/>
                <a:cs typeface="Avenir Next Condensed"/>
                <a:sym typeface="Avenir Next Condensed"/>
              </a:defRPr>
            </a:pPr>
            <a:r>
              <a:t>Sir John &amp; Lady Eaton professor &amp; Chair of the Department if Medicine, University of Toronto</a:t>
            </a:r>
          </a:p>
        </p:txBody>
      </p:sp>
      <p:sp>
        <p:nvSpPr>
          <p:cNvPr id="1618" name="Thursday October 4, 2018…"/>
          <p:cNvSpPr txBox="1"/>
          <p:nvPr/>
        </p:nvSpPr>
        <p:spPr>
          <a:xfrm>
            <a:off x="4457925" y="3642098"/>
            <a:ext cx="5140638" cy="7668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pPr>
              <a:defRPr sz="5100" b="0">
                <a:latin typeface="Avenir Next Condensed"/>
                <a:ea typeface="Avenir Next Condensed"/>
                <a:cs typeface="Avenir Next Condensed"/>
                <a:sym typeface="Avenir Next Condensed"/>
              </a:defRPr>
            </a:pPr>
            <a:r>
              <a:rPr sz="2550"/>
              <a:t>Thursday October 4, 2018</a:t>
            </a:r>
          </a:p>
          <a:p>
            <a:pPr>
              <a:defRPr sz="4200" b="0">
                <a:latin typeface="Avenir Next Condensed"/>
                <a:ea typeface="Avenir Next Condensed"/>
                <a:cs typeface="Avenir Next Condensed"/>
                <a:sym typeface="Avenir Next Condensed"/>
              </a:defRPr>
            </a:pPr>
            <a:r>
              <a:rPr sz="2100"/>
              <a:t>Li Ka Shing Knowledge Institute, St. Michael’s Hospital</a:t>
            </a:r>
          </a:p>
        </p:txBody>
      </p:sp>
      <p:pic>
        <p:nvPicPr>
          <p:cNvPr id="1619" name="Hawker.jpg" descr="Hawker.jpg"/>
          <p:cNvPicPr>
            <a:picLocks noChangeAspect="1"/>
          </p:cNvPicPr>
          <p:nvPr/>
        </p:nvPicPr>
        <p:blipFill>
          <a:blip r:embed="rId4">
            <a:extLst/>
          </a:blip>
          <a:srcRect l="2338" t="354" r="2339" b="21335"/>
          <a:stretch>
            <a:fillRect/>
          </a:stretch>
        </p:blipFill>
        <p:spPr>
          <a:xfrm>
            <a:off x="2420885" y="2728165"/>
            <a:ext cx="1422808" cy="18182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5" extrusionOk="0">
                <a:moveTo>
                  <a:pt x="9839" y="0"/>
                </a:moveTo>
                <a:cubicBezTo>
                  <a:pt x="7321" y="0"/>
                  <a:pt x="4803" y="1006"/>
                  <a:pt x="2882" y="3016"/>
                </a:cubicBezTo>
                <a:cubicBezTo>
                  <a:pt x="-961" y="7038"/>
                  <a:pt x="-961" y="13557"/>
                  <a:pt x="2882" y="17579"/>
                </a:cubicBezTo>
                <a:cubicBezTo>
                  <a:pt x="6724" y="21600"/>
                  <a:pt x="12954" y="21600"/>
                  <a:pt x="16796" y="17579"/>
                </a:cubicBezTo>
                <a:cubicBezTo>
                  <a:pt x="20639" y="13558"/>
                  <a:pt x="20639" y="7038"/>
                  <a:pt x="16796" y="3016"/>
                </a:cubicBezTo>
                <a:cubicBezTo>
                  <a:pt x="14875" y="1006"/>
                  <a:pt x="12357" y="0"/>
                  <a:pt x="9839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620" name="Screen Shot 2018-09-06 at 8.43.30 PM.png" descr="Screen Shot 2018-09-06 at 8.43.30 PM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125395" y="787401"/>
            <a:ext cx="4678694" cy="5699777"/>
          </a:xfrm>
          <a:prstGeom prst="rect">
            <a:avLst/>
          </a:prstGeom>
          <a:ln w="25400"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82372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doors dir="vert"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6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20" grpId="0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2" name="Line"/>
          <p:cNvSpPr/>
          <p:nvPr/>
        </p:nvSpPr>
        <p:spPr>
          <a:xfrm>
            <a:off x="2058337" y="631476"/>
            <a:ext cx="9900957" cy="1"/>
          </a:xfrm>
          <a:prstGeom prst="line">
            <a:avLst/>
          </a:prstGeom>
          <a:ln w="25400">
            <a:solidFill>
              <a:srgbClr val="4B70AA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pic>
        <p:nvPicPr>
          <p:cNvPr id="1623" name="AdobeStock_7735289.jpeg" descr="AdobeStock_7735289.jpeg"/>
          <p:cNvPicPr>
            <a:picLocks noChangeAspect="1"/>
          </p:cNvPicPr>
          <p:nvPr/>
        </p:nvPicPr>
        <p:blipFill>
          <a:blip r:embed="rId2">
            <a:extLst/>
          </a:blip>
          <a:srcRect l="53301" r="27115"/>
          <a:stretch>
            <a:fillRect/>
          </a:stretch>
        </p:blipFill>
        <p:spPr>
          <a:xfrm>
            <a:off x="-4883" y="0"/>
            <a:ext cx="1811524" cy="6858001"/>
          </a:xfrm>
          <a:prstGeom prst="rect">
            <a:avLst/>
          </a:prstGeom>
          <a:ln w="12700">
            <a:miter lim="400000"/>
          </a:ln>
        </p:spPr>
      </p:pic>
      <p:sp>
        <p:nvSpPr>
          <p:cNvPr id="1624" name="Rectangle"/>
          <p:cNvSpPr/>
          <p:nvPr/>
        </p:nvSpPr>
        <p:spPr>
          <a:xfrm>
            <a:off x="-26649" y="6729275"/>
            <a:ext cx="12245299" cy="128608"/>
          </a:xfrm>
          <a:prstGeom prst="rect">
            <a:avLst/>
          </a:prstGeom>
          <a:solidFill>
            <a:srgbClr val="86AAD9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pic>
        <p:nvPicPr>
          <p:cNvPr id="1625" name="Surgery Suture Logo-01.png" descr="Surgery Suture Logo-0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857264" y="5638643"/>
            <a:ext cx="953839" cy="768174"/>
          </a:xfrm>
          <a:prstGeom prst="rect">
            <a:avLst/>
          </a:prstGeom>
          <a:ln w="12700">
            <a:miter lim="400000"/>
          </a:ln>
        </p:spPr>
      </p:pic>
      <p:sp>
        <p:nvSpPr>
          <p:cNvPr id="1626" name="Triangle"/>
          <p:cNvSpPr/>
          <p:nvPr/>
        </p:nvSpPr>
        <p:spPr>
          <a:xfrm>
            <a:off x="-40791" y="2867479"/>
            <a:ext cx="3864133" cy="38641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F7941D">
              <a:alpha val="75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sp>
        <p:nvSpPr>
          <p:cNvPr id="1627" name="COMING YOUR WAY…"/>
          <p:cNvSpPr txBox="1"/>
          <p:nvPr/>
        </p:nvSpPr>
        <p:spPr>
          <a:xfrm>
            <a:off x="2227332" y="878763"/>
            <a:ext cx="3776162" cy="4514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l" defTabSz="457200">
              <a:defRPr sz="5200" b="0" cap="all">
                <a:solidFill>
                  <a:srgbClr val="1B2E59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rPr sz="2600"/>
              <a:t>COMING YOUR WAY…</a:t>
            </a:r>
          </a:p>
        </p:txBody>
      </p:sp>
      <p:sp>
        <p:nvSpPr>
          <p:cNvPr id="1628" name="Annual Address 2018"/>
          <p:cNvSpPr txBox="1"/>
          <p:nvPr/>
        </p:nvSpPr>
        <p:spPr>
          <a:xfrm>
            <a:off x="10589990" y="330242"/>
            <a:ext cx="1348126" cy="2205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pPr algn="r" defTabSz="228600">
              <a:defRPr sz="2200" b="0">
                <a:solidFill>
                  <a:srgbClr val="1B2E59"/>
                </a:solidFill>
                <a:latin typeface="Calisto MT"/>
                <a:ea typeface="Calisto MT"/>
                <a:cs typeface="Calisto MT"/>
                <a:sym typeface="Calisto MT"/>
              </a:defRPr>
            </a:pPr>
            <a:r>
              <a:rPr sz="1100"/>
              <a:t>Annual Address </a:t>
            </a:r>
            <a:r>
              <a:rPr sz="1100">
                <a:solidFill>
                  <a:srgbClr val="F59331"/>
                </a:solidFill>
              </a:rPr>
              <a:t>2018</a:t>
            </a:r>
          </a:p>
        </p:txBody>
      </p:sp>
      <p:sp>
        <p:nvSpPr>
          <p:cNvPr id="1629" name="University of Toronto     Department of Surgery"/>
          <p:cNvSpPr txBox="1"/>
          <p:nvPr/>
        </p:nvSpPr>
        <p:spPr>
          <a:xfrm>
            <a:off x="2041687" y="330242"/>
            <a:ext cx="2914259" cy="2205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l" defTabSz="457200">
              <a:defRPr sz="2200" b="0">
                <a:solidFill>
                  <a:srgbClr val="1B2E59"/>
                </a:solidFill>
                <a:latin typeface="Calisto MT"/>
                <a:ea typeface="Calisto MT"/>
                <a:cs typeface="Calisto MT"/>
                <a:sym typeface="Calisto MT"/>
              </a:defRPr>
            </a:lvl1pPr>
          </a:lstStyle>
          <a:p>
            <a:r>
              <a:rPr sz="1100"/>
              <a:t>University of Toronto     Department of Surgery</a:t>
            </a:r>
          </a:p>
        </p:txBody>
      </p:sp>
      <p:sp>
        <p:nvSpPr>
          <p:cNvPr id="1630" name="Line"/>
          <p:cNvSpPr/>
          <p:nvPr/>
        </p:nvSpPr>
        <p:spPr>
          <a:xfrm>
            <a:off x="3443648" y="345051"/>
            <a:ext cx="1" cy="203201"/>
          </a:xfrm>
          <a:prstGeom prst="line">
            <a:avLst/>
          </a:prstGeom>
          <a:ln w="25400">
            <a:solidFill>
              <a:srgbClr val="1B2E59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sp>
        <p:nvSpPr>
          <p:cNvPr id="1631" name="Balfour Lecture"/>
          <p:cNvSpPr txBox="1"/>
          <p:nvPr/>
        </p:nvSpPr>
        <p:spPr>
          <a:xfrm>
            <a:off x="5258378" y="1702392"/>
            <a:ext cx="2869312" cy="6976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8400" b="0">
                <a:latin typeface="Avenir Next Condensed"/>
                <a:ea typeface="Avenir Next Condensed"/>
                <a:cs typeface="Avenir Next Condensed"/>
                <a:sym typeface="Avenir Next Condensed"/>
              </a:defRPr>
            </a:lvl1pPr>
          </a:lstStyle>
          <a:p>
            <a:r>
              <a:rPr sz="4200"/>
              <a:t>Balfour Lecture</a:t>
            </a:r>
          </a:p>
        </p:txBody>
      </p:sp>
      <p:sp>
        <p:nvSpPr>
          <p:cNvPr id="1632" name="Featuring an Address by:…"/>
          <p:cNvSpPr txBox="1"/>
          <p:nvPr/>
        </p:nvSpPr>
        <p:spPr>
          <a:xfrm>
            <a:off x="4385376" y="4015694"/>
            <a:ext cx="2959143" cy="7437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pPr>
              <a:defRPr b="0">
                <a:latin typeface="Avenir Next Condensed"/>
                <a:ea typeface="Avenir Next Condensed"/>
                <a:cs typeface="Avenir Next Condensed"/>
                <a:sym typeface="Avenir Next Condensed"/>
              </a:defRPr>
            </a:pPr>
            <a:r>
              <a:rPr sz="900"/>
              <a:t>Featuring an Address by:</a:t>
            </a:r>
          </a:p>
          <a:p>
            <a:pPr>
              <a:defRPr b="0">
                <a:latin typeface="Avenir Next Condensed"/>
                <a:ea typeface="Avenir Next Condensed"/>
                <a:cs typeface="Avenir Next Condensed"/>
                <a:sym typeface="Avenir Next Condensed"/>
              </a:defRPr>
            </a:pPr>
            <a:r>
              <a:rPr sz="900"/>
              <a:t>Dr. Mark Siegler</a:t>
            </a:r>
          </a:p>
          <a:p>
            <a:pPr>
              <a:defRPr b="0">
                <a:latin typeface="Avenir Next Condensed"/>
                <a:ea typeface="Avenir Next Condensed"/>
                <a:cs typeface="Avenir Next Condensed"/>
                <a:sym typeface="Avenir Next Condensed"/>
              </a:defRPr>
            </a:pPr>
            <a:r>
              <a:rPr sz="900"/>
              <a:t>Lindy Bergman Distinguished Service Professor of Medicine and Surgery</a:t>
            </a:r>
          </a:p>
          <a:p>
            <a:pPr>
              <a:defRPr b="0">
                <a:latin typeface="Avenir Next Condensed"/>
                <a:ea typeface="Avenir Next Condensed"/>
                <a:cs typeface="Avenir Next Condensed"/>
                <a:sym typeface="Avenir Next Condensed"/>
              </a:defRPr>
            </a:pPr>
            <a:r>
              <a:rPr sz="900"/>
              <a:t>Executive Director, Bucksbaum Institute for Clinical Excellence</a:t>
            </a:r>
          </a:p>
          <a:p>
            <a:pPr>
              <a:defRPr b="0">
                <a:latin typeface="Avenir Next Condensed"/>
                <a:ea typeface="Avenir Next Condensed"/>
                <a:cs typeface="Avenir Next Condensed"/>
                <a:sym typeface="Avenir Next Condensed"/>
              </a:defRPr>
            </a:pPr>
            <a:r>
              <a:rPr sz="900"/>
              <a:t>Director, MacLean Center for Clinical Medical Ethics</a:t>
            </a:r>
          </a:p>
        </p:txBody>
      </p:sp>
      <p:sp>
        <p:nvSpPr>
          <p:cNvPr id="1633" name="Monday October 15, 2018…"/>
          <p:cNvSpPr txBox="1"/>
          <p:nvPr/>
        </p:nvSpPr>
        <p:spPr>
          <a:xfrm>
            <a:off x="5284393" y="2693084"/>
            <a:ext cx="3059940" cy="7668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pPr>
              <a:defRPr sz="5100" b="0">
                <a:latin typeface="Avenir Next Condensed"/>
                <a:ea typeface="Avenir Next Condensed"/>
                <a:cs typeface="Avenir Next Condensed"/>
                <a:sym typeface="Avenir Next Condensed"/>
              </a:defRPr>
            </a:pPr>
            <a:r>
              <a:rPr sz="2550"/>
              <a:t>Monday October 15, 2018</a:t>
            </a:r>
          </a:p>
          <a:p>
            <a:pPr>
              <a:defRPr sz="4200" b="0">
                <a:latin typeface="Avenir Next Condensed"/>
                <a:ea typeface="Avenir Next Condensed"/>
                <a:cs typeface="Avenir Next Condensed"/>
                <a:sym typeface="Avenir Next Condensed"/>
              </a:defRPr>
            </a:pPr>
            <a:r>
              <a:rPr sz="2100"/>
              <a:t>Women’s College Hospital</a:t>
            </a:r>
          </a:p>
        </p:txBody>
      </p:sp>
      <p:pic>
        <p:nvPicPr>
          <p:cNvPr id="1634" name="Siegler.jpg" descr="Siegler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5277263" y="9582489"/>
            <a:ext cx="1162051" cy="17462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637" name="Siegler.jpg"/>
          <p:cNvGrpSpPr/>
          <p:nvPr/>
        </p:nvGrpSpPr>
        <p:grpSpPr>
          <a:xfrm>
            <a:off x="9634203" y="1776764"/>
            <a:ext cx="1472768" cy="2187428"/>
            <a:chOff x="0" y="0"/>
            <a:chExt cx="2945533" cy="4374854"/>
          </a:xfrm>
        </p:grpSpPr>
        <p:pic>
          <p:nvPicPr>
            <p:cNvPr id="1636" name="Siegler.jpg" descr="Siegler.jp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27000" y="88900"/>
              <a:ext cx="2691534" cy="4044655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635" name="Siegler.jpg" descr="Siegler.jpg"/>
            <p:cNvPicPr>
              <a:picLocks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2945534" cy="4374855"/>
            </a:xfrm>
            <a:prstGeom prst="rect">
              <a:avLst/>
            </a:prstGeom>
            <a:effectLst/>
          </p:spPr>
        </p:pic>
      </p:grpSp>
    </p:spTree>
    <p:extLst>
      <p:ext uri="{BB962C8B-B14F-4D97-AF65-F5344CB8AC3E}">
        <p14:creationId xmlns:p14="http://schemas.microsoft.com/office/powerpoint/2010/main" val="3997507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doors dir="vert"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" name="Line"/>
          <p:cNvSpPr/>
          <p:nvPr/>
        </p:nvSpPr>
        <p:spPr>
          <a:xfrm>
            <a:off x="2058337" y="631476"/>
            <a:ext cx="9900957" cy="1"/>
          </a:xfrm>
          <a:prstGeom prst="line">
            <a:avLst/>
          </a:prstGeom>
          <a:ln w="25400">
            <a:solidFill>
              <a:srgbClr val="4B70AA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pic>
        <p:nvPicPr>
          <p:cNvPr id="1640" name="AdobeStock_7735289.jpeg" descr="AdobeStock_7735289.jpeg"/>
          <p:cNvPicPr>
            <a:picLocks noChangeAspect="1"/>
          </p:cNvPicPr>
          <p:nvPr/>
        </p:nvPicPr>
        <p:blipFill>
          <a:blip r:embed="rId2">
            <a:extLst/>
          </a:blip>
          <a:srcRect l="53301" r="27115"/>
          <a:stretch>
            <a:fillRect/>
          </a:stretch>
        </p:blipFill>
        <p:spPr>
          <a:xfrm>
            <a:off x="-4883" y="0"/>
            <a:ext cx="1811524" cy="6858001"/>
          </a:xfrm>
          <a:prstGeom prst="rect">
            <a:avLst/>
          </a:prstGeom>
          <a:ln w="12700">
            <a:miter lim="400000"/>
          </a:ln>
        </p:spPr>
      </p:pic>
      <p:sp>
        <p:nvSpPr>
          <p:cNvPr id="1641" name="Rectangle"/>
          <p:cNvSpPr/>
          <p:nvPr/>
        </p:nvSpPr>
        <p:spPr>
          <a:xfrm>
            <a:off x="-26649" y="6729275"/>
            <a:ext cx="12245299" cy="128608"/>
          </a:xfrm>
          <a:prstGeom prst="rect">
            <a:avLst/>
          </a:prstGeom>
          <a:solidFill>
            <a:srgbClr val="86AAD9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pic>
        <p:nvPicPr>
          <p:cNvPr id="1642" name="Surgery Suture Logo-01.png" descr="Surgery Suture Logo-0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857264" y="5638643"/>
            <a:ext cx="953839" cy="768174"/>
          </a:xfrm>
          <a:prstGeom prst="rect">
            <a:avLst/>
          </a:prstGeom>
          <a:ln w="12700">
            <a:miter lim="400000"/>
          </a:ln>
        </p:spPr>
      </p:pic>
      <p:sp>
        <p:nvSpPr>
          <p:cNvPr id="1643" name="Triangle"/>
          <p:cNvSpPr/>
          <p:nvPr/>
        </p:nvSpPr>
        <p:spPr>
          <a:xfrm>
            <a:off x="-40791" y="2867479"/>
            <a:ext cx="3864133" cy="38641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F7941D">
              <a:alpha val="75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sp>
        <p:nvSpPr>
          <p:cNvPr id="1644" name="COMING YOUR WAY…"/>
          <p:cNvSpPr txBox="1"/>
          <p:nvPr/>
        </p:nvSpPr>
        <p:spPr>
          <a:xfrm>
            <a:off x="2100332" y="872317"/>
            <a:ext cx="3776162" cy="4514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l" defTabSz="457200">
              <a:defRPr sz="5200" b="0" cap="all">
                <a:solidFill>
                  <a:srgbClr val="1B2E59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rPr sz="2600"/>
              <a:t>COMING YOUR WAY…</a:t>
            </a:r>
          </a:p>
        </p:txBody>
      </p:sp>
      <p:sp>
        <p:nvSpPr>
          <p:cNvPr id="1645" name="Annual Address 2018"/>
          <p:cNvSpPr txBox="1"/>
          <p:nvPr/>
        </p:nvSpPr>
        <p:spPr>
          <a:xfrm>
            <a:off x="10589990" y="330242"/>
            <a:ext cx="1348126" cy="2205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pPr algn="r" defTabSz="228600">
              <a:defRPr sz="2200" b="0">
                <a:solidFill>
                  <a:srgbClr val="1B2E59"/>
                </a:solidFill>
                <a:latin typeface="Calisto MT"/>
                <a:ea typeface="Calisto MT"/>
                <a:cs typeface="Calisto MT"/>
                <a:sym typeface="Calisto MT"/>
              </a:defRPr>
            </a:pPr>
            <a:r>
              <a:rPr sz="1100"/>
              <a:t>Annual Address </a:t>
            </a:r>
            <a:r>
              <a:rPr sz="1100">
                <a:solidFill>
                  <a:srgbClr val="F59331"/>
                </a:solidFill>
              </a:rPr>
              <a:t>2018</a:t>
            </a:r>
          </a:p>
        </p:txBody>
      </p:sp>
      <p:sp>
        <p:nvSpPr>
          <p:cNvPr id="1646" name="University of Toronto     Department of Surgery"/>
          <p:cNvSpPr txBox="1"/>
          <p:nvPr/>
        </p:nvSpPr>
        <p:spPr>
          <a:xfrm>
            <a:off x="2041687" y="330242"/>
            <a:ext cx="2914259" cy="2205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l" defTabSz="457200">
              <a:defRPr sz="2200" b="0">
                <a:solidFill>
                  <a:srgbClr val="1B2E59"/>
                </a:solidFill>
                <a:latin typeface="Calisto MT"/>
                <a:ea typeface="Calisto MT"/>
                <a:cs typeface="Calisto MT"/>
                <a:sym typeface="Calisto MT"/>
              </a:defRPr>
            </a:lvl1pPr>
          </a:lstStyle>
          <a:p>
            <a:r>
              <a:rPr sz="1100"/>
              <a:t>University of Toronto     Department of Surgery</a:t>
            </a:r>
          </a:p>
        </p:txBody>
      </p:sp>
      <p:sp>
        <p:nvSpPr>
          <p:cNvPr id="1647" name="Line"/>
          <p:cNvSpPr/>
          <p:nvPr/>
        </p:nvSpPr>
        <p:spPr>
          <a:xfrm>
            <a:off x="3443648" y="345051"/>
            <a:ext cx="1" cy="203201"/>
          </a:xfrm>
          <a:prstGeom prst="line">
            <a:avLst/>
          </a:prstGeom>
          <a:ln w="25400">
            <a:solidFill>
              <a:srgbClr val="1B2E59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sp>
        <p:nvSpPr>
          <p:cNvPr id="1648" name="Faculty Development Day"/>
          <p:cNvSpPr txBox="1"/>
          <p:nvPr/>
        </p:nvSpPr>
        <p:spPr>
          <a:xfrm>
            <a:off x="3802305" y="1597563"/>
            <a:ext cx="4826514" cy="6976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8400" b="0">
                <a:latin typeface="Avenir Next Condensed"/>
                <a:ea typeface="Avenir Next Condensed"/>
                <a:cs typeface="Avenir Next Condensed"/>
                <a:sym typeface="Avenir Next Condensed"/>
              </a:defRPr>
            </a:lvl1pPr>
          </a:lstStyle>
          <a:p>
            <a:r>
              <a:rPr sz="4200"/>
              <a:t>Faculty Development Day</a:t>
            </a:r>
          </a:p>
        </p:txBody>
      </p:sp>
      <p:sp>
        <p:nvSpPr>
          <p:cNvPr id="1649" name="Keynote Speaker:…"/>
          <p:cNvSpPr txBox="1"/>
          <p:nvPr/>
        </p:nvSpPr>
        <p:spPr>
          <a:xfrm>
            <a:off x="3308606" y="3342674"/>
            <a:ext cx="11573681" cy="22672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pPr>
              <a:defRPr sz="3600" b="0">
                <a:latin typeface="Avenir Next Condensed"/>
                <a:ea typeface="Avenir Next Condensed"/>
                <a:cs typeface="Avenir Next Condensed"/>
                <a:sym typeface="Avenir Next Condensed"/>
              </a:defRPr>
            </a:pPr>
            <a:r>
              <a:t>Keynote Speaker:</a:t>
            </a:r>
          </a:p>
          <a:p>
            <a:pPr>
              <a:defRPr sz="3600" b="0">
                <a:latin typeface="Avenir Next Condensed"/>
                <a:ea typeface="Avenir Next Condensed"/>
                <a:cs typeface="Avenir Next Condensed"/>
                <a:sym typeface="Avenir Next Condensed"/>
              </a:defRPr>
            </a:pPr>
            <a:r>
              <a:t>Dr. Gerald B. Hickson</a:t>
            </a:r>
          </a:p>
          <a:p>
            <a:pPr>
              <a:defRPr sz="3600" b="0">
                <a:latin typeface="Avenir Next Condensed"/>
                <a:ea typeface="Avenir Next Condensed"/>
                <a:cs typeface="Avenir Next Condensed"/>
                <a:sym typeface="Avenir Next Condensed"/>
              </a:defRPr>
            </a:pPr>
            <a:r>
              <a:t>Senior Vice-President</a:t>
            </a:r>
          </a:p>
          <a:p>
            <a:pPr>
              <a:defRPr sz="3600" b="0">
                <a:latin typeface="Avenir Next Condensed"/>
                <a:ea typeface="Avenir Next Condensed"/>
                <a:cs typeface="Avenir Next Condensed"/>
                <a:sym typeface="Avenir Next Condensed"/>
              </a:defRPr>
            </a:pPr>
            <a:r>
              <a:t>Quality, Safety, and Risk PreventionVanderbilt University Medical Center</a:t>
            </a:r>
          </a:p>
        </p:txBody>
      </p:sp>
      <p:sp>
        <p:nvSpPr>
          <p:cNvPr id="1650" name="Monday November 12, 2018…"/>
          <p:cNvSpPr txBox="1"/>
          <p:nvPr/>
        </p:nvSpPr>
        <p:spPr>
          <a:xfrm>
            <a:off x="4499164" y="2936731"/>
            <a:ext cx="3358099" cy="7668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pPr>
              <a:defRPr sz="5100" b="0">
                <a:latin typeface="Avenir Next Condensed"/>
                <a:ea typeface="Avenir Next Condensed"/>
                <a:cs typeface="Avenir Next Condensed"/>
                <a:sym typeface="Avenir Next Condensed"/>
              </a:defRPr>
            </a:pPr>
            <a:r>
              <a:rPr sz="2550"/>
              <a:t>Monday November 12, 2018</a:t>
            </a:r>
          </a:p>
          <a:p>
            <a:pPr>
              <a:defRPr sz="4200" b="0">
                <a:latin typeface="Avenir Next Condensed"/>
                <a:ea typeface="Avenir Next Condensed"/>
                <a:cs typeface="Avenir Next Condensed"/>
                <a:sym typeface="Avenir Next Condensed"/>
              </a:defRPr>
            </a:pPr>
            <a:r>
              <a:rPr sz="2100"/>
              <a:t>Hart House, Great Hall</a:t>
            </a:r>
          </a:p>
        </p:txBody>
      </p:sp>
      <p:pic>
        <p:nvPicPr>
          <p:cNvPr id="1651" name="Siegler.jpg" descr="Siegler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5277263" y="9582489"/>
            <a:ext cx="1162051" cy="1746251"/>
          </a:xfrm>
          <a:prstGeom prst="rect">
            <a:avLst/>
          </a:prstGeom>
          <a:ln w="12700">
            <a:miter lim="400000"/>
          </a:ln>
        </p:spPr>
      </p:pic>
      <p:sp>
        <p:nvSpPr>
          <p:cNvPr id="1652" name="Theme: Patient Safety, Quality Improvement and Risk Prevention"/>
          <p:cNvSpPr txBox="1"/>
          <p:nvPr/>
        </p:nvSpPr>
        <p:spPr>
          <a:xfrm>
            <a:off x="3071317" y="2414959"/>
            <a:ext cx="6099170" cy="3744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4200" b="0">
                <a:latin typeface="Avenir Next Condensed"/>
                <a:ea typeface="Avenir Next Condensed"/>
                <a:cs typeface="Avenir Next Condensed"/>
                <a:sym typeface="Avenir Next Condensed"/>
              </a:defRPr>
            </a:lvl1pPr>
          </a:lstStyle>
          <a:p>
            <a:r>
              <a:rPr sz="2100"/>
              <a:t>Theme: Patient Safety, Quality Improvement and Risk Prevention</a:t>
            </a:r>
          </a:p>
        </p:txBody>
      </p:sp>
      <p:grpSp>
        <p:nvGrpSpPr>
          <p:cNvPr id="1655" name="Hickson.gif"/>
          <p:cNvGrpSpPr/>
          <p:nvPr/>
        </p:nvGrpSpPr>
        <p:grpSpPr>
          <a:xfrm>
            <a:off x="9370328" y="3045527"/>
            <a:ext cx="1938569" cy="2121150"/>
            <a:chOff x="0" y="0"/>
            <a:chExt cx="3877136" cy="4242298"/>
          </a:xfrm>
        </p:grpSpPr>
        <p:pic>
          <p:nvPicPr>
            <p:cNvPr id="1654" name="Hickson.gif" descr="Hickson.gif"/>
            <p:cNvPicPr>
              <a:picLocks noChangeAspect="1"/>
            </p:cNvPicPr>
            <p:nvPr/>
          </p:nvPicPr>
          <p:blipFill>
            <a:blip r:embed="rId5">
              <a:extLst/>
            </a:blip>
            <a:srcRect/>
            <a:stretch>
              <a:fillRect/>
            </a:stretch>
          </p:blipFill>
          <p:spPr>
            <a:xfrm>
              <a:off x="127000" y="88900"/>
              <a:ext cx="3623137" cy="3912099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653" name="Hickson.gif" descr="Hickson.gif"/>
            <p:cNvPicPr>
              <a:picLocks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-1"/>
              <a:ext cx="3877137" cy="4242300"/>
            </a:xfrm>
            <a:prstGeom prst="rect">
              <a:avLst/>
            </a:prstGeom>
            <a:effectLst/>
          </p:spPr>
        </p:pic>
      </p:grpSp>
    </p:spTree>
    <p:extLst>
      <p:ext uri="{BB962C8B-B14F-4D97-AF65-F5344CB8AC3E}">
        <p14:creationId xmlns:p14="http://schemas.microsoft.com/office/powerpoint/2010/main" val="1387822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doors dir="vert"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7" name="Line"/>
          <p:cNvSpPr/>
          <p:nvPr/>
        </p:nvSpPr>
        <p:spPr>
          <a:xfrm>
            <a:off x="2058337" y="631476"/>
            <a:ext cx="9900957" cy="1"/>
          </a:xfrm>
          <a:prstGeom prst="line">
            <a:avLst/>
          </a:prstGeom>
          <a:ln w="25400">
            <a:solidFill>
              <a:srgbClr val="4B70AA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pic>
        <p:nvPicPr>
          <p:cNvPr id="1658" name="AdobeStock_7735289.jpeg" descr="AdobeStock_7735289.jpeg"/>
          <p:cNvPicPr>
            <a:picLocks noChangeAspect="1"/>
          </p:cNvPicPr>
          <p:nvPr/>
        </p:nvPicPr>
        <p:blipFill>
          <a:blip r:embed="rId2">
            <a:extLst/>
          </a:blip>
          <a:srcRect l="53301" r="27115"/>
          <a:stretch>
            <a:fillRect/>
          </a:stretch>
        </p:blipFill>
        <p:spPr>
          <a:xfrm>
            <a:off x="-4883" y="0"/>
            <a:ext cx="1811524" cy="6858001"/>
          </a:xfrm>
          <a:prstGeom prst="rect">
            <a:avLst/>
          </a:prstGeom>
          <a:ln w="12700">
            <a:miter lim="400000"/>
          </a:ln>
        </p:spPr>
      </p:pic>
      <p:sp>
        <p:nvSpPr>
          <p:cNvPr id="1659" name="Rectangle"/>
          <p:cNvSpPr/>
          <p:nvPr/>
        </p:nvSpPr>
        <p:spPr>
          <a:xfrm>
            <a:off x="-26649" y="6729275"/>
            <a:ext cx="12245299" cy="128608"/>
          </a:xfrm>
          <a:prstGeom prst="rect">
            <a:avLst/>
          </a:prstGeom>
          <a:solidFill>
            <a:srgbClr val="86AAD9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pic>
        <p:nvPicPr>
          <p:cNvPr id="1660" name="Surgery Suture Logo-01.png" descr="Surgery Suture Logo-0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857264" y="5638643"/>
            <a:ext cx="953839" cy="768174"/>
          </a:xfrm>
          <a:prstGeom prst="rect">
            <a:avLst/>
          </a:prstGeom>
          <a:ln w="12700">
            <a:miter lim="400000"/>
          </a:ln>
        </p:spPr>
      </p:pic>
      <p:sp>
        <p:nvSpPr>
          <p:cNvPr id="1661" name="Triangle"/>
          <p:cNvSpPr/>
          <p:nvPr/>
        </p:nvSpPr>
        <p:spPr>
          <a:xfrm>
            <a:off x="-40791" y="2867479"/>
            <a:ext cx="3864133" cy="38641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F7941D">
              <a:alpha val="75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sp>
        <p:nvSpPr>
          <p:cNvPr id="1662" name="COMING YOUR WAY…"/>
          <p:cNvSpPr txBox="1"/>
          <p:nvPr/>
        </p:nvSpPr>
        <p:spPr>
          <a:xfrm>
            <a:off x="2087632" y="824874"/>
            <a:ext cx="3776162" cy="4514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l" defTabSz="457200">
              <a:defRPr sz="5200" b="0" cap="all">
                <a:solidFill>
                  <a:srgbClr val="1B2E59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rPr sz="2600"/>
              <a:t>COMING YOUR WAY…</a:t>
            </a:r>
          </a:p>
        </p:txBody>
      </p:sp>
      <p:sp>
        <p:nvSpPr>
          <p:cNvPr id="1663" name="Annual Address 2018"/>
          <p:cNvSpPr txBox="1"/>
          <p:nvPr/>
        </p:nvSpPr>
        <p:spPr>
          <a:xfrm>
            <a:off x="10589990" y="330242"/>
            <a:ext cx="1348126" cy="2205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pPr algn="r" defTabSz="228600">
              <a:defRPr sz="2200" b="0">
                <a:solidFill>
                  <a:srgbClr val="1B2E59"/>
                </a:solidFill>
                <a:latin typeface="Calisto MT"/>
                <a:ea typeface="Calisto MT"/>
                <a:cs typeface="Calisto MT"/>
                <a:sym typeface="Calisto MT"/>
              </a:defRPr>
            </a:pPr>
            <a:r>
              <a:rPr sz="1100"/>
              <a:t>Annual Address </a:t>
            </a:r>
            <a:r>
              <a:rPr sz="1100">
                <a:solidFill>
                  <a:srgbClr val="F59331"/>
                </a:solidFill>
              </a:rPr>
              <a:t>2018</a:t>
            </a:r>
          </a:p>
        </p:txBody>
      </p:sp>
      <p:sp>
        <p:nvSpPr>
          <p:cNvPr id="1664" name="University of Toronto     Department of Surgery"/>
          <p:cNvSpPr txBox="1"/>
          <p:nvPr/>
        </p:nvSpPr>
        <p:spPr>
          <a:xfrm>
            <a:off x="2041687" y="330242"/>
            <a:ext cx="2914259" cy="2205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l" defTabSz="457200">
              <a:defRPr sz="2200" b="0">
                <a:solidFill>
                  <a:srgbClr val="1B2E59"/>
                </a:solidFill>
                <a:latin typeface="Calisto MT"/>
                <a:ea typeface="Calisto MT"/>
                <a:cs typeface="Calisto MT"/>
                <a:sym typeface="Calisto MT"/>
              </a:defRPr>
            </a:lvl1pPr>
          </a:lstStyle>
          <a:p>
            <a:r>
              <a:rPr sz="1100"/>
              <a:t>University of Toronto     Department of Surgery</a:t>
            </a:r>
          </a:p>
        </p:txBody>
      </p:sp>
      <p:sp>
        <p:nvSpPr>
          <p:cNvPr id="1665" name="Line"/>
          <p:cNvSpPr/>
          <p:nvPr/>
        </p:nvSpPr>
        <p:spPr>
          <a:xfrm>
            <a:off x="3443648" y="345051"/>
            <a:ext cx="1" cy="203201"/>
          </a:xfrm>
          <a:prstGeom prst="line">
            <a:avLst/>
          </a:prstGeom>
          <a:ln w="25400">
            <a:solidFill>
              <a:srgbClr val="1B2E59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sp>
        <p:nvSpPr>
          <p:cNvPr id="1666" name="HOLIDAY SEASON GATHERING"/>
          <p:cNvSpPr txBox="1"/>
          <p:nvPr/>
        </p:nvSpPr>
        <p:spPr>
          <a:xfrm>
            <a:off x="3834118" y="1597563"/>
            <a:ext cx="5685403" cy="6976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8400" b="0">
                <a:latin typeface="Avenir Next Condensed"/>
                <a:ea typeface="Avenir Next Condensed"/>
                <a:cs typeface="Avenir Next Condensed"/>
                <a:sym typeface="Avenir Next Condensed"/>
              </a:defRPr>
            </a:lvl1pPr>
          </a:lstStyle>
          <a:p>
            <a:r>
              <a:rPr sz="4200"/>
              <a:t>HOLIDAY SEASON GATHERING</a:t>
            </a:r>
          </a:p>
        </p:txBody>
      </p:sp>
      <p:sp>
        <p:nvSpPr>
          <p:cNvPr id="1667" name="FAMILY, CHILDREN AND FRIENDS ALL WELCOME TO ATTEND!"/>
          <p:cNvSpPr txBox="1"/>
          <p:nvPr/>
        </p:nvSpPr>
        <p:spPr>
          <a:xfrm>
            <a:off x="4393223" y="3645403"/>
            <a:ext cx="4836709" cy="3282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3600" b="0">
                <a:latin typeface="Avenir Next Condensed"/>
                <a:ea typeface="Avenir Next Condensed"/>
                <a:cs typeface="Avenir Next Condensed"/>
                <a:sym typeface="Avenir Next Condensed"/>
              </a:defRPr>
            </a:lvl1pPr>
          </a:lstStyle>
          <a:p>
            <a:r>
              <a:rPr sz="1800"/>
              <a:t>FAMILY, CHILDREN AND FRIENDS ALL WELCOME TO ATTEND!</a:t>
            </a:r>
          </a:p>
        </p:txBody>
      </p:sp>
      <p:sp>
        <p:nvSpPr>
          <p:cNvPr id="1668" name="THURSDAY DECEMBER 6, 2018"/>
          <p:cNvSpPr txBox="1"/>
          <p:nvPr/>
        </p:nvSpPr>
        <p:spPr>
          <a:xfrm>
            <a:off x="4729569" y="3078491"/>
            <a:ext cx="3575081" cy="4437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5100" b="0">
                <a:latin typeface="Avenir Next Condensed"/>
                <a:ea typeface="Avenir Next Condensed"/>
                <a:cs typeface="Avenir Next Condensed"/>
                <a:sym typeface="Avenir Next Condensed"/>
              </a:defRPr>
            </a:lvl1pPr>
          </a:lstStyle>
          <a:p>
            <a:r>
              <a:rPr sz="2550"/>
              <a:t>THURSDAY DECEMBER 6, 2018</a:t>
            </a:r>
          </a:p>
        </p:txBody>
      </p:sp>
      <p:pic>
        <p:nvPicPr>
          <p:cNvPr id="1669" name="Siegler.jpg" descr="Siegler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5277263" y="9582489"/>
            <a:ext cx="1162051" cy="1746251"/>
          </a:xfrm>
          <a:prstGeom prst="rect">
            <a:avLst/>
          </a:prstGeom>
          <a:ln w="12700">
            <a:miter lim="400000"/>
          </a:ln>
        </p:spPr>
      </p:pic>
      <p:sp>
        <p:nvSpPr>
          <p:cNvPr id="1670" name="PGCRL SICK KIDS HOSPITAL - ATRIUM"/>
          <p:cNvSpPr txBox="1"/>
          <p:nvPr/>
        </p:nvSpPr>
        <p:spPr>
          <a:xfrm>
            <a:off x="4757611" y="2375311"/>
            <a:ext cx="3513462" cy="3744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4200" b="0">
                <a:latin typeface="Avenir Next Condensed"/>
                <a:ea typeface="Avenir Next Condensed"/>
                <a:cs typeface="Avenir Next Condensed"/>
                <a:sym typeface="Avenir Next Condensed"/>
              </a:defRPr>
            </a:lvl1pPr>
          </a:lstStyle>
          <a:p>
            <a:r>
              <a:rPr sz="2100"/>
              <a:t>PGCRL SICK KIDS HOSPITAL - ATRIUM</a:t>
            </a:r>
          </a:p>
        </p:txBody>
      </p:sp>
      <p:grpSp>
        <p:nvGrpSpPr>
          <p:cNvPr id="1673" name="IMG_2017.jpg"/>
          <p:cNvGrpSpPr/>
          <p:nvPr/>
        </p:nvGrpSpPr>
        <p:grpSpPr>
          <a:xfrm>
            <a:off x="4935421" y="4025897"/>
            <a:ext cx="3431776" cy="2643682"/>
            <a:chOff x="0" y="0"/>
            <a:chExt cx="6863550" cy="5287363"/>
          </a:xfrm>
        </p:grpSpPr>
        <p:pic>
          <p:nvPicPr>
            <p:cNvPr id="1672" name="IMG_2017.jpg" descr="IMG_2017.jp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27000" y="88900"/>
              <a:ext cx="6609551" cy="4957164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671" name="IMG_2017.jpg" descr="IMG_2017.jpg"/>
            <p:cNvPicPr>
              <a:picLocks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6863551" cy="5287364"/>
            </a:xfrm>
            <a:prstGeom prst="rect">
              <a:avLst/>
            </a:prstGeom>
            <a:effectLst/>
          </p:spPr>
        </p:pic>
      </p:grpSp>
    </p:spTree>
    <p:extLst>
      <p:ext uri="{BB962C8B-B14F-4D97-AF65-F5344CB8AC3E}">
        <p14:creationId xmlns:p14="http://schemas.microsoft.com/office/powerpoint/2010/main" val="3112281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doors dir="vert"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449</Words>
  <Application>Microsoft Macintosh PowerPoint</Application>
  <PresentationFormat>Widescreen</PresentationFormat>
  <Paragraphs>85</Paragraphs>
  <Slides>12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Arial</vt:lpstr>
      <vt:lpstr>Avenir Next Condensed</vt:lpstr>
      <vt:lpstr>Calibri</vt:lpstr>
      <vt:lpstr>Calibri Light</vt:lpstr>
      <vt:lpstr>Calisto MT</vt:lpstr>
      <vt:lpstr>Futura</vt:lpstr>
      <vt:lpstr>Helvetica Neue Medium</vt:lpstr>
      <vt:lpstr>Myriad Pro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Stephanie Neilson</dc:creator>
  <cp:lastModifiedBy>Stephanie Neilson</cp:lastModifiedBy>
  <cp:revision>3</cp:revision>
  <dcterms:created xsi:type="dcterms:W3CDTF">2018-09-24T19:24:14Z</dcterms:created>
  <dcterms:modified xsi:type="dcterms:W3CDTF">2018-09-24T19:29:38Z</dcterms:modified>
</cp:coreProperties>
</file>