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1" r:id="rId2"/>
    <p:sldId id="302"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43"/>
  </p:normalViewPr>
  <p:slideViewPr>
    <p:cSldViewPr snapToGrid="0" snapToObjects="1">
      <p:cViewPr varScale="1">
        <p:scale>
          <a:sx n="107" d="100"/>
          <a:sy n="107" d="100"/>
        </p:scale>
        <p:origin x="200"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FA9F1-FBE7-E547-8D7E-4B347D84CD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F2A4B9-ECEC-6247-A957-0F29FC82E0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45E39C-DCE9-5449-9A96-94CAA1CF8868}"/>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5" name="Footer Placeholder 4">
            <a:extLst>
              <a:ext uri="{FF2B5EF4-FFF2-40B4-BE49-F238E27FC236}">
                <a16:creationId xmlns:a16="http://schemas.microsoft.com/office/drawing/2014/main" id="{6DEB91DE-07CC-C441-837C-EA85E3FEC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EBB90-9879-4049-A448-B791EE957A4A}"/>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235869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9E4B-AD1F-6E4B-A92E-733A31F43D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643FA5-AB20-5042-9F07-D76CA550B1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68EF8-9A1B-054D-B028-39371B8D910B}"/>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5" name="Footer Placeholder 4">
            <a:extLst>
              <a:ext uri="{FF2B5EF4-FFF2-40B4-BE49-F238E27FC236}">
                <a16:creationId xmlns:a16="http://schemas.microsoft.com/office/drawing/2014/main" id="{3B96298F-8190-DE4D-AB7A-AB2F70A8F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D3C7B-75DB-8745-A298-6FE80B791960}"/>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343443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18B417-6906-5A4A-AEED-DCBD669FFB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785CA9-EE12-454E-9E01-26F9F22591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43C36-18D9-A445-8BCD-E68D91A92518}"/>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5" name="Footer Placeholder 4">
            <a:extLst>
              <a:ext uri="{FF2B5EF4-FFF2-40B4-BE49-F238E27FC236}">
                <a16:creationId xmlns:a16="http://schemas.microsoft.com/office/drawing/2014/main" id="{35B6310E-E15C-4A4E-8FBE-379D81DB1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5148D-0809-4C47-B256-8BFFBF18CB09}"/>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274826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w/ Labels">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57367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ide Image, Title,  Bullets">
    <p:spTree>
      <p:nvGrpSpPr>
        <p:cNvPr id="1" name=""/>
        <p:cNvGrpSpPr/>
        <p:nvPr/>
      </p:nvGrpSpPr>
      <p:grpSpPr>
        <a:xfrm>
          <a:off x="0" y="0"/>
          <a:ext cx="0" cy="0"/>
          <a:chOff x="0" y="0"/>
          <a:chExt cx="0" cy="0"/>
        </a:xfrm>
      </p:grpSpPr>
      <p:pic>
        <p:nvPicPr>
          <p:cNvPr id="251" name="AdobeStock_7735289.jpeg" descr="AdobeStock_7735289.jpeg"/>
          <p:cNvPicPr>
            <a:picLocks noChangeAspect="1"/>
          </p:cNvPicPr>
          <p:nvPr/>
        </p:nvPicPr>
        <p:blipFill>
          <a:blip r:embed="rId2">
            <a:extLst/>
          </a:blip>
          <a:srcRect l="53301" r="27115"/>
          <a:stretch>
            <a:fillRect/>
          </a:stretch>
        </p:blipFill>
        <p:spPr>
          <a:xfrm>
            <a:off x="-4883" y="0"/>
            <a:ext cx="1811524" cy="6858001"/>
          </a:xfrm>
          <a:prstGeom prst="rect">
            <a:avLst/>
          </a:prstGeom>
          <a:ln w="12700">
            <a:miter lim="400000"/>
          </a:ln>
        </p:spPr>
      </p:pic>
      <p:sp>
        <p:nvSpPr>
          <p:cNvPr id="252" name="Triangle"/>
          <p:cNvSpPr/>
          <p:nvPr/>
        </p:nvSpPr>
        <p:spPr>
          <a:xfrm>
            <a:off x="-40791" y="2867479"/>
            <a:ext cx="3864133" cy="38641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7941D">
              <a:alpha val="75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53"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254" name="Surgery Suture Logo-01.png" descr="Surgery Suture Logo-01.png"/>
          <p:cNvPicPr>
            <a:picLocks noChangeAspect="1"/>
          </p:cNvPicPr>
          <p:nvPr/>
        </p:nvPicPr>
        <p:blipFill>
          <a:blip r:embed="rId3">
            <a:extLst/>
          </a:blip>
          <a:stretch>
            <a:fillRect/>
          </a:stretch>
        </p:blipFill>
        <p:spPr>
          <a:xfrm>
            <a:off x="10857264" y="5638643"/>
            <a:ext cx="953839" cy="768174"/>
          </a:xfrm>
          <a:prstGeom prst="rect">
            <a:avLst/>
          </a:prstGeom>
          <a:ln w="12700">
            <a:miter lim="400000"/>
          </a:ln>
        </p:spPr>
      </p:pic>
      <p:sp>
        <p:nvSpPr>
          <p:cNvPr id="255" name="University of Toronto     Department of Surgery"/>
          <p:cNvSpPr txBox="1"/>
          <p:nvPr/>
        </p:nvSpPr>
        <p:spPr>
          <a:xfrm>
            <a:off x="2041687"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256" name="Line"/>
          <p:cNvSpPr/>
          <p:nvPr/>
        </p:nvSpPr>
        <p:spPr>
          <a:xfrm>
            <a:off x="3443648"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57"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sp>
        <p:nvSpPr>
          <p:cNvPr id="258" name="Line"/>
          <p:cNvSpPr/>
          <p:nvPr/>
        </p:nvSpPr>
        <p:spPr>
          <a:xfrm>
            <a:off x="2058336" y="631476"/>
            <a:ext cx="990095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259" name="TITLE GOES HERE"/>
          <p:cNvSpPr txBox="1">
            <a:spLocks noGrp="1"/>
          </p:cNvSpPr>
          <p:nvPr>
            <p:ph type="body" sz="quarter" idx="13"/>
          </p:nvPr>
        </p:nvSpPr>
        <p:spPr>
          <a:xfrm>
            <a:off x="2519432" y="1242733"/>
            <a:ext cx="3143809" cy="480131"/>
          </a:xfrm>
          <a:prstGeom prst="rect">
            <a:avLst/>
          </a:prstGeom>
        </p:spPr>
        <p:txBody>
          <a:bodyPr wrap="none">
            <a:spAutoFit/>
          </a:bodyPr>
          <a:lstStyle>
            <a:lvl1pPr marL="0" indent="0" defTabSz="228600">
              <a:spcBef>
                <a:spcPts val="0"/>
              </a:spcBef>
              <a:buSzTx/>
              <a:buNone/>
              <a:defRPr cap="all">
                <a:solidFill>
                  <a:srgbClr val="1B2E59"/>
                </a:solidFill>
                <a:latin typeface="Futura"/>
                <a:ea typeface="Futura"/>
                <a:cs typeface="Futura"/>
                <a:sym typeface="Futura"/>
              </a:defRPr>
            </a:lvl1pPr>
          </a:lstStyle>
          <a:p>
            <a:r>
              <a:t>TITLE GOES HERE</a:t>
            </a:r>
          </a:p>
        </p:txBody>
      </p:sp>
      <p:sp>
        <p:nvSpPr>
          <p:cNvPr id="260" name="Lorem ipsum dolor sit amet, consectetur adipiscing elit. Maecenas at dignissim enim. Morbi in imperdiet quam. Sed pulvinar sodales facilisis."/>
          <p:cNvSpPr txBox="1">
            <a:spLocks noGrp="1"/>
          </p:cNvSpPr>
          <p:nvPr>
            <p:ph type="body" sz="quarter" idx="14"/>
          </p:nvPr>
        </p:nvSpPr>
        <p:spPr>
          <a:xfrm>
            <a:off x="3003095" y="2019251"/>
            <a:ext cx="8440852" cy="583814"/>
          </a:xfrm>
          <a:prstGeom prst="rect">
            <a:avLst/>
          </a:prstGeom>
        </p:spPr>
        <p:txBody>
          <a:bodyPr anchor="t">
            <a:spAutoFit/>
          </a:bodyPr>
          <a:lstStyle>
            <a:lvl1pPr marL="114300" indent="-114300" defTabSz="228600">
              <a:spcBef>
                <a:spcPts val="0"/>
              </a:spcBef>
              <a:buSzPct val="60000"/>
              <a:defRPr sz="1750">
                <a:solidFill>
                  <a:srgbClr val="1B2E59"/>
                </a:solidFill>
                <a:latin typeface="Avenir Next Condensed"/>
                <a:ea typeface="Avenir Next Condensed"/>
                <a:cs typeface="Avenir Next Condensed"/>
                <a:sym typeface="Avenir Next Condensed"/>
              </a:defRPr>
            </a:lvl1pPr>
          </a:lstStyle>
          <a:p>
            <a:r>
              <a:t> Lorem ipsum dolor sit amet, consectetur adipiscing elit. Maecenas at dignissim enim. Morbi in imperdiet quam. Sed pulvinar sodales facilisis.</a:t>
            </a:r>
          </a:p>
        </p:txBody>
      </p:sp>
      <p:sp>
        <p:nvSpPr>
          <p:cNvPr id="261" name="Etiam vulputate massa eu nibh finibus, feugiat ultricies tortor iaculis. Aliquam et finibus massa. Duis fermentum mollis sem vel finibus. Nunc molestie aliquet vulputate."/>
          <p:cNvSpPr txBox="1">
            <a:spLocks noGrp="1"/>
          </p:cNvSpPr>
          <p:nvPr>
            <p:ph type="body" sz="quarter" idx="15"/>
          </p:nvPr>
        </p:nvSpPr>
        <p:spPr>
          <a:xfrm>
            <a:off x="3003095" y="3008804"/>
            <a:ext cx="8440852" cy="583814"/>
          </a:xfrm>
          <a:prstGeom prst="rect">
            <a:avLst/>
          </a:prstGeom>
        </p:spPr>
        <p:txBody>
          <a:bodyPr anchor="t">
            <a:spAutoFit/>
          </a:bodyPr>
          <a:lstStyle>
            <a:lvl1pPr marL="114300" indent="-114300" defTabSz="228600">
              <a:spcBef>
                <a:spcPts val="0"/>
              </a:spcBef>
              <a:buSzPct val="60000"/>
              <a:defRPr sz="1750">
                <a:solidFill>
                  <a:srgbClr val="1B2E59"/>
                </a:solidFill>
                <a:latin typeface="Avenir Next Condensed"/>
                <a:ea typeface="Avenir Next Condensed"/>
                <a:cs typeface="Avenir Next Condensed"/>
                <a:sym typeface="Avenir Next Condensed"/>
              </a:defRPr>
            </a:lvl1pPr>
          </a:lstStyle>
          <a:p>
            <a:r>
              <a:t> Etiam vulputate massa eu nibh finibus, feugiat ultricies tortor iaculis. Aliquam et finibus massa. Duis fermentum mollis sem vel finibus. Nunc molestie aliquet vulputate.</a:t>
            </a:r>
          </a:p>
        </p:txBody>
      </p:sp>
      <p:sp>
        <p:nvSpPr>
          <p:cNvPr id="262" name="Mauris at venenatis lacus, a feugiat erat. Nam vulputate aliquet ultricies. Curabitur quam turpis, posuere a quam nec, fermentum eleifend sem. Quisque aliquet facilisis pharetra. Maecenas tincidunt consequat tortor."/>
          <p:cNvSpPr txBox="1">
            <a:spLocks noGrp="1"/>
          </p:cNvSpPr>
          <p:nvPr>
            <p:ph type="body" sz="quarter" idx="16"/>
          </p:nvPr>
        </p:nvSpPr>
        <p:spPr>
          <a:xfrm>
            <a:off x="3003095" y="3998357"/>
            <a:ext cx="8440852" cy="826188"/>
          </a:xfrm>
          <a:prstGeom prst="rect">
            <a:avLst/>
          </a:prstGeom>
        </p:spPr>
        <p:txBody>
          <a:bodyPr anchor="t">
            <a:spAutoFit/>
          </a:bodyPr>
          <a:lstStyle>
            <a:lvl1pPr marL="114300" indent="-114300" defTabSz="228600">
              <a:spcBef>
                <a:spcPts val="0"/>
              </a:spcBef>
              <a:buSzPct val="60000"/>
              <a:defRPr sz="1750">
                <a:solidFill>
                  <a:srgbClr val="1B2E59"/>
                </a:solidFill>
                <a:latin typeface="Avenir Next Condensed"/>
                <a:ea typeface="Avenir Next Condensed"/>
                <a:cs typeface="Avenir Next Condensed"/>
                <a:sym typeface="Avenir Next Condensed"/>
              </a:defRPr>
            </a:lvl1pPr>
          </a:lstStyle>
          <a:p>
            <a:r>
              <a:t> Mauris at venenatis lacus, a feugiat erat. Nam vulputate aliquet ultricies. Curabitur quam turpis, posuere a quam nec, fermentum eleifend sem. Quisque aliquet facilisis pharetra. Maecenas tincidunt consequat tortor.</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63561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06EA-EF7A-AB4C-B2AC-6F3551C86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6CDBCD-8AB7-1241-9099-FB1BD431E2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373D4-B6FE-B245-A3D9-04E5DD946114}"/>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5" name="Footer Placeholder 4">
            <a:extLst>
              <a:ext uri="{FF2B5EF4-FFF2-40B4-BE49-F238E27FC236}">
                <a16:creationId xmlns:a16="http://schemas.microsoft.com/office/drawing/2014/main" id="{9C3968DF-C9FE-3042-9141-901ABD6E3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B240E-22E9-0C48-8D7F-D0A6448D3907}"/>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1403998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5CEA-7F28-0A4F-A609-22CD7D21D0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16D088-B4A4-6F40-8A4A-3DDEEDF431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88F9F6-85FA-3B41-A347-6FF78C489667}"/>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5" name="Footer Placeholder 4">
            <a:extLst>
              <a:ext uri="{FF2B5EF4-FFF2-40B4-BE49-F238E27FC236}">
                <a16:creationId xmlns:a16="http://schemas.microsoft.com/office/drawing/2014/main" id="{59CC5824-9643-9F47-AFB0-FDB0412BA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A1BF7-2D47-C646-8460-D19A4FCD5667}"/>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4163165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086A-B32D-B54C-92A8-77269FFD49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8D955-FF3B-8E47-89FC-D902C4FD405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E3C9F7-0C7B-FA45-B617-99F816BF6B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D449D6-3F8A-A341-A554-59BA30B45FE1}"/>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6" name="Footer Placeholder 5">
            <a:extLst>
              <a:ext uri="{FF2B5EF4-FFF2-40B4-BE49-F238E27FC236}">
                <a16:creationId xmlns:a16="http://schemas.microsoft.com/office/drawing/2014/main" id="{9FC9453C-2B08-FE4D-9DB2-F7E35D4CD0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9C991-8A3C-784B-85DA-E99F2AF714BF}"/>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3707512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81BA7-82FC-EC45-A1BB-0D86321DE8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254DE-1A57-8A4E-99E1-B7E17D8B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E02F52-C694-094D-B429-07DD1B856D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B503C4-B1A2-0F4E-AC68-6582BFBD7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B031DF-DA40-774E-BDB9-8F67DF3F8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29509-B475-874F-8681-BE86F18CA6C8}"/>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8" name="Footer Placeholder 7">
            <a:extLst>
              <a:ext uri="{FF2B5EF4-FFF2-40B4-BE49-F238E27FC236}">
                <a16:creationId xmlns:a16="http://schemas.microsoft.com/office/drawing/2014/main" id="{7A194876-DBF6-844C-96FE-A8BD00D27E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ACFBC6-5368-DA4F-A6C3-33455B905E14}"/>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114411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1C62E-3BCD-FB4C-968A-836D12978C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4887E-5F0D-1547-859C-B9A7DFB456E8}"/>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4" name="Footer Placeholder 3">
            <a:extLst>
              <a:ext uri="{FF2B5EF4-FFF2-40B4-BE49-F238E27FC236}">
                <a16:creationId xmlns:a16="http://schemas.microsoft.com/office/drawing/2014/main" id="{F2BCC076-5B4C-E84A-8F50-4A1F5082BF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7B80FE-BA24-A747-877E-A60D08E227EC}"/>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392011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292B5E-BC1B-9A4E-B79F-A4ADBBBD71A5}"/>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3" name="Footer Placeholder 2">
            <a:extLst>
              <a:ext uri="{FF2B5EF4-FFF2-40B4-BE49-F238E27FC236}">
                <a16:creationId xmlns:a16="http://schemas.microsoft.com/office/drawing/2014/main" id="{80C380AD-32FA-B541-BD17-8A9D2731D8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19C23C-85BC-3A48-B02E-59888591E9B8}"/>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154835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360-8028-A148-BFFF-5956F8872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9064D1-4863-5A4C-9D07-DFD76046E4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D74EA2-67D7-6242-8DF5-311902683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F0216-668D-E34B-93AE-A8ED5F5FBD9B}"/>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6" name="Footer Placeholder 5">
            <a:extLst>
              <a:ext uri="{FF2B5EF4-FFF2-40B4-BE49-F238E27FC236}">
                <a16:creationId xmlns:a16="http://schemas.microsoft.com/office/drawing/2014/main" id="{639F712E-CCDD-4043-AF06-EA8A2B2BD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62ED2-9487-294A-B0B0-068764EA9DB1}"/>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3344339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1491-8B5B-CE40-A850-19653CB2F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981D8-3585-AB43-9CE1-0E48859365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99D6EA-A3F3-744F-94A3-10423F6B73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BE73C7-E2A6-5D48-8D1E-B29FAF9C6784}"/>
              </a:ext>
            </a:extLst>
          </p:cNvPr>
          <p:cNvSpPr>
            <a:spLocks noGrp="1"/>
          </p:cNvSpPr>
          <p:nvPr>
            <p:ph type="dt" sz="half" idx="10"/>
          </p:nvPr>
        </p:nvSpPr>
        <p:spPr/>
        <p:txBody>
          <a:bodyPr/>
          <a:lstStyle/>
          <a:p>
            <a:fld id="{FA54584D-E103-0441-8570-956A6AE83A00}" type="datetimeFigureOut">
              <a:rPr lang="en-US" smtClean="0"/>
              <a:t>9/24/18</a:t>
            </a:fld>
            <a:endParaRPr lang="en-US"/>
          </a:p>
        </p:txBody>
      </p:sp>
      <p:sp>
        <p:nvSpPr>
          <p:cNvPr id="6" name="Footer Placeholder 5">
            <a:extLst>
              <a:ext uri="{FF2B5EF4-FFF2-40B4-BE49-F238E27FC236}">
                <a16:creationId xmlns:a16="http://schemas.microsoft.com/office/drawing/2014/main" id="{DF496FE1-2786-2542-BB2D-06A247EDE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F8189-6A6B-5C46-A651-0FE28FEE4F4F}"/>
              </a:ext>
            </a:extLst>
          </p:cNvPr>
          <p:cNvSpPr>
            <a:spLocks noGrp="1"/>
          </p:cNvSpPr>
          <p:nvPr>
            <p:ph type="sldNum" sz="quarter" idx="12"/>
          </p:nvPr>
        </p:nvSpPr>
        <p:spPr/>
        <p:txBody>
          <a:bodyPr/>
          <a:lstStyle/>
          <a:p>
            <a:fld id="{33382634-F342-1D4A-B029-4692B10ED371}" type="slidenum">
              <a:rPr lang="en-US" smtClean="0"/>
              <a:t>‹#›</a:t>
            </a:fld>
            <a:endParaRPr lang="en-US"/>
          </a:p>
        </p:txBody>
      </p:sp>
    </p:spTree>
    <p:extLst>
      <p:ext uri="{BB962C8B-B14F-4D97-AF65-F5344CB8AC3E}">
        <p14:creationId xmlns:p14="http://schemas.microsoft.com/office/powerpoint/2010/main" val="207951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3F6F6E-03DC-0241-BF5B-7BEEE849B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BE46A8-44CA-6B4E-A568-9DCD658A1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6E3EF-B392-2A46-8599-18D0D03B74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4584D-E103-0441-8570-956A6AE83A00}" type="datetimeFigureOut">
              <a:rPr lang="en-US" smtClean="0"/>
              <a:t>9/24/18</a:t>
            </a:fld>
            <a:endParaRPr lang="en-US"/>
          </a:p>
        </p:txBody>
      </p:sp>
      <p:sp>
        <p:nvSpPr>
          <p:cNvPr id="5" name="Footer Placeholder 4">
            <a:extLst>
              <a:ext uri="{FF2B5EF4-FFF2-40B4-BE49-F238E27FC236}">
                <a16:creationId xmlns:a16="http://schemas.microsoft.com/office/drawing/2014/main" id="{D9FDA93C-6482-364F-A4F9-DAFEE12FE2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D9636-3979-A64B-A099-BB3CD01F3D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82634-F342-1D4A-B029-4692B10ED371}" type="slidenum">
              <a:rPr lang="en-US" smtClean="0"/>
              <a:t>‹#›</a:t>
            </a:fld>
            <a:endParaRPr lang="en-US"/>
          </a:p>
        </p:txBody>
      </p:sp>
    </p:spTree>
    <p:extLst>
      <p:ext uri="{BB962C8B-B14F-4D97-AF65-F5344CB8AC3E}">
        <p14:creationId xmlns:p14="http://schemas.microsoft.com/office/powerpoint/2010/main" val="229973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jpe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t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91"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192"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193" name="GRANTS cont’d JULY 1, 2017 - JUNE 30, 2018"/>
          <p:cNvSpPr txBox="1"/>
          <p:nvPr/>
        </p:nvSpPr>
        <p:spPr>
          <a:xfrm>
            <a:off x="277609" y="1022038"/>
            <a:ext cx="2702919"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defRPr sz="4000" b="0"/>
            </a:pPr>
            <a:r>
              <a:rPr sz="2000">
                <a:latin typeface="Futura"/>
                <a:ea typeface="Futura"/>
                <a:cs typeface="Futura"/>
                <a:sym typeface="Futura"/>
              </a:rPr>
              <a:t>GRANTS cont’d</a:t>
            </a:r>
            <a:br>
              <a:rPr sz="2000">
                <a:latin typeface="Futura"/>
                <a:ea typeface="Futura"/>
                <a:cs typeface="Futura"/>
                <a:sym typeface="Futura"/>
              </a:rPr>
            </a:br>
            <a:r>
              <a:rPr sz="1500">
                <a:solidFill>
                  <a:srgbClr val="F7941D"/>
                </a:solidFill>
                <a:latin typeface="Futura"/>
                <a:ea typeface="Futura"/>
                <a:cs typeface="Futura"/>
                <a:sym typeface="Futura"/>
              </a:rPr>
              <a:t>JULY 1, 2017 - JUNE 30, 2018</a:t>
            </a:r>
            <a:br>
              <a:rPr sz="2000"/>
            </a:br>
            <a:endParaRPr sz="2000"/>
          </a:p>
        </p:txBody>
      </p:sp>
      <p:sp>
        <p:nvSpPr>
          <p:cNvPr id="1194"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195"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196"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201" name="Group"/>
          <p:cNvGrpSpPr/>
          <p:nvPr/>
        </p:nvGrpSpPr>
        <p:grpSpPr>
          <a:xfrm>
            <a:off x="5152589" y="970867"/>
            <a:ext cx="5539620" cy="2013598"/>
            <a:chOff x="0" y="0"/>
            <a:chExt cx="11079238" cy="4027194"/>
          </a:xfrm>
        </p:grpSpPr>
        <p:pic>
          <p:nvPicPr>
            <p:cNvPr id="1197" name="Mainprize.jpg" descr="Mainprize.jpg"/>
            <p:cNvPicPr>
              <a:picLocks noChangeAspect="1"/>
            </p:cNvPicPr>
            <p:nvPr/>
          </p:nvPicPr>
          <p:blipFill>
            <a:blip r:embed="rId3">
              <a:extLst/>
            </a:blip>
            <a:srcRect t="3260" r="3" b="19744"/>
            <a:stretch>
              <a:fillRect/>
            </a:stretch>
          </p:blipFill>
          <p:spPr>
            <a:xfrm>
              <a:off x="4012789"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pic>
          <p:nvPicPr>
            <p:cNvPr id="1198" name="Yang, V.jpg" descr="Yang, V.jpg"/>
            <p:cNvPicPr>
              <a:picLocks noChangeAspect="1"/>
            </p:cNvPicPr>
            <p:nvPr/>
          </p:nvPicPr>
          <p:blipFill>
            <a:blip r:embed="rId4">
              <a:extLst/>
            </a:blip>
            <a:srcRect r="3" b="3"/>
            <a:stretch>
              <a:fillRect/>
            </a:stretch>
          </p:blipFill>
          <p:spPr>
            <a:xfrm>
              <a:off x="0" y="10184"/>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pic>
          <p:nvPicPr>
            <p:cNvPr id="1199" name="Yee-Albert-1-200x200.jpg" descr="Yee-Albert-1-200x200.jpg"/>
            <p:cNvPicPr>
              <a:picLocks noChangeAspect="1"/>
            </p:cNvPicPr>
            <p:nvPr/>
          </p:nvPicPr>
          <p:blipFill>
            <a:blip r:embed="rId5">
              <a:extLst/>
            </a:blip>
            <a:srcRect r="3" b="3"/>
            <a:stretch>
              <a:fillRect/>
            </a:stretch>
          </p:blipFill>
          <p:spPr>
            <a:xfrm>
              <a:off x="8025578" y="10184"/>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sp>
          <p:nvSpPr>
            <p:cNvPr id="1200" name="Victor Yang, Todd Mainprize, Albert Yee…"/>
            <p:cNvSpPr txBox="1"/>
            <p:nvPr/>
          </p:nvSpPr>
          <p:spPr>
            <a:xfrm>
              <a:off x="2002456" y="3282758"/>
              <a:ext cx="9076782"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Victor Yang, Todd Mainprize, Albert Yee</a:t>
              </a:r>
            </a:p>
            <a:p>
              <a:pPr algn="l">
                <a:lnSpc>
                  <a:spcPct val="120000"/>
                </a:lnSpc>
                <a:defRPr b="0" i="1">
                  <a:latin typeface="Calisto MT"/>
                  <a:ea typeface="Calisto MT"/>
                  <a:cs typeface="Calisto MT"/>
                  <a:sym typeface="Calisto MT"/>
                </a:defRPr>
              </a:pPr>
              <a:r>
                <a:rPr sz="900"/>
                <a:t>Ontario Research Fund</a:t>
              </a:r>
            </a:p>
          </p:txBody>
        </p:sp>
      </p:grpSp>
      <p:grpSp>
        <p:nvGrpSpPr>
          <p:cNvPr id="1205" name="Group"/>
          <p:cNvGrpSpPr/>
          <p:nvPr/>
        </p:nvGrpSpPr>
        <p:grpSpPr>
          <a:xfrm>
            <a:off x="1717559" y="3496673"/>
            <a:ext cx="3791744" cy="2046694"/>
            <a:chOff x="0" y="0"/>
            <a:chExt cx="7583487" cy="4093386"/>
          </a:xfrm>
        </p:grpSpPr>
        <p:pic>
          <p:nvPicPr>
            <p:cNvPr id="1202" name="yasufuku.jpg" descr="yasufuku.jpg"/>
            <p:cNvPicPr>
              <a:picLocks noChangeAspect="1"/>
            </p:cNvPicPr>
            <p:nvPr/>
          </p:nvPicPr>
          <p:blipFill>
            <a:blip r:embed="rId6">
              <a:extLst/>
            </a:blip>
            <a:srcRect r="3" b="3"/>
            <a:stretch>
              <a:fillRect/>
            </a:stretch>
          </p:blipFill>
          <p:spPr>
            <a:xfrm>
              <a:off x="0" y="0"/>
              <a:ext cx="2671366" cy="26713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8038" y="0"/>
                    <a:pt x="5273" y="1055"/>
                    <a:pt x="3164" y="3164"/>
                  </a:cubicBezTo>
                  <a:cubicBezTo>
                    <a:pt x="1055" y="5273"/>
                    <a:pt x="0" y="8038"/>
                    <a:pt x="0" y="10802"/>
                  </a:cubicBezTo>
                  <a:cubicBezTo>
                    <a:pt x="0" y="13566"/>
                    <a:pt x="1055" y="16327"/>
                    <a:pt x="3164" y="18436"/>
                  </a:cubicBezTo>
                  <a:cubicBezTo>
                    <a:pt x="5273" y="20545"/>
                    <a:pt x="8038" y="21600"/>
                    <a:pt x="10802" y="21600"/>
                  </a:cubicBezTo>
                  <a:cubicBezTo>
                    <a:pt x="13566" y="21600"/>
                    <a:pt x="16327" y="20545"/>
                    <a:pt x="18436" y="18436"/>
                  </a:cubicBezTo>
                  <a:cubicBezTo>
                    <a:pt x="20545" y="16327"/>
                    <a:pt x="21600" y="13566"/>
                    <a:pt x="21600" y="10802"/>
                  </a:cubicBezTo>
                  <a:cubicBezTo>
                    <a:pt x="21600" y="8038"/>
                    <a:pt x="20545" y="5273"/>
                    <a:pt x="18436" y="3164"/>
                  </a:cubicBezTo>
                  <a:cubicBezTo>
                    <a:pt x="16327" y="1055"/>
                    <a:pt x="13566" y="0"/>
                    <a:pt x="10802" y="0"/>
                  </a:cubicBezTo>
                  <a:close/>
                </a:path>
              </a:pathLst>
            </a:custGeom>
            <a:ln w="12700" cap="flat">
              <a:noFill/>
              <a:miter lim="400000"/>
            </a:ln>
            <a:effectLst/>
          </p:spPr>
        </p:pic>
        <p:pic>
          <p:nvPicPr>
            <p:cNvPr id="1203" name="Keshavjee, S.jpeg" descr="Keshavjee, S.jpeg"/>
            <p:cNvPicPr>
              <a:picLocks noChangeAspect="1"/>
            </p:cNvPicPr>
            <p:nvPr/>
          </p:nvPicPr>
          <p:blipFill>
            <a:blip r:embed="rId7">
              <a:extLst/>
            </a:blip>
            <a:srcRect t="2820" r="3" b="25755"/>
            <a:stretch>
              <a:fillRect/>
            </a:stretch>
          </p:blipFill>
          <p:spPr>
            <a:xfrm>
              <a:off x="3682372" y="0"/>
              <a:ext cx="2671367"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sp>
          <p:nvSpPr>
            <p:cNvPr id="1204" name="Kazuhiro Yasufuku and Shaf Keshavjee…"/>
            <p:cNvSpPr txBox="1"/>
            <p:nvPr/>
          </p:nvSpPr>
          <p:spPr>
            <a:xfrm>
              <a:off x="23458" y="3348950"/>
              <a:ext cx="7560029"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Kazuhiro Yasufuku and Shaf Keshavjee</a:t>
              </a:r>
            </a:p>
            <a:p>
              <a:pPr algn="l">
                <a:lnSpc>
                  <a:spcPct val="120000"/>
                </a:lnSpc>
                <a:defRPr b="0" i="1">
                  <a:latin typeface="Calisto MT"/>
                  <a:ea typeface="Calisto MT"/>
                  <a:cs typeface="Calisto MT"/>
                  <a:sym typeface="Calisto MT"/>
                </a:defRPr>
              </a:pPr>
              <a:r>
                <a:rPr sz="900"/>
                <a:t>CIHR Project Grant</a:t>
              </a:r>
            </a:p>
          </p:txBody>
        </p:sp>
      </p:grpSp>
      <p:grpSp>
        <p:nvGrpSpPr>
          <p:cNvPr id="1208" name="Group"/>
          <p:cNvGrpSpPr/>
          <p:nvPr/>
        </p:nvGrpSpPr>
        <p:grpSpPr>
          <a:xfrm>
            <a:off x="440561" y="1907654"/>
            <a:ext cx="4506622" cy="1335638"/>
            <a:chOff x="0" y="0"/>
            <a:chExt cx="9013243" cy="2671275"/>
          </a:xfrm>
        </p:grpSpPr>
        <p:sp>
          <p:nvSpPr>
            <p:cNvPr id="1206" name="Cari Whyne…"/>
            <p:cNvSpPr txBox="1"/>
            <p:nvPr/>
          </p:nvSpPr>
          <p:spPr>
            <a:xfrm>
              <a:off x="2907834" y="963466"/>
              <a:ext cx="6105409"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Cari Whyne</a:t>
              </a:r>
            </a:p>
            <a:p>
              <a:pPr algn="l">
                <a:lnSpc>
                  <a:spcPct val="120000"/>
                </a:lnSpc>
                <a:defRPr b="0" i="1">
                  <a:latin typeface="Calisto MT"/>
                  <a:ea typeface="Calisto MT"/>
                  <a:cs typeface="Calisto MT"/>
                  <a:sym typeface="Calisto MT"/>
                </a:defRPr>
              </a:pPr>
              <a:r>
                <a:rPr sz="900"/>
                <a:t>NSERC Discovery Grant</a:t>
              </a:r>
            </a:p>
          </p:txBody>
        </p:sp>
        <p:pic>
          <p:nvPicPr>
            <p:cNvPr id="1207" name="Whyne, Cari.jpg" descr="Whyne, Cari.jpg"/>
            <p:cNvPicPr>
              <a:picLocks noChangeAspect="1"/>
            </p:cNvPicPr>
            <p:nvPr/>
          </p:nvPicPr>
          <p:blipFill>
            <a:blip r:embed="rId8">
              <a:extLst/>
            </a:blip>
            <a:srcRect t="3505" r="3" b="19903"/>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grpSp>
      <p:grpSp>
        <p:nvGrpSpPr>
          <p:cNvPr id="1211" name="Group"/>
          <p:cNvGrpSpPr/>
          <p:nvPr/>
        </p:nvGrpSpPr>
        <p:grpSpPr>
          <a:xfrm>
            <a:off x="5737622" y="5051406"/>
            <a:ext cx="4186058" cy="1335638"/>
            <a:chOff x="0" y="0"/>
            <a:chExt cx="8372115" cy="2671275"/>
          </a:xfrm>
        </p:grpSpPr>
        <p:sp>
          <p:nvSpPr>
            <p:cNvPr id="1209" name="Augusto Zani…"/>
            <p:cNvSpPr txBox="1"/>
            <p:nvPr/>
          </p:nvSpPr>
          <p:spPr>
            <a:xfrm>
              <a:off x="3128004" y="1247626"/>
              <a:ext cx="5244111" cy="744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Augusto Zani</a:t>
              </a:r>
            </a:p>
            <a:p>
              <a:pPr algn="l">
                <a:lnSpc>
                  <a:spcPct val="120000"/>
                </a:lnSpc>
                <a:defRPr b="0" i="1">
                  <a:latin typeface="Calisto MT"/>
                  <a:ea typeface="Calisto MT"/>
                  <a:cs typeface="Calisto MT"/>
                  <a:sym typeface="Calisto MT"/>
                </a:defRPr>
              </a:pPr>
              <a:r>
                <a:rPr sz="900"/>
                <a:t>CIHR New Investigator Grant</a:t>
              </a:r>
            </a:p>
          </p:txBody>
        </p:sp>
        <p:pic>
          <p:nvPicPr>
            <p:cNvPr id="1210" name="Zani, Augusto_20160222_DSC_0076.jpg" descr="Zani, Augusto_20160222_DSC_0076.jpg"/>
            <p:cNvPicPr>
              <a:picLocks noChangeAspect="1"/>
            </p:cNvPicPr>
            <p:nvPr/>
          </p:nvPicPr>
          <p:blipFill>
            <a:blip r:embed="rId9">
              <a:extLst/>
            </a:blip>
            <a:srcRect t="5262" r="3" b="24742"/>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grpSp>
      <p:grpSp>
        <p:nvGrpSpPr>
          <p:cNvPr id="1214" name="Group"/>
          <p:cNvGrpSpPr/>
          <p:nvPr/>
        </p:nvGrpSpPr>
        <p:grpSpPr>
          <a:xfrm>
            <a:off x="6567468" y="3392822"/>
            <a:ext cx="4632387" cy="1335638"/>
            <a:chOff x="0" y="0"/>
            <a:chExt cx="9264773" cy="2671275"/>
          </a:xfrm>
        </p:grpSpPr>
        <p:sp>
          <p:nvSpPr>
            <p:cNvPr id="1212" name="Gelareh Zadeh…"/>
            <p:cNvSpPr txBox="1"/>
            <p:nvPr/>
          </p:nvSpPr>
          <p:spPr>
            <a:xfrm>
              <a:off x="3301760" y="838774"/>
              <a:ext cx="5963013" cy="1409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gn="l">
                <a:lnSpc>
                  <a:spcPct val="120000"/>
                </a:lnSpc>
                <a:defRPr>
                  <a:latin typeface="Calisto MT"/>
                  <a:ea typeface="Calisto MT"/>
                  <a:cs typeface="Calisto MT"/>
                  <a:sym typeface="Calisto MT"/>
                </a:defRPr>
              </a:pPr>
              <a:r>
                <a:rPr sz="900"/>
                <a:t>Gelareh Zadeh</a:t>
              </a:r>
            </a:p>
            <a:p>
              <a:pPr algn="l">
                <a:lnSpc>
                  <a:spcPct val="120000"/>
                </a:lnSpc>
                <a:defRPr b="0" i="1">
                  <a:latin typeface="Calisto MT"/>
                  <a:ea typeface="Calisto MT"/>
                  <a:cs typeface="Calisto MT"/>
                  <a:sym typeface="Calisto MT"/>
                </a:defRPr>
              </a:pPr>
              <a:r>
                <a:rPr sz="900"/>
                <a:t>CIHR Project Grant #1</a:t>
              </a:r>
            </a:p>
            <a:p>
              <a:pPr algn="l">
                <a:lnSpc>
                  <a:spcPct val="120000"/>
                </a:lnSpc>
                <a:defRPr b="0" i="1">
                  <a:latin typeface="Calisto MT"/>
                  <a:ea typeface="Calisto MT"/>
                  <a:cs typeface="Calisto MT"/>
                  <a:sym typeface="Calisto MT"/>
                </a:defRPr>
              </a:pPr>
              <a:r>
                <a:rPr sz="900"/>
                <a:t>CIHR Project Grant #2</a:t>
              </a:r>
            </a:p>
            <a:p>
              <a:pPr algn="l">
                <a:lnSpc>
                  <a:spcPct val="120000"/>
                </a:lnSpc>
                <a:defRPr b="0" i="1">
                  <a:latin typeface="Calisto MT"/>
                  <a:ea typeface="Calisto MT"/>
                  <a:cs typeface="Calisto MT"/>
                  <a:sym typeface="Calisto MT"/>
                </a:defRPr>
              </a:pPr>
              <a:r>
                <a:rPr sz="900"/>
                <a:t>Canadian Cancer Society</a:t>
              </a:r>
            </a:p>
          </p:txBody>
        </p:sp>
        <p:pic>
          <p:nvPicPr>
            <p:cNvPr id="1213" name="Zadeh.2016.jpg" descr="Zadeh.2016.jpg"/>
            <p:cNvPicPr>
              <a:picLocks noChangeAspect="1"/>
            </p:cNvPicPr>
            <p:nvPr/>
          </p:nvPicPr>
          <p:blipFill>
            <a:blip r:embed="rId10">
              <a:extLst/>
            </a:blip>
            <a:srcRect t="14999" r="3" b="15005"/>
            <a:stretch>
              <a:fillRect/>
            </a:stretch>
          </p:blipFill>
          <p:spPr>
            <a:xfrm>
              <a:off x="0" y="0"/>
              <a:ext cx="2671366" cy="2671275"/>
            </a:xfrm>
            <a:custGeom>
              <a:avLst/>
              <a:gdLst/>
              <a:ahLst/>
              <a:cxnLst>
                <a:cxn ang="0">
                  <a:pos x="wd2" y="hd2"/>
                </a:cxn>
                <a:cxn ang="5400000">
                  <a:pos x="wd2" y="hd2"/>
                </a:cxn>
                <a:cxn ang="10800000">
                  <a:pos x="wd2" y="hd2"/>
                </a:cxn>
                <a:cxn ang="16200000">
                  <a:pos x="wd2" y="hd2"/>
                </a:cxn>
              </a:cxnLst>
              <a:rect l="0" t="0" r="r" b="b"/>
              <a:pathLst>
                <a:path w="21600" h="20595" extrusionOk="0">
                  <a:moveTo>
                    <a:pt x="10802" y="0"/>
                  </a:moveTo>
                  <a:cubicBezTo>
                    <a:pt x="8038" y="0"/>
                    <a:pt x="5273" y="1006"/>
                    <a:pt x="3164" y="3017"/>
                  </a:cubicBezTo>
                  <a:cubicBezTo>
                    <a:pt x="1055" y="5028"/>
                    <a:pt x="0" y="7664"/>
                    <a:pt x="0" y="10299"/>
                  </a:cubicBezTo>
                  <a:cubicBezTo>
                    <a:pt x="0" y="12935"/>
                    <a:pt x="1055" y="15568"/>
                    <a:pt x="3164" y="17578"/>
                  </a:cubicBezTo>
                  <a:cubicBezTo>
                    <a:pt x="7382" y="21600"/>
                    <a:pt x="14218" y="21600"/>
                    <a:pt x="18436" y="17578"/>
                  </a:cubicBezTo>
                  <a:cubicBezTo>
                    <a:pt x="20545" y="15568"/>
                    <a:pt x="21600" y="12935"/>
                    <a:pt x="21600" y="10299"/>
                  </a:cubicBezTo>
                  <a:cubicBezTo>
                    <a:pt x="21600" y="7664"/>
                    <a:pt x="20545" y="5028"/>
                    <a:pt x="18436" y="3017"/>
                  </a:cubicBezTo>
                  <a:cubicBezTo>
                    <a:pt x="16327" y="1006"/>
                    <a:pt x="13566" y="0"/>
                    <a:pt x="10802" y="0"/>
                  </a:cubicBezTo>
                  <a:close/>
                </a:path>
              </a:pathLst>
            </a:custGeom>
            <a:ln w="12700" cap="flat">
              <a:noFill/>
              <a:miter lim="400000"/>
            </a:ln>
            <a:effectLst/>
          </p:spPr>
        </p:pic>
      </p:grpSp>
    </p:spTree>
    <p:extLst>
      <p:ext uri="{BB962C8B-B14F-4D97-AF65-F5344CB8AC3E}">
        <p14:creationId xmlns:p14="http://schemas.microsoft.com/office/powerpoint/2010/main" val="101353473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08"/>
                                        </p:tgtEl>
                                        <p:attrNameLst>
                                          <p:attrName>style.visibility</p:attrName>
                                        </p:attrNameLst>
                                      </p:cBhvr>
                                      <p:to>
                                        <p:strVal val="visible"/>
                                      </p:to>
                                    </p:set>
                                    <p:animEffect transition="in" filter="dissolve">
                                      <p:cBhvr>
                                        <p:cTn id="7" dur="1000"/>
                                        <p:tgtEl>
                                          <p:spTgt spid="1208"/>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201"/>
                                        </p:tgtEl>
                                        <p:attrNameLst>
                                          <p:attrName>style.visibility</p:attrName>
                                        </p:attrNameLst>
                                      </p:cBhvr>
                                      <p:to>
                                        <p:strVal val="visible"/>
                                      </p:to>
                                    </p:set>
                                    <p:animEffect transition="in" filter="dissolve">
                                      <p:cBhvr>
                                        <p:cTn id="11" dur="1000"/>
                                        <p:tgtEl>
                                          <p:spTgt spid="1201"/>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214"/>
                                        </p:tgtEl>
                                        <p:attrNameLst>
                                          <p:attrName>style.visibility</p:attrName>
                                        </p:attrNameLst>
                                      </p:cBhvr>
                                      <p:to>
                                        <p:strVal val="visible"/>
                                      </p:to>
                                    </p:set>
                                    <p:animEffect transition="in" filter="dissolve">
                                      <p:cBhvr>
                                        <p:cTn id="15" dur="1000"/>
                                        <p:tgtEl>
                                          <p:spTgt spid="1214"/>
                                        </p:tgtEl>
                                      </p:cBhvr>
                                    </p:animEffect>
                                  </p:childTnLst>
                                </p:cTn>
                              </p:par>
                            </p:childTnLst>
                          </p:cTn>
                        </p:par>
                        <p:par>
                          <p:cTn id="16" fill="hold">
                            <p:stCondLst>
                              <p:cond delay="3000"/>
                            </p:stCondLst>
                            <p:childTnLst>
                              <p:par>
                                <p:cTn id="17" presetID="9" presetClass="entr" fill="hold" grpId="0" nodeType="afterEffect">
                                  <p:stCondLst>
                                    <p:cond delay="0"/>
                                  </p:stCondLst>
                                  <p:iterate>
                                    <p:tmAbs val="0"/>
                                  </p:iterate>
                                  <p:childTnLst>
                                    <p:set>
                                      <p:cBhvr>
                                        <p:cTn id="18" fill="hold"/>
                                        <p:tgtEl>
                                          <p:spTgt spid="1211"/>
                                        </p:tgtEl>
                                        <p:attrNameLst>
                                          <p:attrName>style.visibility</p:attrName>
                                        </p:attrNameLst>
                                      </p:cBhvr>
                                      <p:to>
                                        <p:strVal val="visible"/>
                                      </p:to>
                                    </p:set>
                                    <p:animEffect transition="in" filter="dissolve">
                                      <p:cBhvr>
                                        <p:cTn id="19" dur="1000"/>
                                        <p:tgtEl>
                                          <p:spTgt spid="1211"/>
                                        </p:tgtEl>
                                      </p:cBhvr>
                                    </p:animEffect>
                                  </p:childTnLst>
                                </p:cTn>
                              </p:par>
                            </p:childTnLst>
                          </p:cTn>
                        </p:par>
                        <p:par>
                          <p:cTn id="20" fill="hold">
                            <p:stCondLst>
                              <p:cond delay="4000"/>
                            </p:stCondLst>
                            <p:childTnLst>
                              <p:par>
                                <p:cTn id="21" presetID="9" presetClass="entr" fill="hold" grpId="0" nodeType="afterEffect">
                                  <p:stCondLst>
                                    <p:cond delay="0"/>
                                  </p:stCondLst>
                                  <p:iterate>
                                    <p:tmAbs val="0"/>
                                  </p:iterate>
                                  <p:childTnLst>
                                    <p:set>
                                      <p:cBhvr>
                                        <p:cTn id="22" fill="hold"/>
                                        <p:tgtEl>
                                          <p:spTgt spid="1205"/>
                                        </p:tgtEl>
                                        <p:attrNameLst>
                                          <p:attrName>style.visibility</p:attrName>
                                        </p:attrNameLst>
                                      </p:cBhvr>
                                      <p:to>
                                        <p:strVal val="visible"/>
                                      </p:to>
                                    </p:set>
                                    <p:animEffect transition="in" filter="dissolve">
                                      <p:cBhvr>
                                        <p:cTn id="23" dur="1000"/>
                                        <p:tgtEl>
                                          <p:spTgt spid="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 grpId="0" animBg="1" advAuto="0"/>
      <p:bldP spid="1205" grpId="0" animBg="1" advAuto="0"/>
      <p:bldP spid="1208" grpId="0" animBg="1" advAuto="0"/>
      <p:bldP spid="1211" grpId="0" animBg="1" advAuto="0"/>
      <p:bldP spid="1214"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20"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21"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1322" name="vision, mission, goals-39.jpg" descr="vision, mission, goals-39.jpg"/>
          <p:cNvPicPr>
            <a:picLocks noChangeAspect="1"/>
          </p:cNvPicPr>
          <p:nvPr/>
        </p:nvPicPr>
        <p:blipFill>
          <a:blip r:embed="rId3">
            <a:extLst/>
          </a:blip>
          <a:stretch>
            <a:fillRect/>
          </a:stretch>
        </p:blipFill>
        <p:spPr>
          <a:xfrm>
            <a:off x="1582253" y="2433074"/>
            <a:ext cx="9027494" cy="2408432"/>
          </a:xfrm>
          <a:prstGeom prst="rect">
            <a:avLst/>
          </a:prstGeom>
          <a:ln w="25400">
            <a:miter lim="400000"/>
          </a:ln>
          <a:effectLst>
            <a:outerShdw blurRad="254000" dist="127000" dir="5400000" rotWithShape="0">
              <a:srgbClr val="000000">
                <a:alpha val="70000"/>
              </a:srgbClr>
            </a:outerShdw>
          </a:effectLst>
        </p:spPr>
      </p:pic>
      <p:sp>
        <p:nvSpPr>
          <p:cNvPr id="1323"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24"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25"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sp>
        <p:nvSpPr>
          <p:cNvPr id="1326" name="Aspire - Advance - Achieve 2018-2023…"/>
          <p:cNvSpPr txBox="1"/>
          <p:nvPr/>
        </p:nvSpPr>
        <p:spPr>
          <a:xfrm>
            <a:off x="246481" y="1020559"/>
            <a:ext cx="6541663"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5200" b="0" cap="all">
                <a:solidFill>
                  <a:srgbClr val="1B2E59"/>
                </a:solidFill>
                <a:latin typeface="Futura"/>
                <a:ea typeface="Futura"/>
                <a:cs typeface="Futura"/>
                <a:sym typeface="Futura"/>
              </a:defRPr>
            </a:pPr>
            <a:r>
              <a:rPr sz="2600"/>
              <a:t>Aspire - Advance - Achieve </a:t>
            </a:r>
            <a:r>
              <a:rPr sz="2600">
                <a:solidFill>
                  <a:srgbClr val="F7941D"/>
                </a:solidFill>
              </a:rPr>
              <a:t>2018-2023</a:t>
            </a:r>
          </a:p>
          <a:p>
            <a:pPr defTabSz="228600">
              <a:defRPr sz="4000" b="0">
                <a:solidFill>
                  <a:srgbClr val="4B70AA"/>
                </a:solidFill>
                <a:latin typeface="Futura"/>
                <a:ea typeface="Futura"/>
                <a:cs typeface="Futura"/>
                <a:sym typeface="Futura"/>
              </a:defRPr>
            </a:pPr>
            <a:r>
              <a:rPr sz="2000"/>
              <a:t>A 5-Year Blueprint of Surgery, Strategy, and Change</a:t>
            </a:r>
          </a:p>
        </p:txBody>
      </p:sp>
    </p:spTree>
    <p:extLst>
      <p:ext uri="{BB962C8B-B14F-4D97-AF65-F5344CB8AC3E}">
        <p14:creationId xmlns:p14="http://schemas.microsoft.com/office/powerpoint/2010/main" val="1055167037"/>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29"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30"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1331" name="pics for 5 year review-30.jpg" descr="pics for 5 year review-30.jpg"/>
          <p:cNvPicPr>
            <a:picLocks noChangeAspect="1"/>
          </p:cNvPicPr>
          <p:nvPr/>
        </p:nvPicPr>
        <p:blipFill>
          <a:blip r:embed="rId3">
            <a:extLst/>
          </a:blip>
          <a:stretch>
            <a:fillRect/>
          </a:stretch>
        </p:blipFill>
        <p:spPr>
          <a:xfrm>
            <a:off x="555673" y="2716468"/>
            <a:ext cx="4031363" cy="2689546"/>
          </a:xfrm>
          <a:prstGeom prst="rect">
            <a:avLst/>
          </a:prstGeom>
          <a:ln w="25400">
            <a:miter lim="400000"/>
          </a:ln>
          <a:effectLst>
            <a:outerShdw blurRad="254000" dist="127000" dir="5400000" rotWithShape="0">
              <a:srgbClr val="000000">
                <a:alpha val="70000"/>
              </a:srgbClr>
            </a:outerShdw>
          </a:effectLst>
        </p:spPr>
      </p:pic>
      <p:sp>
        <p:nvSpPr>
          <p:cNvPr id="1332"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33"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34" name="Annual Address 2018"/>
          <p:cNvSpPr txBox="1"/>
          <p:nvPr/>
        </p:nvSpPr>
        <p:spPr>
          <a:xfrm>
            <a:off x="10589989"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a:solidFill>
                  <a:srgbClr val="1B2E59"/>
                </a:solidFill>
                <a:latin typeface="Calisto MT"/>
                <a:ea typeface="Calisto MT"/>
                <a:cs typeface="Calisto MT"/>
                <a:sym typeface="Calisto MT"/>
              </a:defRPr>
            </a:pPr>
            <a:r>
              <a:rPr sz="1100"/>
              <a:t>Annual Address </a:t>
            </a:r>
            <a:r>
              <a:rPr sz="1100">
                <a:solidFill>
                  <a:srgbClr val="F59331"/>
                </a:solidFill>
              </a:rPr>
              <a:t>2018</a:t>
            </a:r>
          </a:p>
        </p:txBody>
      </p:sp>
      <p:pic>
        <p:nvPicPr>
          <p:cNvPr id="1335" name="Screen Shot 2018-09-02 at 6.34.57 AM.png" descr="Screen Shot 2018-09-02 at 6.34.57 AM.png"/>
          <p:cNvPicPr>
            <a:picLocks noChangeAspect="1"/>
          </p:cNvPicPr>
          <p:nvPr/>
        </p:nvPicPr>
        <p:blipFill>
          <a:blip r:embed="rId4">
            <a:extLst/>
          </a:blip>
          <a:stretch>
            <a:fillRect/>
          </a:stretch>
        </p:blipFill>
        <p:spPr>
          <a:xfrm>
            <a:off x="399058" y="806548"/>
            <a:ext cx="5977779" cy="1648676"/>
          </a:xfrm>
          <a:prstGeom prst="rect">
            <a:avLst/>
          </a:prstGeom>
          <a:ln w="12700">
            <a:miter lim="400000"/>
          </a:ln>
        </p:spPr>
      </p:pic>
      <p:pic>
        <p:nvPicPr>
          <p:cNvPr id="1336" name="Screen Shot 2018-09-02 at 6.35.44 AM.png" descr="Screen Shot 2018-09-02 at 6.35.44 AM.png"/>
          <p:cNvPicPr>
            <a:picLocks noChangeAspect="1"/>
          </p:cNvPicPr>
          <p:nvPr/>
        </p:nvPicPr>
        <p:blipFill>
          <a:blip r:embed="rId5">
            <a:extLst/>
          </a:blip>
          <a:stretch>
            <a:fillRect/>
          </a:stretch>
        </p:blipFill>
        <p:spPr>
          <a:xfrm>
            <a:off x="8182010" y="676600"/>
            <a:ext cx="1239414" cy="1113104"/>
          </a:xfrm>
          <a:prstGeom prst="rect">
            <a:avLst/>
          </a:prstGeom>
          <a:ln w="12700">
            <a:miter lim="400000"/>
          </a:ln>
        </p:spPr>
      </p:pic>
      <p:pic>
        <p:nvPicPr>
          <p:cNvPr id="1337" name="Screen Shot 2018-09-02 at 6.35.27 AM.png" descr="Screen Shot 2018-09-02 at 6.35.27 AM.png"/>
          <p:cNvPicPr>
            <a:picLocks noChangeAspect="1"/>
          </p:cNvPicPr>
          <p:nvPr/>
        </p:nvPicPr>
        <p:blipFill>
          <a:blip r:embed="rId6">
            <a:extLst/>
          </a:blip>
          <a:stretch>
            <a:fillRect/>
          </a:stretch>
        </p:blipFill>
        <p:spPr>
          <a:xfrm>
            <a:off x="7903369" y="1828478"/>
            <a:ext cx="2461650" cy="603251"/>
          </a:xfrm>
          <a:prstGeom prst="rect">
            <a:avLst/>
          </a:prstGeom>
          <a:ln w="12700">
            <a:miter lim="400000"/>
          </a:ln>
        </p:spPr>
      </p:pic>
      <p:pic>
        <p:nvPicPr>
          <p:cNvPr id="1338" name="Screen Shot 2018-09-02 at 6.35.51 AM.png" descr="Screen Shot 2018-09-02 at 6.35.51 AM.png"/>
          <p:cNvPicPr>
            <a:picLocks noChangeAspect="1"/>
          </p:cNvPicPr>
          <p:nvPr/>
        </p:nvPicPr>
        <p:blipFill>
          <a:blip r:embed="rId7">
            <a:extLst/>
          </a:blip>
          <a:stretch>
            <a:fillRect/>
          </a:stretch>
        </p:blipFill>
        <p:spPr>
          <a:xfrm>
            <a:off x="4980335" y="3247232"/>
            <a:ext cx="5655220" cy="1628018"/>
          </a:xfrm>
          <a:prstGeom prst="rect">
            <a:avLst/>
          </a:prstGeom>
          <a:ln w="12700">
            <a:miter lim="400000"/>
          </a:ln>
        </p:spPr>
      </p:pic>
    </p:spTree>
    <p:extLst>
      <p:ext uri="{BB962C8B-B14F-4D97-AF65-F5344CB8AC3E}">
        <p14:creationId xmlns:p14="http://schemas.microsoft.com/office/powerpoint/2010/main" val="1474894994"/>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31"/>
                                        </p:tgtEl>
                                        <p:attrNameLst>
                                          <p:attrName>style.visibility</p:attrName>
                                        </p:attrNameLst>
                                      </p:cBhvr>
                                      <p:to>
                                        <p:strVal val="visible"/>
                                      </p:to>
                                    </p:set>
                                    <p:animEffect transition="in" filter="dissolve">
                                      <p:cBhvr>
                                        <p:cTn id="7" dur="1000"/>
                                        <p:tgtEl>
                                          <p:spTgt spid="1331"/>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338"/>
                                        </p:tgtEl>
                                        <p:attrNameLst>
                                          <p:attrName>style.visibility</p:attrName>
                                        </p:attrNameLst>
                                      </p:cBhvr>
                                      <p:to>
                                        <p:strVal val="visible"/>
                                      </p:to>
                                    </p:set>
                                    <p:animEffect transition="in" filter="dissolve">
                                      <p:cBhvr>
                                        <p:cTn id="11" dur="1000"/>
                                        <p:tgtEl>
                                          <p:spTgt spid="1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 grpId="0" animBg="1" advAuto="0"/>
      <p:bldP spid="1338"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0" name="pics for 5 year review-31.jpg" descr="pics for 5 year review-31.jpg"/>
          <p:cNvPicPr>
            <a:picLocks noChangeAspect="1"/>
          </p:cNvPicPr>
          <p:nvPr/>
        </p:nvPicPr>
        <p:blipFill>
          <a:blip r:embed="rId2">
            <a:extLst/>
          </a:blip>
          <a:stretch>
            <a:fillRect/>
          </a:stretch>
        </p:blipFill>
        <p:spPr>
          <a:xfrm>
            <a:off x="525097" y="2670848"/>
            <a:ext cx="4291365" cy="2858816"/>
          </a:xfrm>
          <a:prstGeom prst="rect">
            <a:avLst/>
          </a:prstGeom>
          <a:ln w="25400">
            <a:miter lim="400000"/>
          </a:ln>
          <a:effectLst>
            <a:outerShdw blurRad="254000" dist="127000" dir="5400000" rotWithShape="0">
              <a:srgbClr val="000000">
                <a:alpha val="70000"/>
              </a:srgbClr>
            </a:outerShdw>
          </a:effectLst>
        </p:spPr>
      </p:pic>
      <p:sp>
        <p:nvSpPr>
          <p:cNvPr id="1341"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42"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43" name="Surgery Suture Logo-01.png" descr="Surgery Suture Logo-01.png"/>
          <p:cNvPicPr>
            <a:picLocks noChangeAspect="1"/>
          </p:cNvPicPr>
          <p:nvPr/>
        </p:nvPicPr>
        <p:blipFill>
          <a:blip r:embed="rId3">
            <a:extLst/>
          </a:blip>
          <a:stretch>
            <a:fillRect/>
          </a:stretch>
        </p:blipFill>
        <p:spPr>
          <a:xfrm>
            <a:off x="10857264" y="5638643"/>
            <a:ext cx="953839" cy="768174"/>
          </a:xfrm>
          <a:prstGeom prst="rect">
            <a:avLst/>
          </a:prstGeom>
          <a:ln w="12700">
            <a:miter lim="400000"/>
          </a:ln>
        </p:spPr>
      </p:pic>
      <p:sp>
        <p:nvSpPr>
          <p:cNvPr id="1344"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45"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46"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pic>
        <p:nvPicPr>
          <p:cNvPr id="1347" name="Screen Shot 2018-09-02 at 6.41.03 AM.png" descr="Screen Shot 2018-09-02 at 6.41.03 AM.png"/>
          <p:cNvPicPr>
            <a:picLocks noChangeAspect="1"/>
          </p:cNvPicPr>
          <p:nvPr/>
        </p:nvPicPr>
        <p:blipFill>
          <a:blip r:embed="rId4">
            <a:extLst/>
          </a:blip>
          <a:stretch>
            <a:fillRect/>
          </a:stretch>
        </p:blipFill>
        <p:spPr>
          <a:xfrm>
            <a:off x="7992963" y="717648"/>
            <a:ext cx="1209132" cy="1275843"/>
          </a:xfrm>
          <a:prstGeom prst="rect">
            <a:avLst/>
          </a:prstGeom>
          <a:ln w="12700">
            <a:miter lim="400000"/>
          </a:ln>
        </p:spPr>
      </p:pic>
      <p:pic>
        <p:nvPicPr>
          <p:cNvPr id="1348" name="Screen Shot 2018-09-02 at 6.41.10 AM.png" descr="Screen Shot 2018-09-02 at 6.41.10 AM.png"/>
          <p:cNvPicPr>
            <a:picLocks noChangeAspect="1"/>
          </p:cNvPicPr>
          <p:nvPr/>
        </p:nvPicPr>
        <p:blipFill>
          <a:blip r:embed="rId5">
            <a:extLst/>
          </a:blip>
          <a:stretch>
            <a:fillRect/>
          </a:stretch>
        </p:blipFill>
        <p:spPr>
          <a:xfrm>
            <a:off x="5323384" y="3348206"/>
            <a:ext cx="5345618" cy="1275843"/>
          </a:xfrm>
          <a:prstGeom prst="rect">
            <a:avLst/>
          </a:prstGeom>
          <a:ln w="12700">
            <a:miter lim="400000"/>
          </a:ln>
        </p:spPr>
      </p:pic>
      <p:pic>
        <p:nvPicPr>
          <p:cNvPr id="1349" name="Screen Shot 2018-09-02 at 6.40.48 AM.png" descr="Screen Shot 2018-09-02 at 6.40.48 AM.png"/>
          <p:cNvPicPr>
            <a:picLocks noChangeAspect="1"/>
          </p:cNvPicPr>
          <p:nvPr/>
        </p:nvPicPr>
        <p:blipFill>
          <a:blip r:embed="rId6">
            <a:extLst/>
          </a:blip>
          <a:stretch>
            <a:fillRect/>
          </a:stretch>
        </p:blipFill>
        <p:spPr>
          <a:xfrm>
            <a:off x="359023" y="911094"/>
            <a:ext cx="5570308" cy="1488702"/>
          </a:xfrm>
          <a:prstGeom prst="rect">
            <a:avLst/>
          </a:prstGeom>
          <a:ln w="12700">
            <a:miter lim="400000"/>
          </a:ln>
        </p:spPr>
      </p:pic>
      <p:pic>
        <p:nvPicPr>
          <p:cNvPr id="1350" name="Screen Shot 2018-09-02 at 6.40.56 AM.png" descr="Screen Shot 2018-09-02 at 6.40.56 AM.png"/>
          <p:cNvPicPr>
            <a:picLocks noChangeAspect="1"/>
          </p:cNvPicPr>
          <p:nvPr/>
        </p:nvPicPr>
        <p:blipFill>
          <a:blip r:embed="rId7">
            <a:extLst/>
          </a:blip>
          <a:stretch>
            <a:fillRect/>
          </a:stretch>
        </p:blipFill>
        <p:spPr>
          <a:xfrm>
            <a:off x="7896721" y="1971713"/>
            <a:ext cx="1746251" cy="361951"/>
          </a:xfrm>
          <a:prstGeom prst="rect">
            <a:avLst/>
          </a:prstGeom>
          <a:ln w="12700">
            <a:miter lim="400000"/>
          </a:ln>
        </p:spPr>
      </p:pic>
    </p:spTree>
    <p:extLst>
      <p:ext uri="{BB962C8B-B14F-4D97-AF65-F5344CB8AC3E}">
        <p14:creationId xmlns:p14="http://schemas.microsoft.com/office/powerpoint/2010/main" val="1847438131"/>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40"/>
                                        </p:tgtEl>
                                        <p:attrNameLst>
                                          <p:attrName>style.visibility</p:attrName>
                                        </p:attrNameLst>
                                      </p:cBhvr>
                                      <p:to>
                                        <p:strVal val="visible"/>
                                      </p:to>
                                    </p:set>
                                    <p:animEffect transition="in" filter="dissolve">
                                      <p:cBhvr>
                                        <p:cTn id="7" dur="1000"/>
                                        <p:tgtEl>
                                          <p:spTgt spid="1340"/>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1348"/>
                                        </p:tgtEl>
                                        <p:attrNameLst>
                                          <p:attrName>style.visibility</p:attrName>
                                        </p:attrNameLst>
                                      </p:cBhvr>
                                      <p:to>
                                        <p:strVal val="visible"/>
                                      </p:to>
                                    </p:set>
                                    <p:animEffect transition="in" filter="wipe(left)">
                                      <p:cBhvr>
                                        <p:cTn id="11" dur="1000"/>
                                        <p:tgtEl>
                                          <p:spTgt spid="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 grpId="0" animBg="1" advAuto="0"/>
      <p:bldP spid="134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2" name="pics for 5 year review-32.jpg" descr="pics for 5 year review-32.jpg"/>
          <p:cNvPicPr>
            <a:picLocks noChangeAspect="1"/>
          </p:cNvPicPr>
          <p:nvPr/>
        </p:nvPicPr>
        <p:blipFill>
          <a:blip r:embed="rId2">
            <a:extLst/>
          </a:blip>
          <a:stretch>
            <a:fillRect/>
          </a:stretch>
        </p:blipFill>
        <p:spPr>
          <a:xfrm>
            <a:off x="584504" y="2688028"/>
            <a:ext cx="4195256" cy="2788648"/>
          </a:xfrm>
          <a:prstGeom prst="rect">
            <a:avLst/>
          </a:prstGeom>
          <a:ln w="25400">
            <a:miter lim="400000"/>
          </a:ln>
          <a:effectLst>
            <a:outerShdw blurRad="254000" dist="127000" dir="5400000" rotWithShape="0">
              <a:srgbClr val="000000">
                <a:alpha val="70000"/>
              </a:srgbClr>
            </a:outerShdw>
          </a:effectLst>
        </p:spPr>
      </p:pic>
      <p:sp>
        <p:nvSpPr>
          <p:cNvPr id="1353"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54"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55" name="Surgery Suture Logo-01.png" descr="Surgery Suture Logo-01.png"/>
          <p:cNvPicPr>
            <a:picLocks noChangeAspect="1"/>
          </p:cNvPicPr>
          <p:nvPr/>
        </p:nvPicPr>
        <p:blipFill>
          <a:blip r:embed="rId3">
            <a:extLst/>
          </a:blip>
          <a:stretch>
            <a:fillRect/>
          </a:stretch>
        </p:blipFill>
        <p:spPr>
          <a:xfrm>
            <a:off x="10857264" y="5638643"/>
            <a:ext cx="953839" cy="768174"/>
          </a:xfrm>
          <a:prstGeom prst="rect">
            <a:avLst/>
          </a:prstGeom>
          <a:ln w="12700">
            <a:miter lim="400000"/>
          </a:ln>
        </p:spPr>
      </p:pic>
      <p:sp>
        <p:nvSpPr>
          <p:cNvPr id="1356"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57"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58"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pic>
        <p:nvPicPr>
          <p:cNvPr id="1359" name="Screen Shot 2018-09-02 at 6.47.24 AM.png" descr="Screen Shot 2018-09-02 at 6.47.24 AM.png"/>
          <p:cNvPicPr>
            <a:picLocks noChangeAspect="1"/>
          </p:cNvPicPr>
          <p:nvPr/>
        </p:nvPicPr>
        <p:blipFill>
          <a:blip r:embed="rId4">
            <a:extLst/>
          </a:blip>
          <a:stretch>
            <a:fillRect/>
          </a:stretch>
        </p:blipFill>
        <p:spPr>
          <a:xfrm>
            <a:off x="7747943" y="662163"/>
            <a:ext cx="1184355" cy="1153592"/>
          </a:xfrm>
          <a:prstGeom prst="rect">
            <a:avLst/>
          </a:prstGeom>
          <a:ln w="12700">
            <a:miter lim="400000"/>
          </a:ln>
        </p:spPr>
      </p:pic>
      <p:pic>
        <p:nvPicPr>
          <p:cNvPr id="1360" name="Screen Shot 2018-09-02 at 6.47.31 AM.png" descr="Screen Shot 2018-09-02 at 6.47.31 AM.png"/>
          <p:cNvPicPr>
            <a:picLocks noChangeAspect="1"/>
          </p:cNvPicPr>
          <p:nvPr/>
        </p:nvPicPr>
        <p:blipFill>
          <a:blip r:embed="rId5">
            <a:extLst/>
          </a:blip>
          <a:stretch>
            <a:fillRect/>
          </a:stretch>
        </p:blipFill>
        <p:spPr>
          <a:xfrm>
            <a:off x="5085412" y="3302707"/>
            <a:ext cx="5849017" cy="1305290"/>
          </a:xfrm>
          <a:prstGeom prst="rect">
            <a:avLst/>
          </a:prstGeom>
          <a:ln w="12700">
            <a:miter lim="400000"/>
          </a:ln>
        </p:spPr>
      </p:pic>
      <p:pic>
        <p:nvPicPr>
          <p:cNvPr id="1361" name="Screen Shot 2018-09-02 at 6.47.06 AM.png" descr="Screen Shot 2018-09-02 at 6.47.06 AM.png"/>
          <p:cNvPicPr>
            <a:picLocks noChangeAspect="1"/>
          </p:cNvPicPr>
          <p:nvPr/>
        </p:nvPicPr>
        <p:blipFill>
          <a:blip r:embed="rId6">
            <a:extLst/>
          </a:blip>
          <a:stretch>
            <a:fillRect/>
          </a:stretch>
        </p:blipFill>
        <p:spPr>
          <a:xfrm>
            <a:off x="452735" y="801688"/>
            <a:ext cx="5708470" cy="1559636"/>
          </a:xfrm>
          <a:prstGeom prst="rect">
            <a:avLst/>
          </a:prstGeom>
          <a:ln w="12700">
            <a:miter lim="400000"/>
          </a:ln>
        </p:spPr>
      </p:pic>
      <p:pic>
        <p:nvPicPr>
          <p:cNvPr id="1362" name="Screen Shot 2018-09-02 at 6.47.16 AM.png" descr="Screen Shot 2018-09-02 at 6.47.16 AM.png"/>
          <p:cNvPicPr>
            <a:picLocks noChangeAspect="1"/>
          </p:cNvPicPr>
          <p:nvPr/>
        </p:nvPicPr>
        <p:blipFill>
          <a:blip r:embed="rId7">
            <a:extLst/>
          </a:blip>
          <a:stretch>
            <a:fillRect/>
          </a:stretch>
        </p:blipFill>
        <p:spPr>
          <a:xfrm>
            <a:off x="7644110" y="1884709"/>
            <a:ext cx="1619251" cy="387351"/>
          </a:xfrm>
          <a:prstGeom prst="rect">
            <a:avLst/>
          </a:prstGeom>
          <a:ln w="12700">
            <a:miter lim="400000"/>
          </a:ln>
        </p:spPr>
      </p:pic>
    </p:spTree>
    <p:extLst>
      <p:ext uri="{BB962C8B-B14F-4D97-AF65-F5344CB8AC3E}">
        <p14:creationId xmlns:p14="http://schemas.microsoft.com/office/powerpoint/2010/main" val="2691255261"/>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52"/>
                                        </p:tgtEl>
                                        <p:attrNameLst>
                                          <p:attrName>style.visibility</p:attrName>
                                        </p:attrNameLst>
                                      </p:cBhvr>
                                      <p:to>
                                        <p:strVal val="visible"/>
                                      </p:to>
                                    </p:set>
                                    <p:animEffect transition="in" filter="dissolve">
                                      <p:cBhvr>
                                        <p:cTn id="7" dur="1000"/>
                                        <p:tgtEl>
                                          <p:spTgt spid="1352"/>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1360"/>
                                        </p:tgtEl>
                                        <p:attrNameLst>
                                          <p:attrName>style.visibility</p:attrName>
                                        </p:attrNameLst>
                                      </p:cBhvr>
                                      <p:to>
                                        <p:strVal val="visible"/>
                                      </p:to>
                                    </p:set>
                                    <p:animEffect transition="in" filter="wipe(left)">
                                      <p:cBhvr>
                                        <p:cTn id="11" dur="1000"/>
                                        <p:tgtEl>
                                          <p:spTgt spid="1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 grpId="0" animBg="1" advAuto="0"/>
      <p:bldP spid="1360"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65"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66"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367"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68"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69"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pic>
        <p:nvPicPr>
          <p:cNvPr id="1370" name="Screen Shot 2018-09-02 at 6.52.55 AM.png" descr="Screen Shot 2018-09-02 at 6.52.55 AM.png"/>
          <p:cNvPicPr>
            <a:picLocks noChangeAspect="1"/>
          </p:cNvPicPr>
          <p:nvPr/>
        </p:nvPicPr>
        <p:blipFill>
          <a:blip r:embed="rId3">
            <a:extLst/>
          </a:blip>
          <a:stretch>
            <a:fillRect/>
          </a:stretch>
        </p:blipFill>
        <p:spPr>
          <a:xfrm>
            <a:off x="7768332" y="717648"/>
            <a:ext cx="1101899" cy="1041963"/>
          </a:xfrm>
          <a:prstGeom prst="rect">
            <a:avLst/>
          </a:prstGeom>
          <a:ln w="12700">
            <a:miter lim="400000"/>
          </a:ln>
        </p:spPr>
      </p:pic>
      <p:pic>
        <p:nvPicPr>
          <p:cNvPr id="1371" name="Screen Shot 2018-09-02 at 6.52.35 AM.png" descr="Screen Shot 2018-09-02 at 6.52.35 AM.png"/>
          <p:cNvPicPr>
            <a:picLocks noChangeAspect="1"/>
          </p:cNvPicPr>
          <p:nvPr/>
        </p:nvPicPr>
        <p:blipFill>
          <a:blip r:embed="rId4">
            <a:extLst/>
          </a:blip>
          <a:stretch>
            <a:fillRect/>
          </a:stretch>
        </p:blipFill>
        <p:spPr>
          <a:xfrm>
            <a:off x="476845" y="857809"/>
            <a:ext cx="5581651" cy="1498601"/>
          </a:xfrm>
          <a:prstGeom prst="rect">
            <a:avLst/>
          </a:prstGeom>
          <a:ln w="12700">
            <a:miter lim="400000"/>
          </a:ln>
        </p:spPr>
      </p:pic>
      <p:pic>
        <p:nvPicPr>
          <p:cNvPr id="1372" name="Screen Shot 2018-09-02 at 6.52.42 AM.png" descr="Screen Shot 2018-09-02 at 6.52.42 AM.png"/>
          <p:cNvPicPr>
            <a:picLocks noChangeAspect="1"/>
          </p:cNvPicPr>
          <p:nvPr/>
        </p:nvPicPr>
        <p:blipFill>
          <a:blip r:embed="rId5">
            <a:extLst/>
          </a:blip>
          <a:stretch>
            <a:fillRect/>
          </a:stretch>
        </p:blipFill>
        <p:spPr>
          <a:xfrm>
            <a:off x="7497068" y="1737618"/>
            <a:ext cx="2374901" cy="603251"/>
          </a:xfrm>
          <a:prstGeom prst="rect">
            <a:avLst/>
          </a:prstGeom>
          <a:ln w="12700">
            <a:miter lim="400000"/>
          </a:ln>
        </p:spPr>
      </p:pic>
      <p:pic>
        <p:nvPicPr>
          <p:cNvPr id="1373" name="Screen Shot 2018-09-02 at 6.52.48 AM.png" descr="Screen Shot 2018-09-02 at 6.52.48 AM.png"/>
          <p:cNvPicPr>
            <a:picLocks noChangeAspect="1"/>
          </p:cNvPicPr>
          <p:nvPr/>
        </p:nvPicPr>
        <p:blipFill>
          <a:blip r:embed="rId6">
            <a:extLst/>
          </a:blip>
          <a:stretch>
            <a:fillRect/>
          </a:stretch>
        </p:blipFill>
        <p:spPr>
          <a:xfrm>
            <a:off x="5325666" y="2928130"/>
            <a:ext cx="6521006" cy="2332719"/>
          </a:xfrm>
          <a:prstGeom prst="rect">
            <a:avLst/>
          </a:prstGeom>
          <a:ln w="12700">
            <a:miter lim="400000"/>
          </a:ln>
        </p:spPr>
      </p:pic>
      <p:pic>
        <p:nvPicPr>
          <p:cNvPr id="1374" name="pics for 5 year review-33.jpg" descr="pics for 5 year review-33.jpg"/>
          <p:cNvPicPr>
            <a:picLocks noChangeAspect="1"/>
          </p:cNvPicPr>
          <p:nvPr/>
        </p:nvPicPr>
        <p:blipFill>
          <a:blip r:embed="rId7">
            <a:extLst/>
          </a:blip>
          <a:srcRect l="5230"/>
          <a:stretch>
            <a:fillRect/>
          </a:stretch>
        </p:blipFill>
        <p:spPr>
          <a:xfrm>
            <a:off x="653157" y="2668914"/>
            <a:ext cx="4291708" cy="2851088"/>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88758271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74"/>
                                        </p:tgtEl>
                                        <p:attrNameLst>
                                          <p:attrName>style.visibility</p:attrName>
                                        </p:attrNameLst>
                                      </p:cBhvr>
                                      <p:to>
                                        <p:strVal val="visible"/>
                                      </p:to>
                                    </p:set>
                                    <p:animEffect transition="in" filter="dissolve">
                                      <p:cBhvr>
                                        <p:cTn id="7" dur="1000"/>
                                        <p:tgtEl>
                                          <p:spTgt spid="1374"/>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1373"/>
                                        </p:tgtEl>
                                        <p:attrNameLst>
                                          <p:attrName>style.visibility</p:attrName>
                                        </p:attrNameLst>
                                      </p:cBhvr>
                                      <p:to>
                                        <p:strVal val="visible"/>
                                      </p:to>
                                    </p:set>
                                    <p:animEffect transition="in" filter="wipe(left)">
                                      <p:cBhvr>
                                        <p:cTn id="11" dur="1000"/>
                                        <p:tgtEl>
                                          <p:spTgt spid="1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 grpId="0" animBg="1" advAuto="0"/>
      <p:bldP spid="137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77"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78"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379"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80"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81"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pic>
        <p:nvPicPr>
          <p:cNvPr id="1382" name="pics for 5 year review-34.jpg" descr="pics for 5 year review-34.jpg"/>
          <p:cNvPicPr>
            <a:picLocks noChangeAspect="1"/>
          </p:cNvPicPr>
          <p:nvPr/>
        </p:nvPicPr>
        <p:blipFill>
          <a:blip r:embed="rId3">
            <a:extLst/>
          </a:blip>
          <a:stretch>
            <a:fillRect/>
          </a:stretch>
        </p:blipFill>
        <p:spPr>
          <a:xfrm>
            <a:off x="300982" y="2756158"/>
            <a:ext cx="4192655" cy="2780780"/>
          </a:xfrm>
          <a:prstGeom prst="rect">
            <a:avLst/>
          </a:prstGeom>
          <a:ln w="25400">
            <a:miter lim="400000"/>
          </a:ln>
          <a:effectLst>
            <a:outerShdw blurRad="254000" dist="127000" dir="5400000" rotWithShape="0">
              <a:srgbClr val="000000">
                <a:alpha val="70000"/>
              </a:srgbClr>
            </a:outerShdw>
          </a:effectLst>
        </p:spPr>
      </p:pic>
      <p:pic>
        <p:nvPicPr>
          <p:cNvPr id="1383" name="Screen Shot 2018-09-02 at 6.55.43 AM.png" descr="Screen Shot 2018-09-02 at 6.55.43 AM.png"/>
          <p:cNvPicPr>
            <a:picLocks noChangeAspect="1"/>
          </p:cNvPicPr>
          <p:nvPr/>
        </p:nvPicPr>
        <p:blipFill>
          <a:blip r:embed="rId4">
            <a:extLst/>
          </a:blip>
          <a:stretch>
            <a:fillRect/>
          </a:stretch>
        </p:blipFill>
        <p:spPr>
          <a:xfrm>
            <a:off x="384621" y="819076"/>
            <a:ext cx="5937458" cy="1606368"/>
          </a:xfrm>
          <a:prstGeom prst="rect">
            <a:avLst/>
          </a:prstGeom>
          <a:ln w="12700">
            <a:miter lim="400000"/>
          </a:ln>
        </p:spPr>
      </p:pic>
      <p:pic>
        <p:nvPicPr>
          <p:cNvPr id="1384" name="Screen Shot 2018-09-02 at 6.55.50 AM.png" descr="Screen Shot 2018-09-02 at 6.55.50 AM.png"/>
          <p:cNvPicPr>
            <a:picLocks noChangeAspect="1"/>
          </p:cNvPicPr>
          <p:nvPr/>
        </p:nvPicPr>
        <p:blipFill>
          <a:blip r:embed="rId5">
            <a:extLst/>
          </a:blip>
          <a:stretch>
            <a:fillRect/>
          </a:stretch>
        </p:blipFill>
        <p:spPr>
          <a:xfrm>
            <a:off x="7253486" y="1862212"/>
            <a:ext cx="2806701" cy="565151"/>
          </a:xfrm>
          <a:prstGeom prst="rect">
            <a:avLst/>
          </a:prstGeom>
          <a:ln w="12700">
            <a:miter lim="400000"/>
          </a:ln>
        </p:spPr>
      </p:pic>
      <p:pic>
        <p:nvPicPr>
          <p:cNvPr id="1385" name="Screen Shot 2018-09-02 at 6.55.57 AM.png" descr="Screen Shot 2018-09-02 at 6.55.57 AM.png"/>
          <p:cNvPicPr>
            <a:picLocks noChangeAspect="1"/>
          </p:cNvPicPr>
          <p:nvPr/>
        </p:nvPicPr>
        <p:blipFill>
          <a:blip r:embed="rId6">
            <a:extLst/>
          </a:blip>
          <a:stretch>
            <a:fillRect/>
          </a:stretch>
        </p:blipFill>
        <p:spPr>
          <a:xfrm>
            <a:off x="4816581" y="2862859"/>
            <a:ext cx="7251664" cy="2432377"/>
          </a:xfrm>
          <a:prstGeom prst="rect">
            <a:avLst/>
          </a:prstGeom>
          <a:ln w="12700">
            <a:miter lim="400000"/>
          </a:ln>
        </p:spPr>
      </p:pic>
      <p:pic>
        <p:nvPicPr>
          <p:cNvPr id="1386" name="Screen Shot 2018-09-02 at 6.56.03 AM.png" descr="Screen Shot 2018-09-02 at 6.56.03 AM.png"/>
          <p:cNvPicPr>
            <a:picLocks noChangeAspect="1"/>
          </p:cNvPicPr>
          <p:nvPr/>
        </p:nvPicPr>
        <p:blipFill>
          <a:blip r:embed="rId7">
            <a:extLst/>
          </a:blip>
          <a:stretch>
            <a:fillRect/>
          </a:stretch>
        </p:blipFill>
        <p:spPr>
          <a:xfrm>
            <a:off x="7880846" y="717648"/>
            <a:ext cx="1060172" cy="1064742"/>
          </a:xfrm>
          <a:prstGeom prst="rect">
            <a:avLst/>
          </a:prstGeom>
          <a:ln w="12700">
            <a:miter lim="400000"/>
          </a:ln>
        </p:spPr>
      </p:pic>
    </p:spTree>
    <p:extLst>
      <p:ext uri="{BB962C8B-B14F-4D97-AF65-F5344CB8AC3E}">
        <p14:creationId xmlns:p14="http://schemas.microsoft.com/office/powerpoint/2010/main" val="2782110771"/>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82"/>
                                        </p:tgtEl>
                                        <p:attrNameLst>
                                          <p:attrName>style.visibility</p:attrName>
                                        </p:attrNameLst>
                                      </p:cBhvr>
                                      <p:to>
                                        <p:strVal val="visible"/>
                                      </p:to>
                                    </p:set>
                                    <p:animEffect transition="in" filter="dissolve">
                                      <p:cBhvr>
                                        <p:cTn id="7" dur="1000"/>
                                        <p:tgtEl>
                                          <p:spTgt spid="1382"/>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1385"/>
                                        </p:tgtEl>
                                        <p:attrNameLst>
                                          <p:attrName>style.visibility</p:attrName>
                                        </p:attrNameLst>
                                      </p:cBhvr>
                                      <p:to>
                                        <p:strVal val="visible"/>
                                      </p:to>
                                    </p:set>
                                    <p:animEffect transition="in" filter="wipe(left)">
                                      <p:cBhvr>
                                        <p:cTn id="11" dur="1000"/>
                                        <p:tgtEl>
                                          <p:spTgt spid="1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 grpId="0" animBg="1" advAuto="0"/>
      <p:bldP spid="1385"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8" name="pics for 5 year review-35.jpg" descr="pics for 5 year review-35.jpg"/>
          <p:cNvPicPr>
            <a:picLocks noChangeAspect="1"/>
          </p:cNvPicPr>
          <p:nvPr/>
        </p:nvPicPr>
        <p:blipFill>
          <a:blip r:embed="rId2">
            <a:extLst/>
          </a:blip>
          <a:stretch>
            <a:fillRect/>
          </a:stretch>
        </p:blipFill>
        <p:spPr>
          <a:xfrm>
            <a:off x="516882" y="2635498"/>
            <a:ext cx="4761057" cy="3164743"/>
          </a:xfrm>
          <a:prstGeom prst="rect">
            <a:avLst/>
          </a:prstGeom>
          <a:ln w="25400">
            <a:miter lim="400000"/>
          </a:ln>
          <a:effectLst>
            <a:outerShdw blurRad="254000" dist="127000" dir="5400000" rotWithShape="0">
              <a:srgbClr val="000000">
                <a:alpha val="70000"/>
              </a:srgbClr>
            </a:outerShdw>
          </a:effectLst>
        </p:spPr>
      </p:pic>
      <p:sp>
        <p:nvSpPr>
          <p:cNvPr id="1389"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90"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91" name="Surgery Suture Logo-01.png" descr="Surgery Suture Logo-01.png"/>
          <p:cNvPicPr>
            <a:picLocks noChangeAspect="1"/>
          </p:cNvPicPr>
          <p:nvPr/>
        </p:nvPicPr>
        <p:blipFill>
          <a:blip r:embed="rId3">
            <a:extLst/>
          </a:blip>
          <a:stretch>
            <a:fillRect/>
          </a:stretch>
        </p:blipFill>
        <p:spPr>
          <a:xfrm>
            <a:off x="10857264" y="5638643"/>
            <a:ext cx="953839" cy="768174"/>
          </a:xfrm>
          <a:prstGeom prst="rect">
            <a:avLst/>
          </a:prstGeom>
          <a:ln w="12700">
            <a:miter lim="400000"/>
          </a:ln>
        </p:spPr>
      </p:pic>
      <p:sp>
        <p:nvSpPr>
          <p:cNvPr id="1392"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93"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94"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pic>
        <p:nvPicPr>
          <p:cNvPr id="1395" name="Screen Shot 2018-09-02 at 7.00.33 AM.png" descr="Screen Shot 2018-09-02 at 7.00.33 AM.png"/>
          <p:cNvPicPr>
            <a:picLocks noChangeAspect="1"/>
          </p:cNvPicPr>
          <p:nvPr/>
        </p:nvPicPr>
        <p:blipFill>
          <a:blip r:embed="rId4">
            <a:extLst/>
          </a:blip>
          <a:stretch>
            <a:fillRect/>
          </a:stretch>
        </p:blipFill>
        <p:spPr>
          <a:xfrm>
            <a:off x="7917309" y="720596"/>
            <a:ext cx="1159121" cy="1144510"/>
          </a:xfrm>
          <a:prstGeom prst="rect">
            <a:avLst/>
          </a:prstGeom>
          <a:ln w="12700">
            <a:miter lim="400000"/>
          </a:ln>
        </p:spPr>
      </p:pic>
      <p:pic>
        <p:nvPicPr>
          <p:cNvPr id="1396" name="Screen Shot 2018-09-02 at 7.00.17 AM.png" descr="Screen Shot 2018-09-02 at 7.00.17 AM.png"/>
          <p:cNvPicPr>
            <a:picLocks noChangeAspect="1"/>
          </p:cNvPicPr>
          <p:nvPr/>
        </p:nvPicPr>
        <p:blipFill>
          <a:blip r:embed="rId5">
            <a:extLst/>
          </a:blip>
          <a:stretch>
            <a:fillRect/>
          </a:stretch>
        </p:blipFill>
        <p:spPr>
          <a:xfrm>
            <a:off x="5632264" y="3273975"/>
            <a:ext cx="5729212" cy="1654853"/>
          </a:xfrm>
          <a:prstGeom prst="rect">
            <a:avLst/>
          </a:prstGeom>
          <a:ln w="12700">
            <a:miter lim="400000"/>
          </a:ln>
        </p:spPr>
      </p:pic>
      <p:pic>
        <p:nvPicPr>
          <p:cNvPr id="1397" name="Screen Shot 2018-09-02 at 7.00.06 AM.png" descr="Screen Shot 2018-09-02 at 7.00.06 AM.png"/>
          <p:cNvPicPr>
            <a:picLocks noChangeAspect="1"/>
          </p:cNvPicPr>
          <p:nvPr/>
        </p:nvPicPr>
        <p:blipFill>
          <a:blip r:embed="rId6">
            <a:extLst/>
          </a:blip>
          <a:stretch>
            <a:fillRect/>
          </a:stretch>
        </p:blipFill>
        <p:spPr>
          <a:xfrm>
            <a:off x="407739" y="717648"/>
            <a:ext cx="6214971" cy="1802194"/>
          </a:xfrm>
          <a:prstGeom prst="rect">
            <a:avLst/>
          </a:prstGeom>
          <a:ln w="12700">
            <a:miter lim="400000"/>
          </a:ln>
        </p:spPr>
      </p:pic>
      <p:pic>
        <p:nvPicPr>
          <p:cNvPr id="1398" name="Screen Shot 2018-09-02 at 7.00.12 AM.png" descr="Screen Shot 2018-09-02 at 7.00.12 AM.png"/>
          <p:cNvPicPr>
            <a:picLocks noChangeAspect="1"/>
          </p:cNvPicPr>
          <p:nvPr/>
        </p:nvPicPr>
        <p:blipFill>
          <a:blip r:embed="rId7">
            <a:extLst/>
          </a:blip>
          <a:stretch>
            <a:fillRect/>
          </a:stretch>
        </p:blipFill>
        <p:spPr>
          <a:xfrm>
            <a:off x="7420544" y="1792528"/>
            <a:ext cx="2736851" cy="603251"/>
          </a:xfrm>
          <a:prstGeom prst="rect">
            <a:avLst/>
          </a:prstGeom>
          <a:ln w="12700">
            <a:miter lim="400000"/>
          </a:ln>
        </p:spPr>
      </p:pic>
    </p:spTree>
    <p:extLst>
      <p:ext uri="{BB962C8B-B14F-4D97-AF65-F5344CB8AC3E}">
        <p14:creationId xmlns:p14="http://schemas.microsoft.com/office/powerpoint/2010/main" val="776140066"/>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88"/>
                                        </p:tgtEl>
                                        <p:attrNameLst>
                                          <p:attrName>style.visibility</p:attrName>
                                        </p:attrNameLst>
                                      </p:cBhvr>
                                      <p:to>
                                        <p:strVal val="visible"/>
                                      </p:to>
                                    </p:set>
                                    <p:animEffect transition="in" filter="dissolve">
                                      <p:cBhvr>
                                        <p:cTn id="7" dur="1000"/>
                                        <p:tgtEl>
                                          <p:spTgt spid="1388"/>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1396"/>
                                        </p:tgtEl>
                                        <p:attrNameLst>
                                          <p:attrName>style.visibility</p:attrName>
                                        </p:attrNameLst>
                                      </p:cBhvr>
                                      <p:to>
                                        <p:strVal val="visible"/>
                                      </p:to>
                                    </p:set>
                                    <p:animEffect transition="in" filter="wipe(left)">
                                      <p:cBhvr>
                                        <p:cTn id="11" dur="1000"/>
                                        <p:tgtEl>
                                          <p:spTgt spid="1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8" grpId="0" animBg="1" advAuto="0"/>
      <p:bldP spid="139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401"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402"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grpSp>
        <p:nvGrpSpPr>
          <p:cNvPr id="1410" name="Group"/>
          <p:cNvGrpSpPr/>
          <p:nvPr/>
        </p:nvGrpSpPr>
        <p:grpSpPr>
          <a:xfrm>
            <a:off x="144794" y="1496462"/>
            <a:ext cx="5744915" cy="1914204"/>
            <a:chOff x="-1" y="0"/>
            <a:chExt cx="11489828" cy="3828407"/>
          </a:xfrm>
        </p:grpSpPr>
        <p:sp>
          <p:nvSpPr>
            <p:cNvPr id="1403" name="New logo…"/>
            <p:cNvSpPr txBox="1"/>
            <p:nvPr/>
          </p:nvSpPr>
          <p:spPr>
            <a:xfrm>
              <a:off x="570005" y="1094710"/>
              <a:ext cx="10349818" cy="2733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New logo </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Updated departmental website</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Rapid e-communications</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Increased social media presence</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Medical illustrator</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Monthly newsletter Excelsior</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Semi-annual magazine The Surgical Spotlight</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Holding Rounds, book clubs, and special interest groups</a:t>
              </a:r>
            </a:p>
          </p:txBody>
        </p:sp>
        <p:grpSp>
          <p:nvGrpSpPr>
            <p:cNvPr id="1409" name="Group"/>
            <p:cNvGrpSpPr/>
            <p:nvPr/>
          </p:nvGrpSpPr>
          <p:grpSpPr>
            <a:xfrm>
              <a:off x="-1" y="0"/>
              <a:ext cx="11489828" cy="799586"/>
              <a:chOff x="0" y="0"/>
              <a:chExt cx="11489826" cy="799585"/>
            </a:xfrm>
          </p:grpSpPr>
          <p:grpSp>
            <p:nvGrpSpPr>
              <p:cNvPr id="1407" name="Group"/>
              <p:cNvGrpSpPr/>
              <p:nvPr/>
            </p:nvGrpSpPr>
            <p:grpSpPr>
              <a:xfrm>
                <a:off x="0" y="0"/>
                <a:ext cx="11489826" cy="799585"/>
                <a:chOff x="0" y="0"/>
                <a:chExt cx="11489825" cy="799584"/>
              </a:xfrm>
            </p:grpSpPr>
            <p:sp>
              <p:nvSpPr>
                <p:cNvPr id="1404" name="Rectangle"/>
                <p:cNvSpPr/>
                <p:nvPr/>
              </p:nvSpPr>
              <p:spPr>
                <a:xfrm>
                  <a:off x="0" y="-1"/>
                  <a:ext cx="328884" cy="799586"/>
                </a:xfrm>
                <a:prstGeom prst="rect">
                  <a:avLst/>
                </a:prstGeom>
                <a:solidFill>
                  <a:srgbClr val="F7941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405" name="Triangle"/>
                <p:cNvSpPr/>
                <p:nvPr/>
              </p:nvSpPr>
              <p:spPr>
                <a:xfrm rot="5400000" flipH="1">
                  <a:off x="26264" y="300483"/>
                  <a:ext cx="799586" cy="1986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7941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406" name="Shape"/>
                <p:cNvSpPr/>
                <p:nvPr/>
              </p:nvSpPr>
              <p:spPr>
                <a:xfrm>
                  <a:off x="423625" y="3489"/>
                  <a:ext cx="11066201" cy="7926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91" y="10855"/>
                      </a:lnTo>
                      <a:lnTo>
                        <a:pt x="6" y="21600"/>
                      </a:lnTo>
                      <a:lnTo>
                        <a:pt x="21600" y="21600"/>
                      </a:lnTo>
                      <a:lnTo>
                        <a:pt x="21600" y="101"/>
                      </a:lnTo>
                      <a:lnTo>
                        <a:pt x="0" y="0"/>
                      </a:lnTo>
                      <a:close/>
                    </a:path>
                  </a:pathLst>
                </a:custGeom>
                <a:solidFill>
                  <a:srgbClr val="86AAD9"/>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1408" name="COMMUNICATIONS"/>
              <p:cNvSpPr txBox="1"/>
              <p:nvPr/>
            </p:nvSpPr>
            <p:spPr>
              <a:xfrm>
                <a:off x="1525507" y="40722"/>
                <a:ext cx="5182058"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lgn="l" defTabSz="457200">
                  <a:defRPr sz="4000" b="0" cap="all">
                    <a:solidFill>
                      <a:srgbClr val="FFFFFF"/>
                    </a:solidFill>
                    <a:latin typeface="Futura"/>
                    <a:ea typeface="Futura"/>
                    <a:cs typeface="Futura"/>
                    <a:sym typeface="Futura"/>
                  </a:defRPr>
                </a:lvl1pPr>
              </a:lstStyle>
              <a:p>
                <a:r>
                  <a:rPr sz="2000"/>
                  <a:t>COMMUNICATIONS</a:t>
                </a:r>
              </a:p>
            </p:txBody>
          </p:sp>
        </p:grpSp>
      </p:grpSp>
      <p:sp>
        <p:nvSpPr>
          <p:cNvPr id="1411" name="Supporting strategies"/>
          <p:cNvSpPr txBox="1"/>
          <p:nvPr/>
        </p:nvSpPr>
        <p:spPr>
          <a:xfrm>
            <a:off x="222779" y="863434"/>
            <a:ext cx="4175887"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l" defTabSz="457200">
              <a:defRPr sz="5200" b="0" cap="all">
                <a:solidFill>
                  <a:srgbClr val="1B2E59"/>
                </a:solidFill>
                <a:latin typeface="Futura"/>
                <a:ea typeface="Futura"/>
                <a:cs typeface="Futura"/>
                <a:sym typeface="Futura"/>
              </a:defRPr>
            </a:lvl1pPr>
          </a:lstStyle>
          <a:p>
            <a:r>
              <a:rPr sz="2600"/>
              <a:t>Supporting strategies</a:t>
            </a:r>
          </a:p>
        </p:txBody>
      </p:sp>
      <p:sp>
        <p:nvSpPr>
          <p:cNvPr id="1412"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413"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414"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422" name="Group"/>
          <p:cNvGrpSpPr/>
          <p:nvPr/>
        </p:nvGrpSpPr>
        <p:grpSpPr>
          <a:xfrm>
            <a:off x="93994" y="4546563"/>
            <a:ext cx="8071641" cy="1124215"/>
            <a:chOff x="-1" y="0"/>
            <a:chExt cx="16143280" cy="2248428"/>
          </a:xfrm>
        </p:grpSpPr>
        <p:sp>
          <p:nvSpPr>
            <p:cNvPr id="1415" name="Active committee chaired by Robin Richards…"/>
            <p:cNvSpPr txBox="1"/>
            <p:nvPr/>
          </p:nvSpPr>
          <p:spPr>
            <a:xfrm>
              <a:off x="697005" y="1176725"/>
              <a:ext cx="15446274" cy="10717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Active committee chaired by Robin Richards</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Seek worthy nominees at university, regional, national and international levels</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Tracking faculty progress annually in education, research, and creative professional activity</a:t>
              </a:r>
            </a:p>
          </p:txBody>
        </p:sp>
        <p:grpSp>
          <p:nvGrpSpPr>
            <p:cNvPr id="1421" name="Group"/>
            <p:cNvGrpSpPr/>
            <p:nvPr/>
          </p:nvGrpSpPr>
          <p:grpSpPr>
            <a:xfrm>
              <a:off x="-1" y="0"/>
              <a:ext cx="12756653" cy="799586"/>
              <a:chOff x="0" y="0"/>
              <a:chExt cx="12756651" cy="799585"/>
            </a:xfrm>
          </p:grpSpPr>
          <p:grpSp>
            <p:nvGrpSpPr>
              <p:cNvPr id="1419" name="Group"/>
              <p:cNvGrpSpPr/>
              <p:nvPr/>
            </p:nvGrpSpPr>
            <p:grpSpPr>
              <a:xfrm>
                <a:off x="0" y="0"/>
                <a:ext cx="12756651" cy="799585"/>
                <a:chOff x="0" y="0"/>
                <a:chExt cx="12756650" cy="799584"/>
              </a:xfrm>
            </p:grpSpPr>
            <p:sp>
              <p:nvSpPr>
                <p:cNvPr id="1416" name="Rectangle"/>
                <p:cNvSpPr/>
                <p:nvPr/>
              </p:nvSpPr>
              <p:spPr>
                <a:xfrm>
                  <a:off x="0" y="-1"/>
                  <a:ext cx="365146" cy="799586"/>
                </a:xfrm>
                <a:prstGeom prst="rect">
                  <a:avLst/>
                </a:prstGeom>
                <a:solidFill>
                  <a:srgbClr val="F7941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417" name="Triangle"/>
                <p:cNvSpPr/>
                <p:nvPr/>
              </p:nvSpPr>
              <p:spPr>
                <a:xfrm rot="5400000" flipH="1">
                  <a:off x="73239" y="289533"/>
                  <a:ext cx="799586" cy="2205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7941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418" name="Shape"/>
                <p:cNvSpPr/>
                <p:nvPr/>
              </p:nvSpPr>
              <p:spPr>
                <a:xfrm>
                  <a:off x="470332" y="3489"/>
                  <a:ext cx="12286319" cy="7926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91" y="10855"/>
                      </a:lnTo>
                      <a:lnTo>
                        <a:pt x="6" y="21600"/>
                      </a:lnTo>
                      <a:lnTo>
                        <a:pt x="21600" y="21600"/>
                      </a:lnTo>
                      <a:lnTo>
                        <a:pt x="21600" y="101"/>
                      </a:lnTo>
                      <a:lnTo>
                        <a:pt x="0" y="0"/>
                      </a:lnTo>
                      <a:close/>
                    </a:path>
                  </a:pathLst>
                </a:custGeom>
                <a:solidFill>
                  <a:srgbClr val="86AAD9"/>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1420" name="HONOURS, AWARDS AND EVALUATIONS"/>
              <p:cNvSpPr txBox="1"/>
              <p:nvPr/>
            </p:nvSpPr>
            <p:spPr>
              <a:xfrm>
                <a:off x="1525508" y="40722"/>
                <a:ext cx="10361552"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lgn="l" defTabSz="457200">
                  <a:defRPr sz="4000" b="0" cap="all">
                    <a:solidFill>
                      <a:srgbClr val="FFFFFF"/>
                    </a:solidFill>
                    <a:latin typeface="Futura"/>
                    <a:ea typeface="Futura"/>
                    <a:cs typeface="Futura"/>
                    <a:sym typeface="Futura"/>
                  </a:defRPr>
                </a:lvl1pPr>
              </a:lstStyle>
              <a:p>
                <a:r>
                  <a:rPr sz="2000"/>
                  <a:t>HONOURS, AWARDS AND EVALUATIONS</a:t>
                </a:r>
              </a:p>
            </p:txBody>
          </p:sp>
        </p:grpSp>
      </p:grpSp>
      <p:grpSp>
        <p:nvGrpSpPr>
          <p:cNvPr id="1430" name="Group"/>
          <p:cNvGrpSpPr/>
          <p:nvPr/>
        </p:nvGrpSpPr>
        <p:grpSpPr>
          <a:xfrm>
            <a:off x="6901194" y="1987904"/>
            <a:ext cx="4710237" cy="1303640"/>
            <a:chOff x="-1" y="-1"/>
            <a:chExt cx="9420471" cy="2607278"/>
          </a:xfrm>
        </p:grpSpPr>
        <p:grpSp>
          <p:nvGrpSpPr>
            <p:cNvPr id="1428" name="Group"/>
            <p:cNvGrpSpPr/>
            <p:nvPr/>
          </p:nvGrpSpPr>
          <p:grpSpPr>
            <a:xfrm>
              <a:off x="-1" y="-1"/>
              <a:ext cx="9118302" cy="799587"/>
              <a:chOff x="0" y="-1"/>
              <a:chExt cx="9118300" cy="799586"/>
            </a:xfrm>
          </p:grpSpPr>
          <p:grpSp>
            <p:nvGrpSpPr>
              <p:cNvPr id="1426" name="Group"/>
              <p:cNvGrpSpPr/>
              <p:nvPr/>
            </p:nvGrpSpPr>
            <p:grpSpPr>
              <a:xfrm>
                <a:off x="0" y="-1"/>
                <a:ext cx="9118300" cy="799586"/>
                <a:chOff x="0" y="0"/>
                <a:chExt cx="9118299" cy="799584"/>
              </a:xfrm>
            </p:grpSpPr>
            <p:sp>
              <p:nvSpPr>
                <p:cNvPr id="1423" name="Rectangle"/>
                <p:cNvSpPr/>
                <p:nvPr/>
              </p:nvSpPr>
              <p:spPr>
                <a:xfrm>
                  <a:off x="0" y="-1"/>
                  <a:ext cx="261002" cy="799586"/>
                </a:xfrm>
                <a:prstGeom prst="rect">
                  <a:avLst/>
                </a:prstGeom>
                <a:solidFill>
                  <a:srgbClr val="F7941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424" name="Triangle"/>
                <p:cNvSpPr/>
                <p:nvPr/>
              </p:nvSpPr>
              <p:spPr>
                <a:xfrm rot="5400000" flipH="1">
                  <a:off x="-61675" y="320980"/>
                  <a:ext cx="799585" cy="1576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7941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425" name="Shape"/>
                <p:cNvSpPr/>
                <p:nvPr/>
              </p:nvSpPr>
              <p:spPr>
                <a:xfrm>
                  <a:off x="336187" y="3489"/>
                  <a:ext cx="8782113" cy="7926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91" y="10855"/>
                      </a:lnTo>
                      <a:lnTo>
                        <a:pt x="6" y="21600"/>
                      </a:lnTo>
                      <a:lnTo>
                        <a:pt x="21600" y="21600"/>
                      </a:lnTo>
                      <a:lnTo>
                        <a:pt x="21600" y="101"/>
                      </a:lnTo>
                      <a:lnTo>
                        <a:pt x="0" y="0"/>
                      </a:lnTo>
                      <a:close/>
                    </a:path>
                  </a:pathLst>
                </a:custGeom>
                <a:solidFill>
                  <a:srgbClr val="86AAD9"/>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1427" name="ADVANCEMENT"/>
              <p:cNvSpPr txBox="1"/>
              <p:nvPr/>
            </p:nvSpPr>
            <p:spPr>
              <a:xfrm>
                <a:off x="1525507" y="40721"/>
                <a:ext cx="4083040" cy="7181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lgn="l" defTabSz="457200">
                  <a:defRPr sz="4000" b="0" cap="all">
                    <a:solidFill>
                      <a:srgbClr val="FFFFFF"/>
                    </a:solidFill>
                    <a:latin typeface="Futura"/>
                    <a:ea typeface="Futura"/>
                    <a:cs typeface="Futura"/>
                    <a:sym typeface="Futura"/>
                  </a:defRPr>
                </a:lvl1pPr>
              </a:lstStyle>
              <a:p>
                <a:r>
                  <a:rPr sz="2000"/>
                  <a:t>ADVANCEMENT</a:t>
                </a:r>
              </a:p>
            </p:txBody>
          </p:sp>
        </p:grpSp>
        <p:sp>
          <p:nvSpPr>
            <p:cNvPr id="1429" name="$9M in philanthropic funding in 2016-2017, surpassing our own record…"/>
            <p:cNvSpPr txBox="1"/>
            <p:nvPr/>
          </p:nvSpPr>
          <p:spPr>
            <a:xfrm>
              <a:off x="205827" y="1203174"/>
              <a:ext cx="9214643" cy="14041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$9M in philanthropic funding in 2016-2017, surpassing our own record</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Continued creative and aggressive fundraising through the Advancement Office</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Explore alternative sustainable funding sources</a:t>
              </a:r>
            </a:p>
            <a:p>
              <a:pPr marL="198437" indent="-198437" defTabSz="228600">
                <a:lnSpc>
                  <a:spcPct val="120000"/>
                </a:lnSpc>
                <a:buSzPct val="125000"/>
                <a:buChar char="•"/>
                <a:defRPr b="0">
                  <a:solidFill>
                    <a:srgbClr val="1B2E59"/>
                  </a:solidFill>
                  <a:latin typeface="Calisto MT"/>
                  <a:ea typeface="Calisto MT"/>
                  <a:cs typeface="Calisto MT"/>
                  <a:sym typeface="Calisto MT"/>
                </a:defRPr>
              </a:pPr>
              <a:r>
                <a:rPr sz="900"/>
                <a:t>Develop new relationships with key stakeholders</a:t>
              </a:r>
            </a:p>
          </p:txBody>
        </p:sp>
      </p:grpSp>
    </p:spTree>
    <p:extLst>
      <p:ext uri="{BB962C8B-B14F-4D97-AF65-F5344CB8AC3E}">
        <p14:creationId xmlns:p14="http://schemas.microsoft.com/office/powerpoint/2010/main" val="1674889942"/>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22"/>
                                        </p:tgtEl>
                                        <p:attrNameLst>
                                          <p:attrName>style.visibility</p:attrName>
                                        </p:attrNameLst>
                                      </p:cBhvr>
                                      <p:to>
                                        <p:strVal val="visible"/>
                                      </p:to>
                                    </p:set>
                                    <p:animEffect transition="in" filter="dissolve">
                                      <p:cBhvr>
                                        <p:cTn id="7" dur="1000"/>
                                        <p:tgtEl>
                                          <p:spTgt spid="14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430"/>
                                        </p:tgtEl>
                                        <p:attrNameLst>
                                          <p:attrName>style.visibility</p:attrName>
                                        </p:attrNameLst>
                                      </p:cBhvr>
                                      <p:to>
                                        <p:strVal val="visible"/>
                                      </p:to>
                                    </p:set>
                                    <p:animEffect transition="in" filter="dissolve">
                                      <p:cBhvr>
                                        <p:cTn id="12" dur="1000"/>
                                        <p:tgtEl>
                                          <p:spTgt spid="1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 grpId="0" animBg="1" advAuto="0"/>
      <p:bldP spid="143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research update:"/>
          <p:cNvSpPr txBox="1">
            <a:spLocks noGrp="1"/>
          </p:cNvSpPr>
          <p:nvPr>
            <p:ph type="body" idx="13"/>
          </p:nvPr>
        </p:nvSpPr>
        <p:spPr>
          <a:xfrm>
            <a:off x="1998732" y="1013690"/>
            <a:ext cx="3572068" cy="480131"/>
          </a:xfrm>
          <a:prstGeom prst="rect">
            <a:avLst/>
          </a:prstGeom>
        </p:spPr>
        <p:txBody>
          <a:bodyPr/>
          <a:lstStyle/>
          <a:p>
            <a:r>
              <a:t>research update:</a:t>
            </a:r>
          </a:p>
        </p:txBody>
      </p:sp>
      <p:grpSp>
        <p:nvGrpSpPr>
          <p:cNvPr id="1435" name="Group"/>
          <p:cNvGrpSpPr/>
          <p:nvPr/>
        </p:nvGrpSpPr>
        <p:grpSpPr>
          <a:xfrm>
            <a:off x="8380932" y="717648"/>
            <a:ext cx="3111558" cy="1428442"/>
            <a:chOff x="569772" y="0"/>
            <a:chExt cx="6223114" cy="2856883"/>
          </a:xfrm>
        </p:grpSpPr>
        <p:pic>
          <p:nvPicPr>
            <p:cNvPr id="1433" name="Val.jpg" descr="Val.jpg"/>
            <p:cNvPicPr>
              <a:picLocks noChangeAspect="1"/>
            </p:cNvPicPr>
            <p:nvPr/>
          </p:nvPicPr>
          <p:blipFill>
            <a:blip r:embed="rId2">
              <a:extLst/>
            </a:blip>
            <a:stretch>
              <a:fillRect/>
            </a:stretch>
          </p:blipFill>
          <p:spPr>
            <a:xfrm>
              <a:off x="4499471" y="0"/>
              <a:ext cx="2293415" cy="2856883"/>
            </a:xfrm>
            <a:prstGeom prst="rect">
              <a:avLst/>
            </a:prstGeom>
            <a:ln w="12700" cap="flat">
              <a:noFill/>
              <a:miter lim="400000"/>
            </a:ln>
            <a:effectLst/>
          </p:spPr>
        </p:pic>
        <p:sp>
          <p:nvSpPr>
            <p:cNvPr id="1434" name="Val Cabral…"/>
            <p:cNvSpPr txBox="1"/>
            <p:nvPr/>
          </p:nvSpPr>
          <p:spPr>
            <a:xfrm>
              <a:off x="569772" y="884704"/>
              <a:ext cx="3416449" cy="10874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3200" b="0">
                  <a:latin typeface="Avenir Next Condensed"/>
                  <a:ea typeface="Avenir Next Condensed"/>
                  <a:cs typeface="Avenir Next Condensed"/>
                  <a:sym typeface="Avenir Next Condensed"/>
                </a:defRPr>
              </a:pPr>
              <a:r>
                <a:rPr sz="1600"/>
                <a:t>Val Cabral </a:t>
              </a:r>
            </a:p>
            <a:p>
              <a:pPr>
                <a:defRPr sz="3200" b="0">
                  <a:latin typeface="Avenir Next Condensed"/>
                  <a:ea typeface="Avenir Next Condensed"/>
                  <a:cs typeface="Avenir Next Condensed"/>
                  <a:sym typeface="Avenir Next Condensed"/>
                </a:defRPr>
              </a:pPr>
              <a:r>
                <a:rPr sz="1600"/>
                <a:t>Research Administrator</a:t>
              </a:r>
            </a:p>
          </p:txBody>
        </p:sp>
      </p:grpSp>
      <p:sp>
        <p:nvSpPr>
          <p:cNvPr id="1436" name="SSTP Career Night - March 20 2017…"/>
          <p:cNvSpPr txBox="1"/>
          <p:nvPr/>
        </p:nvSpPr>
        <p:spPr>
          <a:xfrm>
            <a:off x="2162176" y="2543412"/>
            <a:ext cx="7061945" cy="2361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SSTP Career Night - March 20 2017</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Approval of 16 new SSTP trainees - September 11, 2017</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PGY1 &amp; PGY2 Research Orientation Synopsis - September 18, 2017</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SSTP Meet &amp; Greet - October 2, 2017</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Translational Research Retreat - March 26, 2018</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SSTP Grant Writing Workshop - April 10, 2018</a:t>
            </a:r>
            <a:r>
              <a:rPr sz="2100"/>
              <a:t> </a:t>
            </a:r>
          </a:p>
        </p:txBody>
      </p:sp>
      <p:sp>
        <p:nvSpPr>
          <p:cNvPr id="1437" name="Events held"/>
          <p:cNvSpPr txBox="1"/>
          <p:nvPr/>
        </p:nvSpPr>
        <p:spPr>
          <a:xfrm>
            <a:off x="2037874" y="1892049"/>
            <a:ext cx="2320828"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5200" b="0" cap="all">
                <a:solidFill>
                  <a:srgbClr val="1B2E59"/>
                </a:solidFill>
                <a:latin typeface="Futura"/>
                <a:ea typeface="Futura"/>
                <a:cs typeface="Futura"/>
                <a:sym typeface="Futura"/>
              </a:defRPr>
            </a:lvl1pPr>
          </a:lstStyle>
          <a:p>
            <a:r>
              <a:rPr sz="2600"/>
              <a:t>Events held </a:t>
            </a:r>
          </a:p>
        </p:txBody>
      </p:sp>
    </p:spTree>
    <p:extLst>
      <p:ext uri="{BB962C8B-B14F-4D97-AF65-F5344CB8AC3E}">
        <p14:creationId xmlns:p14="http://schemas.microsoft.com/office/powerpoint/2010/main" val="3570339291"/>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research update:"/>
          <p:cNvSpPr txBox="1">
            <a:spLocks noGrp="1"/>
          </p:cNvSpPr>
          <p:nvPr>
            <p:ph type="body" idx="13"/>
          </p:nvPr>
        </p:nvSpPr>
        <p:spPr>
          <a:xfrm>
            <a:off x="1998732" y="1013690"/>
            <a:ext cx="3572068" cy="480131"/>
          </a:xfrm>
          <a:prstGeom prst="rect">
            <a:avLst/>
          </a:prstGeom>
        </p:spPr>
        <p:txBody>
          <a:bodyPr/>
          <a:lstStyle/>
          <a:p>
            <a:r>
              <a:t>research update:</a:t>
            </a:r>
          </a:p>
        </p:txBody>
      </p:sp>
      <p:pic>
        <p:nvPicPr>
          <p:cNvPr id="1440" name="Image" descr="Image"/>
          <p:cNvPicPr>
            <a:picLocks noChangeAspect="1"/>
          </p:cNvPicPr>
          <p:nvPr/>
        </p:nvPicPr>
        <p:blipFill>
          <a:blip r:embed="rId2">
            <a:extLst/>
          </a:blip>
          <a:stretch>
            <a:fillRect/>
          </a:stretch>
        </p:blipFill>
        <p:spPr>
          <a:xfrm>
            <a:off x="197197" y="1875019"/>
            <a:ext cx="4781465" cy="3586099"/>
          </a:xfrm>
          <a:prstGeom prst="rect">
            <a:avLst/>
          </a:prstGeom>
          <a:ln w="25400">
            <a:miter lim="400000"/>
          </a:ln>
          <a:effectLst>
            <a:outerShdw blurRad="254000" dist="127000" dir="5400000" rotWithShape="0">
              <a:srgbClr val="000000">
                <a:alpha val="70000"/>
              </a:srgbClr>
            </a:outerShdw>
          </a:effectLst>
        </p:spPr>
      </p:pic>
      <p:pic>
        <p:nvPicPr>
          <p:cNvPr id="1441" name="Image" descr="Image"/>
          <p:cNvPicPr>
            <a:picLocks noChangeAspect="1"/>
          </p:cNvPicPr>
          <p:nvPr/>
        </p:nvPicPr>
        <p:blipFill>
          <a:blip r:embed="rId3">
            <a:extLst/>
          </a:blip>
          <a:stretch>
            <a:fillRect/>
          </a:stretch>
        </p:blipFill>
        <p:spPr>
          <a:xfrm>
            <a:off x="5196487" y="1729929"/>
            <a:ext cx="6946210" cy="3907243"/>
          </a:xfrm>
          <a:prstGeom prst="rect">
            <a:avLst/>
          </a:prstGeom>
          <a:ln w="25400">
            <a:miter lim="400000"/>
          </a:ln>
          <a:effectLst>
            <a:outerShdw blurRad="254000" dist="127000" dir="5400000" rotWithShape="0">
              <a:srgbClr val="000000">
                <a:alpha val="70000"/>
              </a:srgbClr>
            </a:outerShdw>
          </a:effectLst>
        </p:spPr>
      </p:pic>
      <p:sp>
        <p:nvSpPr>
          <p:cNvPr id="1442" name="Line"/>
          <p:cNvSpPr/>
          <p:nvPr/>
        </p:nvSpPr>
        <p:spPr>
          <a:xfrm flipH="1">
            <a:off x="10515600" y="2555365"/>
            <a:ext cx="713284" cy="479936"/>
          </a:xfrm>
          <a:prstGeom prst="line">
            <a:avLst/>
          </a:prstGeom>
          <a:ln w="1016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3601396213"/>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41"/>
                                        </p:tgtEl>
                                        <p:attrNameLst>
                                          <p:attrName>style.visibility</p:attrName>
                                        </p:attrNameLst>
                                      </p:cBhvr>
                                      <p:to>
                                        <p:strVal val="visible"/>
                                      </p:to>
                                    </p:set>
                                    <p:animEffect transition="in" filter="dissolve">
                                      <p:cBhvr>
                                        <p:cTn id="7" dur="1000"/>
                                        <p:tgtEl>
                                          <p:spTgt spid="14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442"/>
                                        </p:tgtEl>
                                        <p:attrNameLst>
                                          <p:attrName>style.visibility</p:attrName>
                                        </p:attrNameLst>
                                      </p:cBhvr>
                                      <p:to>
                                        <p:strVal val="visible"/>
                                      </p:to>
                                    </p:set>
                                    <p:animEffect transition="in" filter="fade">
                                      <p:cBhvr>
                                        <p:cTn id="12" dur="1500"/>
                                        <p:tgtEl>
                                          <p:spTgt spid="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1" grpId="0" animBg="1" advAuto="0"/>
      <p:bldP spid="144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17"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18"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sp>
        <p:nvSpPr>
          <p:cNvPr id="1219" name="Robin McLeod named as…"/>
          <p:cNvSpPr txBox="1"/>
          <p:nvPr/>
        </p:nvSpPr>
        <p:spPr>
          <a:xfrm>
            <a:off x="3476932" y="1205314"/>
            <a:ext cx="7704659" cy="1251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defTabSz="228600">
              <a:defRPr sz="5200" b="0" cap="all">
                <a:solidFill>
                  <a:srgbClr val="1B2E59"/>
                </a:solidFill>
                <a:latin typeface="Futura"/>
                <a:ea typeface="Futura"/>
                <a:cs typeface="Futura"/>
                <a:sym typeface="Futura"/>
              </a:defRPr>
            </a:pPr>
            <a:r>
              <a:rPr sz="2600"/>
              <a:t>Robin McLeod named as </a:t>
            </a:r>
          </a:p>
          <a:p>
            <a:pPr defTabSz="228600">
              <a:defRPr sz="5200" b="0" cap="all">
                <a:solidFill>
                  <a:srgbClr val="1B2E59"/>
                </a:solidFill>
                <a:latin typeface="Futura"/>
                <a:ea typeface="Futura"/>
                <a:cs typeface="Futura"/>
                <a:sym typeface="Futura"/>
              </a:defRPr>
            </a:pPr>
            <a:r>
              <a:rPr sz="2600"/>
              <a:t>American surgical  association (ASA)  </a:t>
            </a:r>
          </a:p>
          <a:p>
            <a:pPr defTabSz="228600">
              <a:defRPr sz="5200" b="0" cap="all">
                <a:solidFill>
                  <a:srgbClr val="1B2E59"/>
                </a:solidFill>
                <a:latin typeface="Futura"/>
                <a:ea typeface="Futura"/>
                <a:cs typeface="Futura"/>
                <a:sym typeface="Futura"/>
              </a:defRPr>
            </a:pPr>
            <a:r>
              <a:rPr sz="2600"/>
              <a:t>president-Elect!</a:t>
            </a:r>
          </a:p>
        </p:txBody>
      </p:sp>
      <p:sp>
        <p:nvSpPr>
          <p:cNvPr id="1220"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221"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22"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grpSp>
        <p:nvGrpSpPr>
          <p:cNvPr id="1226" name="Group"/>
          <p:cNvGrpSpPr/>
          <p:nvPr/>
        </p:nvGrpSpPr>
        <p:grpSpPr>
          <a:xfrm>
            <a:off x="318831" y="1924148"/>
            <a:ext cx="1713354" cy="2156756"/>
            <a:chOff x="0" y="0"/>
            <a:chExt cx="3426706" cy="4313510"/>
          </a:xfrm>
        </p:grpSpPr>
        <p:pic>
          <p:nvPicPr>
            <p:cNvPr id="1223" name="mcleod copy 2.jpg" descr="mcleod copy 2.jpg"/>
            <p:cNvPicPr>
              <a:picLocks noChangeAspect="1"/>
            </p:cNvPicPr>
            <p:nvPr/>
          </p:nvPicPr>
          <p:blipFill>
            <a:blip r:embed="rId3">
              <a:extLst/>
            </a:blip>
            <a:srcRect t="10963" b="10965"/>
            <a:stretch>
              <a:fillRect/>
            </a:stretch>
          </p:blipFill>
          <p:spPr>
            <a:xfrm>
              <a:off x="283740" y="0"/>
              <a:ext cx="2988426" cy="2988361"/>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6"/>
                    <a:pt x="3164" y="3017"/>
                  </a:cubicBezTo>
                  <a:cubicBezTo>
                    <a:pt x="1055" y="5028"/>
                    <a:pt x="0" y="7662"/>
                    <a:pt x="0" y="10298"/>
                  </a:cubicBezTo>
                  <a:cubicBezTo>
                    <a:pt x="0" y="12933"/>
                    <a:pt x="1055" y="15568"/>
                    <a:pt x="3164" y="17579"/>
                  </a:cubicBezTo>
                  <a:cubicBezTo>
                    <a:pt x="7382" y="21600"/>
                    <a:pt x="14218" y="21600"/>
                    <a:pt x="18436" y="17579"/>
                  </a:cubicBezTo>
                  <a:cubicBezTo>
                    <a:pt x="20545" y="15568"/>
                    <a:pt x="21600" y="12933"/>
                    <a:pt x="21600" y="10298"/>
                  </a:cubicBezTo>
                  <a:cubicBezTo>
                    <a:pt x="21600" y="7662"/>
                    <a:pt x="20545" y="5028"/>
                    <a:pt x="18436" y="3017"/>
                  </a:cubicBezTo>
                  <a:cubicBezTo>
                    <a:pt x="16327" y="1006"/>
                    <a:pt x="13564" y="0"/>
                    <a:pt x="10800" y="0"/>
                  </a:cubicBezTo>
                  <a:close/>
                </a:path>
              </a:pathLst>
            </a:custGeom>
            <a:ln w="12700" cap="flat">
              <a:noFill/>
              <a:miter lim="400000"/>
            </a:ln>
            <a:effectLst/>
          </p:spPr>
        </p:pic>
        <p:sp>
          <p:nvSpPr>
            <p:cNvPr id="1224" name="Vice Chair, Best Practices"/>
            <p:cNvSpPr txBox="1"/>
            <p:nvPr/>
          </p:nvSpPr>
          <p:spPr>
            <a:xfrm>
              <a:off x="0" y="3832736"/>
              <a:ext cx="3426706" cy="4807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lvl1pPr defTabSz="457200">
                <a:lnSpc>
                  <a:spcPct val="110000"/>
                </a:lnSpc>
                <a:defRPr sz="2400">
                  <a:solidFill>
                    <a:srgbClr val="5E5E5E"/>
                  </a:solidFill>
                  <a:latin typeface="Calisto MT"/>
                  <a:ea typeface="Calisto MT"/>
                  <a:cs typeface="Calisto MT"/>
                  <a:sym typeface="Calisto MT"/>
                </a:defRPr>
              </a:lvl1pPr>
            </a:lstStyle>
            <a:p>
              <a:r>
                <a:rPr sz="1200"/>
                <a:t>Vice Chair, Best Practices</a:t>
              </a:r>
            </a:p>
          </p:txBody>
        </p:sp>
        <p:sp>
          <p:nvSpPr>
            <p:cNvPr id="1225" name="Robin McLeod"/>
            <p:cNvSpPr txBox="1"/>
            <p:nvPr/>
          </p:nvSpPr>
          <p:spPr>
            <a:xfrm>
              <a:off x="395164" y="3142509"/>
              <a:ext cx="2784222"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Robin McLeod</a:t>
              </a:r>
            </a:p>
          </p:txBody>
        </p:sp>
      </p:grpSp>
      <p:sp>
        <p:nvSpPr>
          <p:cNvPr id="1227" name="HONOURS AND AWARDS July 1, 2017 - June 30, 2018"/>
          <p:cNvSpPr txBox="1"/>
          <p:nvPr/>
        </p:nvSpPr>
        <p:spPr>
          <a:xfrm>
            <a:off x="178180" y="832147"/>
            <a:ext cx="3269421"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4000" b="0" cap="all">
                <a:solidFill>
                  <a:srgbClr val="1B2E59"/>
                </a:solidFill>
                <a:latin typeface="Futura"/>
                <a:ea typeface="Futura"/>
                <a:cs typeface="Futura"/>
                <a:sym typeface="Futura"/>
              </a:defRPr>
            </a:pPr>
            <a:r>
              <a:rPr sz="2000"/>
              <a:t>HONOURS AND AWARDS</a:t>
            </a:r>
            <a:br>
              <a:rPr sz="2000"/>
            </a:br>
            <a:r>
              <a:rPr sz="1500">
                <a:solidFill>
                  <a:srgbClr val="F7941D"/>
                </a:solidFill>
              </a:rPr>
              <a:t>July 1, 2017 - June 30, 2018</a:t>
            </a:r>
            <a:br>
              <a:rPr sz="2000"/>
            </a:br>
            <a:endParaRPr sz="2000"/>
          </a:p>
        </p:txBody>
      </p:sp>
      <p:sp>
        <p:nvSpPr>
          <p:cNvPr id="1228" name="ASA is the oldest Surgical Association established in 1880…"/>
          <p:cNvSpPr txBox="1"/>
          <p:nvPr/>
        </p:nvSpPr>
        <p:spPr>
          <a:xfrm>
            <a:off x="2590435" y="2716656"/>
            <a:ext cx="8283853" cy="2741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114300" indent="-114300">
              <a:lnSpc>
                <a:spcPct val="170000"/>
              </a:lnSpc>
              <a:buSzPct val="100000"/>
              <a:buChar char="•"/>
              <a:defRPr sz="4200" b="0">
                <a:solidFill>
                  <a:srgbClr val="1B2E59"/>
                </a:solidFill>
                <a:latin typeface="Avenir Next Condensed Medium"/>
                <a:ea typeface="Avenir Next Condensed Medium"/>
                <a:cs typeface="Avenir Next Condensed Medium"/>
                <a:sym typeface="Avenir Next Condensed Medium"/>
              </a:defRPr>
            </a:pPr>
            <a:r>
              <a:rPr sz="2100"/>
              <a:t> ASA is the oldest Surgical Association established in 1880</a:t>
            </a:r>
            <a:endParaRPr sz="2100">
              <a:latin typeface="Avenir Next Condensed"/>
              <a:ea typeface="Avenir Next Condensed"/>
              <a:cs typeface="Avenir Next Condensed"/>
              <a:sym typeface="Avenir Next Condensed"/>
            </a:endParaRPr>
          </a:p>
          <a:p>
            <a:pPr marL="114300" indent="-114300">
              <a:lnSpc>
                <a:spcPct val="170000"/>
              </a:lnSpc>
              <a:buSzPct val="100000"/>
              <a:buChar char="•"/>
              <a:defRPr sz="4200" b="0">
                <a:solidFill>
                  <a:srgbClr val="1B2E59"/>
                </a:solidFill>
                <a:latin typeface="Avenir Next Condensed Medium"/>
                <a:ea typeface="Avenir Next Condensed Medium"/>
                <a:cs typeface="Avenir Next Condensed Medium"/>
                <a:sym typeface="Avenir Next Condensed Medium"/>
              </a:defRPr>
            </a:pPr>
            <a:r>
              <a:rPr sz="2100"/>
              <a:t>Robin will be only the second woman President of the ASA </a:t>
            </a:r>
          </a:p>
          <a:p>
            <a:pPr marL="114300" indent="-114300">
              <a:lnSpc>
                <a:spcPct val="170000"/>
              </a:lnSpc>
              <a:buSzPct val="100000"/>
              <a:buChar char="•"/>
              <a:defRPr sz="4200" b="0">
                <a:solidFill>
                  <a:srgbClr val="1B2E59"/>
                </a:solidFill>
                <a:latin typeface="Avenir Next Condensed Medium"/>
                <a:ea typeface="Avenir Next Condensed Medium"/>
                <a:cs typeface="Avenir Next Condensed Medium"/>
                <a:sym typeface="Avenir Next Condensed Medium"/>
              </a:defRPr>
            </a:pPr>
            <a:r>
              <a:rPr sz="2100"/>
              <a:t>Other Canadian Presidents include:  William Gallie, LD McLean, Charles Drake</a:t>
            </a:r>
          </a:p>
          <a:p>
            <a:pPr marL="114300" indent="-114300">
              <a:lnSpc>
                <a:spcPct val="170000"/>
              </a:lnSpc>
              <a:buSzPct val="100000"/>
              <a:buChar char="•"/>
              <a:defRPr sz="4200" b="0">
                <a:solidFill>
                  <a:srgbClr val="1B2E59"/>
                </a:solidFill>
                <a:latin typeface="Avenir Next Condensed Medium"/>
                <a:ea typeface="Avenir Next Condensed Medium"/>
                <a:cs typeface="Avenir Next Condensed Medium"/>
                <a:sym typeface="Avenir Next Condensed Medium"/>
              </a:defRPr>
            </a:pPr>
            <a:r>
              <a:rPr sz="2100"/>
              <a:t>Other notable Presidents include:  Roswell Park, William Mayo, Dallas Phemister, Allen Whipple, Alfred Blalock, Robert Zollinger, David Sabiston, Seymour Schwartz</a:t>
            </a:r>
          </a:p>
        </p:txBody>
      </p:sp>
      <p:pic>
        <p:nvPicPr>
          <p:cNvPr id="1229" name="Screen Shot 2018-09-03 at 3.31.29 PM.png" descr="Screen Shot 2018-09-03 at 3.31.29 PM.png"/>
          <p:cNvPicPr>
            <a:picLocks noChangeAspect="1"/>
          </p:cNvPicPr>
          <p:nvPr/>
        </p:nvPicPr>
        <p:blipFill>
          <a:blip r:embed="rId4">
            <a:extLst/>
          </a:blip>
          <a:stretch>
            <a:fillRect/>
          </a:stretch>
        </p:blipFill>
        <p:spPr>
          <a:xfrm>
            <a:off x="4383301" y="5822806"/>
            <a:ext cx="3425399" cy="674330"/>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508229173"/>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228">
                                            <p:bg/>
                                          </p:spTgt>
                                        </p:tgtEl>
                                        <p:attrNameLst>
                                          <p:attrName>style.visibility</p:attrName>
                                        </p:attrNameLst>
                                      </p:cBhvr>
                                      <p:to>
                                        <p:strVal val="visible"/>
                                      </p:to>
                                    </p:set>
                                    <p:animEffect transition="in" filter="wipe(left)">
                                      <p:cBhvr>
                                        <p:cTn id="7" dur="1000"/>
                                        <p:tgtEl>
                                          <p:spTgt spid="1228">
                                            <p:bg/>
                                          </p:spTgt>
                                        </p:tgtEl>
                                      </p:cBhvr>
                                    </p:animEffect>
                                  </p:childTnLst>
                                </p:cTn>
                              </p:par>
                              <p:par>
                                <p:cTn id="8" presetID="22" presetClass="entr" presetSubtype="8" fill="hold" grpId="0" nodeType="withEffect">
                                  <p:stCondLst>
                                    <p:cond delay="0"/>
                                  </p:stCondLst>
                                  <p:iterate>
                                    <p:tmAbs val="0"/>
                                  </p:iterate>
                                  <p:childTnLst>
                                    <p:set>
                                      <p:cBhvr>
                                        <p:cTn id="9" fill="hold"/>
                                        <p:tgtEl>
                                          <p:spTgt spid="1228">
                                            <p:txEl>
                                              <p:pRg st="0" end="0"/>
                                            </p:txEl>
                                          </p:spTgt>
                                        </p:tgtEl>
                                        <p:attrNameLst>
                                          <p:attrName>style.visibility</p:attrName>
                                        </p:attrNameLst>
                                      </p:cBhvr>
                                      <p:to>
                                        <p:strVal val="visible"/>
                                      </p:to>
                                    </p:set>
                                    <p:animEffect transition="in" filter="wipe(left)">
                                      <p:cBhvr>
                                        <p:cTn id="10" dur="1000"/>
                                        <p:tgtEl>
                                          <p:spTgt spid="12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228">
                                            <p:txEl>
                                              <p:pRg st="1" end="1"/>
                                            </p:txEl>
                                          </p:spTgt>
                                        </p:tgtEl>
                                        <p:attrNameLst>
                                          <p:attrName>style.visibility</p:attrName>
                                        </p:attrNameLst>
                                      </p:cBhvr>
                                      <p:to>
                                        <p:strVal val="visible"/>
                                      </p:to>
                                    </p:set>
                                    <p:animEffect transition="in" filter="wipe(left)">
                                      <p:cBhvr>
                                        <p:cTn id="15" dur="1000"/>
                                        <p:tgtEl>
                                          <p:spTgt spid="12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228">
                                            <p:txEl>
                                              <p:pRg st="2" end="2"/>
                                            </p:txEl>
                                          </p:spTgt>
                                        </p:tgtEl>
                                        <p:attrNameLst>
                                          <p:attrName>style.visibility</p:attrName>
                                        </p:attrNameLst>
                                      </p:cBhvr>
                                      <p:to>
                                        <p:strVal val="visible"/>
                                      </p:to>
                                    </p:set>
                                    <p:animEffect transition="in" filter="wipe(left)">
                                      <p:cBhvr>
                                        <p:cTn id="20" dur="1000"/>
                                        <p:tgtEl>
                                          <p:spTgt spid="12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228">
                                            <p:txEl>
                                              <p:pRg st="3" end="3"/>
                                            </p:txEl>
                                          </p:spTgt>
                                        </p:tgtEl>
                                        <p:attrNameLst>
                                          <p:attrName>style.visibility</p:attrName>
                                        </p:attrNameLst>
                                      </p:cBhvr>
                                      <p:to>
                                        <p:strVal val="visible"/>
                                      </p:to>
                                    </p:set>
                                    <p:animEffect transition="in" filter="wipe(left)">
                                      <p:cBhvr>
                                        <p:cTn id="25" dur="1000"/>
                                        <p:tgtEl>
                                          <p:spTgt spid="12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 grpId="0"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 name="Surgeon Scientist training program:"/>
          <p:cNvSpPr txBox="1">
            <a:spLocks noGrp="1"/>
          </p:cNvSpPr>
          <p:nvPr>
            <p:ph type="body" idx="13"/>
          </p:nvPr>
        </p:nvSpPr>
        <p:spPr>
          <a:xfrm>
            <a:off x="2100332" y="769987"/>
            <a:ext cx="7816948" cy="480131"/>
          </a:xfrm>
          <a:prstGeom prst="rect">
            <a:avLst/>
          </a:prstGeom>
        </p:spPr>
        <p:txBody>
          <a:bodyPr/>
          <a:lstStyle/>
          <a:p>
            <a:r>
              <a:t>Surgeon Scientist training program:</a:t>
            </a:r>
          </a:p>
        </p:txBody>
      </p:sp>
      <p:pic>
        <p:nvPicPr>
          <p:cNvPr id="1445" name="Image" descr="Image"/>
          <p:cNvPicPr>
            <a:picLocks noChangeAspect="1"/>
          </p:cNvPicPr>
          <p:nvPr/>
        </p:nvPicPr>
        <p:blipFill>
          <a:blip r:embed="rId2">
            <a:extLst/>
          </a:blip>
          <a:stretch>
            <a:fillRect/>
          </a:stretch>
        </p:blipFill>
        <p:spPr>
          <a:xfrm>
            <a:off x="3718426" y="1524572"/>
            <a:ext cx="6580779" cy="4935585"/>
          </a:xfrm>
          <a:prstGeom prst="rect">
            <a:avLst/>
          </a:prstGeom>
          <a:ln w="25400">
            <a:miter lim="400000"/>
          </a:ln>
          <a:effectLst>
            <a:outerShdw blurRad="254000" dist="127000" dir="5400000" rotWithShape="0">
              <a:srgbClr val="000000">
                <a:alpha val="70000"/>
              </a:srgbClr>
            </a:outerShdw>
          </a:effectLst>
        </p:spPr>
      </p:pic>
      <p:sp>
        <p:nvSpPr>
          <p:cNvPr id="1446" name="Line"/>
          <p:cNvSpPr/>
          <p:nvPr/>
        </p:nvSpPr>
        <p:spPr>
          <a:xfrm flipH="1">
            <a:off x="9385300" y="2672043"/>
            <a:ext cx="713284" cy="479936"/>
          </a:xfrm>
          <a:prstGeom prst="line">
            <a:avLst/>
          </a:prstGeom>
          <a:ln w="1016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256039656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446"/>
                                        </p:tgtEl>
                                        <p:attrNameLst>
                                          <p:attrName>style.visibility</p:attrName>
                                        </p:attrNameLst>
                                      </p:cBhvr>
                                      <p:to>
                                        <p:strVal val="visible"/>
                                      </p:to>
                                    </p:set>
                                    <p:animEffect transition="in" filter="fade">
                                      <p:cBhvr>
                                        <p:cTn id="7" dur="1500"/>
                                        <p:tgtEl>
                                          <p:spTgt spid="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 name="Surgeon Scientist training program:"/>
          <p:cNvSpPr txBox="1">
            <a:spLocks noGrp="1"/>
          </p:cNvSpPr>
          <p:nvPr>
            <p:ph type="body" idx="13"/>
          </p:nvPr>
        </p:nvSpPr>
        <p:spPr>
          <a:xfrm>
            <a:off x="2100332" y="769987"/>
            <a:ext cx="7816948" cy="480131"/>
          </a:xfrm>
          <a:prstGeom prst="rect">
            <a:avLst/>
          </a:prstGeom>
        </p:spPr>
        <p:txBody>
          <a:bodyPr/>
          <a:lstStyle/>
          <a:p>
            <a:r>
              <a:t>Surgeon Scientist training program:</a:t>
            </a:r>
          </a:p>
        </p:txBody>
      </p:sp>
      <p:pic>
        <p:nvPicPr>
          <p:cNvPr id="1449" name="Image" descr="Image"/>
          <p:cNvPicPr>
            <a:picLocks noChangeAspect="1"/>
          </p:cNvPicPr>
          <p:nvPr/>
        </p:nvPicPr>
        <p:blipFill>
          <a:blip r:embed="rId2">
            <a:extLst/>
          </a:blip>
          <a:stretch>
            <a:fillRect/>
          </a:stretch>
        </p:blipFill>
        <p:spPr>
          <a:xfrm>
            <a:off x="3635958" y="1387614"/>
            <a:ext cx="6745715" cy="5059286"/>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13597847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 name="Surgeon Scientist training program:…"/>
          <p:cNvSpPr txBox="1">
            <a:spLocks noGrp="1"/>
          </p:cNvSpPr>
          <p:nvPr>
            <p:ph type="body" idx="13"/>
          </p:nvPr>
        </p:nvSpPr>
        <p:spPr>
          <a:xfrm>
            <a:off x="2989734" y="717648"/>
            <a:ext cx="8038163" cy="867930"/>
          </a:xfrm>
          <a:prstGeom prst="rect">
            <a:avLst/>
          </a:prstGeom>
        </p:spPr>
        <p:txBody>
          <a:bodyPr/>
          <a:lstStyle/>
          <a:p>
            <a:pPr algn="ctr"/>
            <a:r>
              <a:t>Surgeon Scientist training program:  </a:t>
            </a:r>
          </a:p>
          <a:p>
            <a:pPr algn="ctr"/>
            <a:r>
              <a:t>The tipping point</a:t>
            </a:r>
          </a:p>
        </p:txBody>
      </p:sp>
      <p:grpSp>
        <p:nvGrpSpPr>
          <p:cNvPr id="1456" name="Group"/>
          <p:cNvGrpSpPr/>
          <p:nvPr/>
        </p:nvGrpSpPr>
        <p:grpSpPr>
          <a:xfrm>
            <a:off x="2503488" y="1819958"/>
            <a:ext cx="3932913" cy="3608618"/>
            <a:chOff x="-127000" y="-88900"/>
            <a:chExt cx="7865825" cy="7217235"/>
          </a:xfrm>
        </p:grpSpPr>
        <p:grpSp>
          <p:nvGrpSpPr>
            <p:cNvPr id="1454" name="Carol Swallow SSTP.jpg"/>
            <p:cNvGrpSpPr/>
            <p:nvPr/>
          </p:nvGrpSpPr>
          <p:grpSpPr>
            <a:xfrm>
              <a:off x="-127000" y="-88900"/>
              <a:ext cx="7865825" cy="6039069"/>
              <a:chOff x="0" y="0"/>
              <a:chExt cx="7865824" cy="6039068"/>
            </a:xfrm>
          </p:grpSpPr>
          <p:pic>
            <p:nvPicPr>
              <p:cNvPr id="1453" name="Carol Swallow SSTP.jpg" descr="Carol Swallow SSTP.jpg"/>
              <p:cNvPicPr>
                <a:picLocks noChangeAspect="1"/>
              </p:cNvPicPr>
              <p:nvPr/>
            </p:nvPicPr>
            <p:blipFill>
              <a:blip r:embed="rId2">
                <a:extLst/>
              </a:blip>
              <a:stretch>
                <a:fillRect/>
              </a:stretch>
            </p:blipFill>
            <p:spPr>
              <a:xfrm>
                <a:off x="127000" y="88900"/>
                <a:ext cx="7611825" cy="5708869"/>
              </a:xfrm>
              <a:prstGeom prst="rect">
                <a:avLst/>
              </a:prstGeom>
              <a:ln>
                <a:noFill/>
              </a:ln>
              <a:effectLst/>
            </p:spPr>
          </p:pic>
          <p:pic>
            <p:nvPicPr>
              <p:cNvPr id="1452" name="Carol Swallow SSTP.jpg" descr="Carol Swallow SSTP.jpg"/>
              <p:cNvPicPr>
                <a:picLocks/>
              </p:cNvPicPr>
              <p:nvPr/>
            </p:nvPicPr>
            <p:blipFill>
              <a:blip r:embed="rId3">
                <a:extLst/>
              </a:blip>
              <a:stretch>
                <a:fillRect/>
              </a:stretch>
            </p:blipFill>
            <p:spPr>
              <a:xfrm>
                <a:off x="0" y="0"/>
                <a:ext cx="7865825" cy="6039069"/>
              </a:xfrm>
              <a:prstGeom prst="rect">
                <a:avLst/>
              </a:prstGeom>
              <a:effectLst/>
            </p:spPr>
          </p:pic>
        </p:grpSp>
        <p:sp>
          <p:nvSpPr>
            <p:cNvPr id="1455" name="Carol Swallow - Annual Assembly…"/>
            <p:cNvSpPr txBox="1"/>
            <p:nvPr/>
          </p:nvSpPr>
          <p:spPr>
            <a:xfrm>
              <a:off x="579020" y="6040857"/>
              <a:ext cx="6394313" cy="10874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p>
              <a:pPr>
                <a:defRPr sz="3200" b="0">
                  <a:solidFill>
                    <a:srgbClr val="1B2E59"/>
                  </a:solidFill>
                  <a:latin typeface="Futura"/>
                  <a:ea typeface="Futura"/>
                  <a:cs typeface="Futura"/>
                  <a:sym typeface="Futura"/>
                </a:defRPr>
              </a:pPr>
              <a:r>
                <a:rPr sz="1600"/>
                <a:t>Carol Swallow - Annual Assembly</a:t>
              </a:r>
            </a:p>
            <a:p>
              <a:pPr>
                <a:defRPr sz="3200" b="0">
                  <a:solidFill>
                    <a:srgbClr val="1B2E59"/>
                  </a:solidFill>
                  <a:latin typeface="Futura"/>
                  <a:ea typeface="Futura"/>
                  <a:cs typeface="Futura"/>
                  <a:sym typeface="Futura"/>
                </a:defRPr>
              </a:pPr>
              <a:r>
                <a:rPr sz="1600"/>
                <a:t>May 2018</a:t>
              </a:r>
            </a:p>
          </p:txBody>
        </p:sp>
      </p:grpSp>
      <p:grpSp>
        <p:nvGrpSpPr>
          <p:cNvPr id="1461" name="Group"/>
          <p:cNvGrpSpPr/>
          <p:nvPr/>
        </p:nvGrpSpPr>
        <p:grpSpPr>
          <a:xfrm>
            <a:off x="7929166" y="1885454"/>
            <a:ext cx="2159001" cy="3839658"/>
            <a:chOff x="-127000" y="-88900"/>
            <a:chExt cx="4318000" cy="7679312"/>
          </a:xfrm>
        </p:grpSpPr>
        <p:grpSp>
          <p:nvGrpSpPr>
            <p:cNvPr id="1459" name="Forbes.jpg"/>
            <p:cNvGrpSpPr/>
            <p:nvPr/>
          </p:nvGrpSpPr>
          <p:grpSpPr>
            <a:xfrm>
              <a:off x="-127000" y="-88900"/>
              <a:ext cx="4318000" cy="5956300"/>
              <a:chOff x="0" y="0"/>
              <a:chExt cx="4318000" cy="5956300"/>
            </a:xfrm>
          </p:grpSpPr>
          <p:pic>
            <p:nvPicPr>
              <p:cNvPr id="1458" name="Forbes.jpg" descr="Forbes.jpg"/>
              <p:cNvPicPr>
                <a:picLocks noChangeAspect="1"/>
              </p:cNvPicPr>
              <p:nvPr/>
            </p:nvPicPr>
            <p:blipFill>
              <a:blip r:embed="rId4">
                <a:extLst/>
              </a:blip>
              <a:stretch>
                <a:fillRect/>
              </a:stretch>
            </p:blipFill>
            <p:spPr>
              <a:xfrm>
                <a:off x="127000" y="88900"/>
                <a:ext cx="4064000" cy="5626100"/>
              </a:xfrm>
              <a:prstGeom prst="rect">
                <a:avLst/>
              </a:prstGeom>
              <a:ln>
                <a:noFill/>
              </a:ln>
              <a:effectLst/>
            </p:spPr>
          </p:pic>
          <p:pic>
            <p:nvPicPr>
              <p:cNvPr id="1457" name="Forbes.jpg" descr="Forbes.jpg"/>
              <p:cNvPicPr>
                <a:picLocks/>
              </p:cNvPicPr>
              <p:nvPr/>
            </p:nvPicPr>
            <p:blipFill>
              <a:blip r:embed="rId5">
                <a:extLst/>
              </a:blip>
              <a:stretch>
                <a:fillRect/>
              </a:stretch>
            </p:blipFill>
            <p:spPr>
              <a:xfrm>
                <a:off x="0" y="0"/>
                <a:ext cx="4318000" cy="5956300"/>
              </a:xfrm>
              <a:prstGeom prst="rect">
                <a:avLst/>
              </a:prstGeom>
              <a:effectLst/>
            </p:spPr>
          </p:pic>
        </p:grpSp>
        <p:sp>
          <p:nvSpPr>
            <p:cNvPr id="1460" name="Dr Tom Forbes…"/>
            <p:cNvSpPr txBox="1"/>
            <p:nvPr/>
          </p:nvSpPr>
          <p:spPr>
            <a:xfrm>
              <a:off x="391616" y="6010493"/>
              <a:ext cx="3312444" cy="15799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t">
              <a:spAutoFit/>
            </a:bodyPr>
            <a:lstStyle/>
            <a:p>
              <a:pPr>
                <a:defRPr sz="3200" b="0">
                  <a:solidFill>
                    <a:srgbClr val="1B2E59"/>
                  </a:solidFill>
                  <a:latin typeface="Futura"/>
                  <a:ea typeface="Futura"/>
                  <a:cs typeface="Futura"/>
                  <a:sym typeface="Futura"/>
                </a:defRPr>
              </a:pPr>
              <a:r>
                <a:rPr sz="1600"/>
                <a:t>Dr Tom Forbes</a:t>
              </a:r>
            </a:p>
            <a:p>
              <a:pPr>
                <a:defRPr sz="3200" b="0">
                  <a:solidFill>
                    <a:srgbClr val="1B2E59"/>
                  </a:solidFill>
                  <a:latin typeface="Futura"/>
                  <a:ea typeface="Futura"/>
                  <a:cs typeface="Futura"/>
                  <a:sym typeface="Futura"/>
                </a:defRPr>
              </a:pPr>
              <a:r>
                <a:rPr sz="1600"/>
                <a:t>Chair,</a:t>
              </a:r>
            </a:p>
            <a:p>
              <a:pPr>
                <a:defRPr sz="3200" b="0">
                  <a:solidFill>
                    <a:srgbClr val="1B2E59"/>
                  </a:solidFill>
                  <a:latin typeface="Futura"/>
                  <a:ea typeface="Futura"/>
                  <a:cs typeface="Futura"/>
                  <a:sym typeface="Futura"/>
                </a:defRPr>
              </a:pPr>
              <a:r>
                <a:rPr sz="1600"/>
                <a:t>Vascular Surgery</a:t>
              </a:r>
            </a:p>
          </p:txBody>
        </p:sp>
      </p:grpSp>
    </p:spTree>
    <p:extLst>
      <p:ext uri="{BB962C8B-B14F-4D97-AF65-F5344CB8AC3E}">
        <p14:creationId xmlns:p14="http://schemas.microsoft.com/office/powerpoint/2010/main" val="2198953236"/>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61"/>
                                        </p:tgtEl>
                                        <p:attrNameLst>
                                          <p:attrName>style.visibility</p:attrName>
                                        </p:attrNameLst>
                                      </p:cBhvr>
                                      <p:to>
                                        <p:strVal val="visible"/>
                                      </p:to>
                                    </p:set>
                                    <p:animEffect transition="in" filter="dissolve">
                                      <p:cBhvr>
                                        <p:cTn id="7" dur="1000"/>
                                        <p:tgtEl>
                                          <p:spTgt spid="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 name="Surgeon Scientist training program:…"/>
          <p:cNvSpPr txBox="1">
            <a:spLocks noGrp="1"/>
          </p:cNvSpPr>
          <p:nvPr>
            <p:ph type="body" idx="13"/>
          </p:nvPr>
        </p:nvSpPr>
        <p:spPr/>
        <p:txBody>
          <a:bodyPr/>
          <a:lstStyle/>
          <a:p>
            <a:r>
              <a:rPr lang="en-CA"/>
              <a:t>Surgeon Scientist training program:  </a:t>
            </a:r>
          </a:p>
          <a:p>
            <a:r>
              <a:rPr lang="en-CA"/>
              <a:t>The tipping point</a:t>
            </a:r>
          </a:p>
        </p:txBody>
      </p:sp>
      <p:sp>
        <p:nvSpPr>
          <p:cNvPr id="3" name="Text Placeholder 2">
            <a:extLst>
              <a:ext uri="{FF2B5EF4-FFF2-40B4-BE49-F238E27FC236}">
                <a16:creationId xmlns:a16="http://schemas.microsoft.com/office/drawing/2014/main" id="{E7F6D949-BC9F-3C44-969E-4D7EA8992647}"/>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C0589A52-DE84-F144-A54F-40E8D962E135}"/>
              </a:ext>
            </a:extLst>
          </p:cNvPr>
          <p:cNvSpPr>
            <a:spLocks noGrp="1"/>
          </p:cNvSpPr>
          <p:nvPr>
            <p:ph type="body" sz="quarter" idx="15"/>
          </p:nvPr>
        </p:nvSpPr>
        <p:spPr/>
        <p:txBody>
          <a:bodyPr/>
          <a:lstStyle/>
          <a:p>
            <a:endParaRPr lang="en-US"/>
          </a:p>
        </p:txBody>
      </p:sp>
      <p:sp>
        <p:nvSpPr>
          <p:cNvPr id="5" name="Text Placeholder 4">
            <a:extLst>
              <a:ext uri="{FF2B5EF4-FFF2-40B4-BE49-F238E27FC236}">
                <a16:creationId xmlns:a16="http://schemas.microsoft.com/office/drawing/2014/main" id="{28BEAEEA-4AC8-EC45-A9CF-32537F2CE2C6}"/>
              </a:ext>
            </a:extLst>
          </p:cNvPr>
          <p:cNvSpPr>
            <a:spLocks noGrp="1"/>
          </p:cNvSpPr>
          <p:nvPr>
            <p:ph type="body" sz="quarter" idx="16"/>
          </p:nvPr>
        </p:nvSpPr>
        <p:spPr/>
        <p:txBody>
          <a:bodyPr/>
          <a:lstStyle/>
          <a:p>
            <a:endParaRPr lang="en-US"/>
          </a:p>
        </p:txBody>
      </p:sp>
      <p:sp>
        <p:nvSpPr>
          <p:cNvPr id="1464" name="Typical number of entry SSTPs/year = 12 - 15…"/>
          <p:cNvSpPr txBox="1"/>
          <p:nvPr/>
        </p:nvSpPr>
        <p:spPr>
          <a:xfrm>
            <a:off x="2987676" y="1933812"/>
            <a:ext cx="7061945" cy="3137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l">
              <a:lnSpc>
                <a:spcPct val="120000"/>
              </a:lnSpc>
              <a:defRPr sz="4200" b="0">
                <a:latin typeface="Futura"/>
                <a:ea typeface="Futura"/>
                <a:cs typeface="Futura"/>
                <a:sym typeface="Futura"/>
              </a:defRPr>
            </a:pPr>
            <a:endParaRPr sz="2100">
              <a:latin typeface="Avenir Next Condensed"/>
              <a:ea typeface="Avenir Next Condensed"/>
              <a:cs typeface="Avenir Next Condensed"/>
              <a:sym typeface="Avenir Next Condensed"/>
            </a:endParaRP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Typical number of entry SSTPs/year = 12 - 15</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In 2017/18 there were 22 SSTPs who entered the program</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The gap between available funding and cost of SSTP = $500K</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Tom Forbes and leaders of Dept Surgery provided input</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Shortfall averted by fund transfers from Divisions and Supervisors</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One time only solution</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Requirement for a more longterm solution</a:t>
            </a:r>
          </a:p>
        </p:txBody>
      </p:sp>
      <p:pic>
        <p:nvPicPr>
          <p:cNvPr id="1465" name="tipping-point.jpg" descr="tipping-point.jpg"/>
          <p:cNvPicPr>
            <a:picLocks noChangeAspect="1"/>
          </p:cNvPicPr>
          <p:nvPr/>
        </p:nvPicPr>
        <p:blipFill>
          <a:blip r:embed="rId2">
            <a:extLst/>
          </a:blip>
          <a:stretch>
            <a:fillRect/>
          </a:stretch>
        </p:blipFill>
        <p:spPr>
          <a:xfrm>
            <a:off x="9529257" y="2924453"/>
            <a:ext cx="2302775" cy="142567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307820416"/>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64">
                                            <p:bg/>
                                          </p:spTgt>
                                        </p:tgtEl>
                                        <p:attrNameLst>
                                          <p:attrName>style.visibility</p:attrName>
                                        </p:attrNameLst>
                                      </p:cBhvr>
                                      <p:to>
                                        <p:strVal val="visible"/>
                                      </p:to>
                                    </p:set>
                                    <p:animEffect transition="in" filter="wipe(left)">
                                      <p:cBhvr>
                                        <p:cTn id="7" dur="1000"/>
                                        <p:tgtEl>
                                          <p:spTgt spid="1464">
                                            <p:bg/>
                                          </p:spTgt>
                                        </p:tgtEl>
                                      </p:cBhvr>
                                    </p:animEffect>
                                  </p:childTnLst>
                                </p:cTn>
                              </p:par>
                              <p:par>
                                <p:cTn id="8" presetID="22" presetClass="entr" presetSubtype="8" fill="hold" grpId="0" nodeType="withEffect">
                                  <p:stCondLst>
                                    <p:cond delay="0"/>
                                  </p:stCondLst>
                                  <p:iterate>
                                    <p:tmAbs val="0"/>
                                  </p:iterate>
                                  <p:childTnLst>
                                    <p:set>
                                      <p:cBhvr>
                                        <p:cTn id="9" fill="hold"/>
                                        <p:tgtEl>
                                          <p:spTgt spid="1464">
                                            <p:txEl>
                                              <p:pRg st="0" end="0"/>
                                            </p:txEl>
                                          </p:spTgt>
                                        </p:tgtEl>
                                        <p:attrNameLst>
                                          <p:attrName>style.visibility</p:attrName>
                                        </p:attrNameLst>
                                      </p:cBhvr>
                                      <p:to>
                                        <p:strVal val="visible"/>
                                      </p:to>
                                    </p:set>
                                    <p:animEffect transition="in" filter="wipe(left)">
                                      <p:cBhvr>
                                        <p:cTn id="10" dur="1000"/>
                                        <p:tgtEl>
                                          <p:spTgt spid="14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464">
                                            <p:txEl>
                                              <p:pRg st="1" end="1"/>
                                            </p:txEl>
                                          </p:spTgt>
                                        </p:tgtEl>
                                        <p:attrNameLst>
                                          <p:attrName>style.visibility</p:attrName>
                                        </p:attrNameLst>
                                      </p:cBhvr>
                                      <p:to>
                                        <p:strVal val="visible"/>
                                      </p:to>
                                    </p:set>
                                    <p:animEffect transition="in" filter="wipe(left)">
                                      <p:cBhvr>
                                        <p:cTn id="15" dur="1000"/>
                                        <p:tgtEl>
                                          <p:spTgt spid="146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464">
                                            <p:txEl>
                                              <p:pRg st="2" end="2"/>
                                            </p:txEl>
                                          </p:spTgt>
                                        </p:tgtEl>
                                        <p:attrNameLst>
                                          <p:attrName>style.visibility</p:attrName>
                                        </p:attrNameLst>
                                      </p:cBhvr>
                                      <p:to>
                                        <p:strVal val="visible"/>
                                      </p:to>
                                    </p:set>
                                    <p:animEffect transition="in" filter="wipe(left)">
                                      <p:cBhvr>
                                        <p:cTn id="20" dur="1000"/>
                                        <p:tgtEl>
                                          <p:spTgt spid="146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464">
                                            <p:txEl>
                                              <p:pRg st="3" end="3"/>
                                            </p:txEl>
                                          </p:spTgt>
                                        </p:tgtEl>
                                        <p:attrNameLst>
                                          <p:attrName>style.visibility</p:attrName>
                                        </p:attrNameLst>
                                      </p:cBhvr>
                                      <p:to>
                                        <p:strVal val="visible"/>
                                      </p:to>
                                    </p:set>
                                    <p:animEffect transition="in" filter="wipe(left)">
                                      <p:cBhvr>
                                        <p:cTn id="25" dur="1000"/>
                                        <p:tgtEl>
                                          <p:spTgt spid="146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1464">
                                            <p:txEl>
                                              <p:pRg st="4" end="4"/>
                                            </p:txEl>
                                          </p:spTgt>
                                        </p:tgtEl>
                                        <p:attrNameLst>
                                          <p:attrName>style.visibility</p:attrName>
                                        </p:attrNameLst>
                                      </p:cBhvr>
                                      <p:to>
                                        <p:strVal val="visible"/>
                                      </p:to>
                                    </p:set>
                                    <p:animEffect transition="in" filter="wipe(left)">
                                      <p:cBhvr>
                                        <p:cTn id="30" dur="1000"/>
                                        <p:tgtEl>
                                          <p:spTgt spid="146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p:tmAbs val="0"/>
                                  </p:iterate>
                                  <p:childTnLst>
                                    <p:set>
                                      <p:cBhvr>
                                        <p:cTn id="34" fill="hold"/>
                                        <p:tgtEl>
                                          <p:spTgt spid="1464">
                                            <p:txEl>
                                              <p:pRg st="5" end="5"/>
                                            </p:txEl>
                                          </p:spTgt>
                                        </p:tgtEl>
                                        <p:attrNameLst>
                                          <p:attrName>style.visibility</p:attrName>
                                        </p:attrNameLst>
                                      </p:cBhvr>
                                      <p:to>
                                        <p:strVal val="visible"/>
                                      </p:to>
                                    </p:set>
                                    <p:animEffect transition="in" filter="wipe(left)">
                                      <p:cBhvr>
                                        <p:cTn id="35" dur="1000"/>
                                        <p:tgtEl>
                                          <p:spTgt spid="146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p:tmAbs val="0"/>
                                  </p:iterate>
                                  <p:childTnLst>
                                    <p:set>
                                      <p:cBhvr>
                                        <p:cTn id="39" fill="hold"/>
                                        <p:tgtEl>
                                          <p:spTgt spid="1464">
                                            <p:txEl>
                                              <p:pRg st="6" end="6"/>
                                            </p:txEl>
                                          </p:spTgt>
                                        </p:tgtEl>
                                        <p:attrNameLst>
                                          <p:attrName>style.visibility</p:attrName>
                                        </p:attrNameLst>
                                      </p:cBhvr>
                                      <p:to>
                                        <p:strVal val="visible"/>
                                      </p:to>
                                    </p:set>
                                    <p:animEffect transition="in" filter="wipe(left)">
                                      <p:cBhvr>
                                        <p:cTn id="40" dur="1000"/>
                                        <p:tgtEl>
                                          <p:spTgt spid="146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p:tmAbs val="0"/>
                                  </p:iterate>
                                  <p:childTnLst>
                                    <p:set>
                                      <p:cBhvr>
                                        <p:cTn id="44" fill="hold"/>
                                        <p:tgtEl>
                                          <p:spTgt spid="1464">
                                            <p:txEl>
                                              <p:pRg st="7" end="7"/>
                                            </p:txEl>
                                          </p:spTgt>
                                        </p:tgtEl>
                                        <p:attrNameLst>
                                          <p:attrName>style.visibility</p:attrName>
                                        </p:attrNameLst>
                                      </p:cBhvr>
                                      <p:to>
                                        <p:strVal val="visible"/>
                                      </p:to>
                                    </p:set>
                                    <p:animEffect transition="in" filter="wipe(left)">
                                      <p:cBhvr>
                                        <p:cTn id="45" dur="1000"/>
                                        <p:tgtEl>
                                          <p:spTgt spid="1464">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fill="hold" grpId="0" nodeType="clickEffect">
                                  <p:stCondLst>
                                    <p:cond delay="0"/>
                                  </p:stCondLst>
                                  <p:iterate>
                                    <p:tmAbs val="0"/>
                                  </p:iterate>
                                  <p:childTnLst>
                                    <p:set>
                                      <p:cBhvr>
                                        <p:cTn id="49" fill="hold"/>
                                        <p:tgtEl>
                                          <p:spTgt spid="1465"/>
                                        </p:tgtEl>
                                        <p:attrNameLst>
                                          <p:attrName>style.visibility</p:attrName>
                                        </p:attrNameLst>
                                      </p:cBhvr>
                                      <p:to>
                                        <p:strVal val="visible"/>
                                      </p:to>
                                    </p:set>
                                    <p:animEffect transition="in" filter="dissolve">
                                      <p:cBhvr>
                                        <p:cTn id="50" dur="1000"/>
                                        <p:tgtEl>
                                          <p:spTgt spid="1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 grpId="0" build="p" bldLvl="5" animBg="1" advAuto="0"/>
      <p:bldP spid="1465"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Surgeon Scientist training program:…"/>
          <p:cNvSpPr txBox="1">
            <a:spLocks noGrp="1"/>
          </p:cNvSpPr>
          <p:nvPr>
            <p:ph type="body" idx="13"/>
          </p:nvPr>
        </p:nvSpPr>
        <p:spPr>
          <a:xfrm>
            <a:off x="2696125" y="763909"/>
            <a:ext cx="8218981" cy="867930"/>
          </a:xfrm>
          <a:prstGeom prst="rect">
            <a:avLst/>
          </a:prstGeom>
        </p:spPr>
        <p:txBody>
          <a:bodyPr/>
          <a:lstStyle/>
          <a:p>
            <a:pPr algn="ctr"/>
            <a:r>
              <a:t>Surgeon Scientist training program:  </a:t>
            </a:r>
          </a:p>
          <a:p>
            <a:pPr algn="ctr"/>
            <a:r>
              <a:t>Task force solution - the wright report</a:t>
            </a:r>
          </a:p>
        </p:txBody>
      </p:sp>
      <p:sp>
        <p:nvSpPr>
          <p:cNvPr id="1468" name="Task force committee formed…"/>
          <p:cNvSpPr txBox="1"/>
          <p:nvPr/>
        </p:nvSpPr>
        <p:spPr>
          <a:xfrm>
            <a:off x="2682876" y="1702435"/>
            <a:ext cx="7061945" cy="3137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l">
              <a:lnSpc>
                <a:spcPct val="120000"/>
              </a:lnSpc>
              <a:defRPr sz="4200" b="0">
                <a:latin typeface="Futura"/>
                <a:ea typeface="Futura"/>
                <a:cs typeface="Futura"/>
                <a:sym typeface="Futura"/>
              </a:defRPr>
            </a:pPr>
            <a:endParaRPr sz="2100">
              <a:latin typeface="Avenir Next Condensed"/>
              <a:ea typeface="Avenir Next Condensed"/>
              <a:cs typeface="Avenir Next Condensed"/>
              <a:sym typeface="Avenir Next Condensed"/>
            </a:endParaRP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Task force committee formed</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Interviews with broad stakeholder groups</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Examined reduction of expenses, and increasing revenues </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Delivered a series of recommendations for longterm sustainability</a:t>
            </a:r>
          </a:p>
          <a:p>
            <a:pPr marL="114300" indent="-114300">
              <a:lnSpc>
                <a:spcPct val="120000"/>
              </a:lnSpc>
              <a:buSzPct val="9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These will be vetted by the Executive Committee, the Senior Advisory</a:t>
            </a:r>
          </a:p>
          <a:p>
            <a:pPr algn="l">
              <a:lnSpc>
                <a:spcPct val="120000"/>
              </a:lnSpc>
              <a:defRPr sz="4200" b="0">
                <a:latin typeface="Futura"/>
                <a:ea typeface="Futura"/>
                <a:cs typeface="Futura"/>
                <a:sym typeface="Futura"/>
              </a:defRPr>
            </a:pPr>
            <a:r>
              <a:rPr sz="2100">
                <a:latin typeface="Avenir Next Condensed"/>
                <a:ea typeface="Avenir Next Condensed"/>
                <a:cs typeface="Avenir Next Condensed"/>
                <a:sym typeface="Avenir Next Condensed"/>
              </a:rPr>
              <a:t>Committee, and the University Divisions</a:t>
            </a:r>
          </a:p>
          <a:p>
            <a:pPr marL="114300" indent="-114300">
              <a:lnSpc>
                <a:spcPct val="120000"/>
              </a:lnSpc>
              <a:buSzPct val="100000"/>
              <a:buChar char="•"/>
              <a:defRPr sz="4200" b="0">
                <a:latin typeface="Futura"/>
                <a:ea typeface="Futura"/>
                <a:cs typeface="Futura"/>
                <a:sym typeface="Futura"/>
              </a:defRPr>
            </a:pPr>
            <a:r>
              <a:rPr sz="2100">
                <a:latin typeface="Avenir Next Condensed"/>
                <a:ea typeface="Avenir Next Condensed"/>
                <a:cs typeface="Avenir Next Condensed"/>
                <a:sym typeface="Avenir Next Condensed"/>
              </a:rPr>
              <a:t>Implementation for 2019-20</a:t>
            </a:r>
          </a:p>
        </p:txBody>
      </p:sp>
      <p:grpSp>
        <p:nvGrpSpPr>
          <p:cNvPr id="1471" name="Group"/>
          <p:cNvGrpSpPr/>
          <p:nvPr/>
        </p:nvGrpSpPr>
        <p:grpSpPr>
          <a:xfrm>
            <a:off x="9817844" y="2266473"/>
            <a:ext cx="1421200" cy="2521694"/>
            <a:chOff x="0" y="0"/>
            <a:chExt cx="2842399" cy="5043387"/>
          </a:xfrm>
        </p:grpSpPr>
        <p:pic>
          <p:nvPicPr>
            <p:cNvPr id="1469" name="Unknown.jpg" descr="Unknown.jpg"/>
            <p:cNvPicPr>
              <a:picLocks noChangeAspect="1"/>
            </p:cNvPicPr>
            <p:nvPr/>
          </p:nvPicPr>
          <p:blipFill>
            <a:blip r:embed="rId2">
              <a:extLst/>
            </a:blip>
            <a:stretch>
              <a:fillRect/>
            </a:stretch>
          </p:blipFill>
          <p:spPr>
            <a:xfrm>
              <a:off x="0" y="0"/>
              <a:ext cx="2842399" cy="4105687"/>
            </a:xfrm>
            <a:prstGeom prst="rect">
              <a:avLst/>
            </a:prstGeom>
            <a:ln w="25400" cap="flat">
              <a:noFill/>
              <a:miter lim="400000"/>
            </a:ln>
            <a:effectLst>
              <a:outerShdw blurRad="254000" dist="127000" dir="5400000" rotWithShape="0">
                <a:srgbClr val="000000">
                  <a:alpha val="70000"/>
                </a:srgbClr>
              </a:outerShdw>
            </a:effectLst>
          </p:spPr>
        </p:pic>
        <p:sp>
          <p:nvSpPr>
            <p:cNvPr id="1470" name="Jim Wright"/>
            <p:cNvSpPr txBox="1"/>
            <p:nvPr/>
          </p:nvSpPr>
          <p:spPr>
            <a:xfrm>
              <a:off x="381782" y="4448353"/>
              <a:ext cx="2091213"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Jim Wright</a:t>
              </a:r>
            </a:p>
          </p:txBody>
        </p:sp>
      </p:grpSp>
    </p:spTree>
    <p:extLst>
      <p:ext uri="{BB962C8B-B14F-4D97-AF65-F5344CB8AC3E}">
        <p14:creationId xmlns:p14="http://schemas.microsoft.com/office/powerpoint/2010/main" val="3951218732"/>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68">
                                            <p:bg/>
                                          </p:spTgt>
                                        </p:tgtEl>
                                        <p:attrNameLst>
                                          <p:attrName>style.visibility</p:attrName>
                                        </p:attrNameLst>
                                      </p:cBhvr>
                                      <p:to>
                                        <p:strVal val="visible"/>
                                      </p:to>
                                    </p:set>
                                    <p:animEffect transition="in" filter="wipe(left)">
                                      <p:cBhvr>
                                        <p:cTn id="7" dur="1000"/>
                                        <p:tgtEl>
                                          <p:spTgt spid="1468">
                                            <p:bg/>
                                          </p:spTgt>
                                        </p:tgtEl>
                                      </p:cBhvr>
                                    </p:animEffect>
                                  </p:childTnLst>
                                </p:cTn>
                              </p:par>
                              <p:par>
                                <p:cTn id="8" presetID="22" presetClass="entr" presetSubtype="8" fill="hold" grpId="0" nodeType="withEffect">
                                  <p:stCondLst>
                                    <p:cond delay="0"/>
                                  </p:stCondLst>
                                  <p:iterate>
                                    <p:tmAbs val="0"/>
                                  </p:iterate>
                                  <p:childTnLst>
                                    <p:set>
                                      <p:cBhvr>
                                        <p:cTn id="9" fill="hold"/>
                                        <p:tgtEl>
                                          <p:spTgt spid="1468">
                                            <p:txEl>
                                              <p:pRg st="0" end="0"/>
                                            </p:txEl>
                                          </p:spTgt>
                                        </p:tgtEl>
                                        <p:attrNameLst>
                                          <p:attrName>style.visibility</p:attrName>
                                        </p:attrNameLst>
                                      </p:cBhvr>
                                      <p:to>
                                        <p:strVal val="visible"/>
                                      </p:to>
                                    </p:set>
                                    <p:animEffect transition="in" filter="wipe(left)">
                                      <p:cBhvr>
                                        <p:cTn id="10" dur="1000"/>
                                        <p:tgtEl>
                                          <p:spTgt spid="1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468">
                                            <p:txEl>
                                              <p:pRg st="1" end="1"/>
                                            </p:txEl>
                                          </p:spTgt>
                                        </p:tgtEl>
                                        <p:attrNameLst>
                                          <p:attrName>style.visibility</p:attrName>
                                        </p:attrNameLst>
                                      </p:cBhvr>
                                      <p:to>
                                        <p:strVal val="visible"/>
                                      </p:to>
                                    </p:set>
                                    <p:animEffect transition="in" filter="wipe(left)">
                                      <p:cBhvr>
                                        <p:cTn id="15" dur="1000"/>
                                        <p:tgtEl>
                                          <p:spTgt spid="1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468">
                                            <p:txEl>
                                              <p:pRg st="2" end="2"/>
                                            </p:txEl>
                                          </p:spTgt>
                                        </p:tgtEl>
                                        <p:attrNameLst>
                                          <p:attrName>style.visibility</p:attrName>
                                        </p:attrNameLst>
                                      </p:cBhvr>
                                      <p:to>
                                        <p:strVal val="visible"/>
                                      </p:to>
                                    </p:set>
                                    <p:animEffect transition="in" filter="wipe(left)">
                                      <p:cBhvr>
                                        <p:cTn id="20" dur="1000"/>
                                        <p:tgtEl>
                                          <p:spTgt spid="1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468">
                                            <p:txEl>
                                              <p:pRg st="3" end="3"/>
                                            </p:txEl>
                                          </p:spTgt>
                                        </p:tgtEl>
                                        <p:attrNameLst>
                                          <p:attrName>style.visibility</p:attrName>
                                        </p:attrNameLst>
                                      </p:cBhvr>
                                      <p:to>
                                        <p:strVal val="visible"/>
                                      </p:to>
                                    </p:set>
                                    <p:animEffect transition="in" filter="wipe(left)">
                                      <p:cBhvr>
                                        <p:cTn id="25" dur="1000"/>
                                        <p:tgtEl>
                                          <p:spTgt spid="14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p:tmAbs val="0"/>
                                  </p:iterate>
                                  <p:childTnLst>
                                    <p:set>
                                      <p:cBhvr>
                                        <p:cTn id="29" fill="hold"/>
                                        <p:tgtEl>
                                          <p:spTgt spid="1468">
                                            <p:txEl>
                                              <p:pRg st="4" end="4"/>
                                            </p:txEl>
                                          </p:spTgt>
                                        </p:tgtEl>
                                        <p:attrNameLst>
                                          <p:attrName>style.visibility</p:attrName>
                                        </p:attrNameLst>
                                      </p:cBhvr>
                                      <p:to>
                                        <p:strVal val="visible"/>
                                      </p:to>
                                    </p:set>
                                    <p:animEffect transition="in" filter="wipe(left)">
                                      <p:cBhvr>
                                        <p:cTn id="30" dur="1000"/>
                                        <p:tgtEl>
                                          <p:spTgt spid="146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iterate>
                                    <p:tmAbs val="0"/>
                                  </p:iterate>
                                  <p:childTnLst>
                                    <p:set>
                                      <p:cBhvr>
                                        <p:cTn id="34" fill="hold"/>
                                        <p:tgtEl>
                                          <p:spTgt spid="1468">
                                            <p:txEl>
                                              <p:pRg st="5" end="5"/>
                                            </p:txEl>
                                          </p:spTgt>
                                        </p:tgtEl>
                                        <p:attrNameLst>
                                          <p:attrName>style.visibility</p:attrName>
                                        </p:attrNameLst>
                                      </p:cBhvr>
                                      <p:to>
                                        <p:strVal val="visible"/>
                                      </p:to>
                                    </p:set>
                                    <p:animEffect transition="in" filter="wipe(left)">
                                      <p:cBhvr>
                                        <p:cTn id="35" dur="1000"/>
                                        <p:tgtEl>
                                          <p:spTgt spid="146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p:tmAbs val="0"/>
                                  </p:iterate>
                                  <p:childTnLst>
                                    <p:set>
                                      <p:cBhvr>
                                        <p:cTn id="39" fill="hold"/>
                                        <p:tgtEl>
                                          <p:spTgt spid="1468">
                                            <p:txEl>
                                              <p:pRg st="6" end="6"/>
                                            </p:txEl>
                                          </p:spTgt>
                                        </p:tgtEl>
                                        <p:attrNameLst>
                                          <p:attrName>style.visibility</p:attrName>
                                        </p:attrNameLst>
                                      </p:cBhvr>
                                      <p:to>
                                        <p:strVal val="visible"/>
                                      </p:to>
                                    </p:set>
                                    <p:animEffect transition="in" filter="wipe(left)">
                                      <p:cBhvr>
                                        <p:cTn id="40" dur="1000"/>
                                        <p:tgtEl>
                                          <p:spTgt spid="146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p:tmAbs val="0"/>
                                  </p:iterate>
                                  <p:childTnLst>
                                    <p:set>
                                      <p:cBhvr>
                                        <p:cTn id="44" fill="hold"/>
                                        <p:tgtEl>
                                          <p:spTgt spid="1468">
                                            <p:txEl>
                                              <p:pRg st="7" end="7"/>
                                            </p:txEl>
                                          </p:spTgt>
                                        </p:tgtEl>
                                        <p:attrNameLst>
                                          <p:attrName>style.visibility</p:attrName>
                                        </p:attrNameLst>
                                      </p:cBhvr>
                                      <p:to>
                                        <p:strVal val="visible"/>
                                      </p:to>
                                    </p:set>
                                    <p:animEffect transition="in" filter="wipe(left)">
                                      <p:cBhvr>
                                        <p:cTn id="45" dur="1000"/>
                                        <p:tgtEl>
                                          <p:spTgt spid="146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urgeon Scientist training program:…"/>
          <p:cNvSpPr txBox="1">
            <a:spLocks noGrp="1"/>
          </p:cNvSpPr>
          <p:nvPr>
            <p:ph type="body" idx="13"/>
          </p:nvPr>
        </p:nvSpPr>
        <p:spPr>
          <a:xfrm>
            <a:off x="2696125" y="763909"/>
            <a:ext cx="8218981" cy="867930"/>
          </a:xfrm>
          <a:prstGeom prst="rect">
            <a:avLst/>
          </a:prstGeom>
        </p:spPr>
        <p:txBody>
          <a:bodyPr/>
          <a:lstStyle/>
          <a:p>
            <a:pPr algn="ctr"/>
            <a:r>
              <a:t>Surgeon Scientist training program:  </a:t>
            </a:r>
          </a:p>
          <a:p>
            <a:pPr algn="ctr"/>
            <a:r>
              <a:t>Task force solution - the wright report</a:t>
            </a:r>
          </a:p>
        </p:txBody>
      </p:sp>
      <p:grpSp>
        <p:nvGrpSpPr>
          <p:cNvPr id="1476" name="Group"/>
          <p:cNvGrpSpPr/>
          <p:nvPr/>
        </p:nvGrpSpPr>
        <p:grpSpPr>
          <a:xfrm>
            <a:off x="10008731" y="2558573"/>
            <a:ext cx="1421201" cy="2521694"/>
            <a:chOff x="0" y="0"/>
            <a:chExt cx="2842399" cy="5043387"/>
          </a:xfrm>
        </p:grpSpPr>
        <p:pic>
          <p:nvPicPr>
            <p:cNvPr id="1474" name="Unknown.jpg" descr="Unknown.jpg"/>
            <p:cNvPicPr>
              <a:picLocks noChangeAspect="1"/>
            </p:cNvPicPr>
            <p:nvPr/>
          </p:nvPicPr>
          <p:blipFill>
            <a:blip r:embed="rId2">
              <a:extLst/>
            </a:blip>
            <a:stretch>
              <a:fillRect/>
            </a:stretch>
          </p:blipFill>
          <p:spPr>
            <a:xfrm>
              <a:off x="0" y="0"/>
              <a:ext cx="2842399" cy="4105687"/>
            </a:xfrm>
            <a:prstGeom prst="rect">
              <a:avLst/>
            </a:prstGeom>
            <a:ln w="25400" cap="flat">
              <a:noFill/>
              <a:miter lim="400000"/>
            </a:ln>
            <a:effectLst>
              <a:outerShdw blurRad="254000" dist="127000" dir="5400000" rotWithShape="0">
                <a:srgbClr val="000000">
                  <a:alpha val="70000"/>
                </a:srgbClr>
              </a:outerShdw>
            </a:effectLst>
          </p:spPr>
        </p:pic>
        <p:sp>
          <p:nvSpPr>
            <p:cNvPr id="1475" name="Jim Wright"/>
            <p:cNvSpPr txBox="1"/>
            <p:nvPr/>
          </p:nvSpPr>
          <p:spPr>
            <a:xfrm>
              <a:off x="381782" y="4448353"/>
              <a:ext cx="2091212"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Jim Wright</a:t>
              </a:r>
            </a:p>
          </p:txBody>
        </p:sp>
      </p:grpSp>
      <p:pic>
        <p:nvPicPr>
          <p:cNvPr id="1477" name="Screen Shot 2018-09-03 at 4.14.08 PM.png" descr="Screen Shot 2018-09-03 at 4.14.08 PM.png"/>
          <p:cNvPicPr>
            <a:picLocks noChangeAspect="1"/>
          </p:cNvPicPr>
          <p:nvPr/>
        </p:nvPicPr>
        <p:blipFill>
          <a:blip r:embed="rId3">
            <a:extLst/>
          </a:blip>
          <a:stretch>
            <a:fillRect/>
          </a:stretch>
        </p:blipFill>
        <p:spPr>
          <a:xfrm>
            <a:off x="2454275" y="2481028"/>
            <a:ext cx="6906835" cy="2312523"/>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03908141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Translational research Retreat in Surgery…"/>
          <p:cNvSpPr txBox="1">
            <a:spLocks noGrp="1"/>
          </p:cNvSpPr>
          <p:nvPr>
            <p:ph type="body" idx="13"/>
          </p:nvPr>
        </p:nvSpPr>
        <p:spPr>
          <a:xfrm>
            <a:off x="2386361" y="694527"/>
            <a:ext cx="8838510" cy="867930"/>
          </a:xfrm>
          <a:prstGeom prst="rect">
            <a:avLst/>
          </a:prstGeom>
        </p:spPr>
        <p:txBody>
          <a:bodyPr/>
          <a:lstStyle/>
          <a:p>
            <a:pPr algn="ctr"/>
            <a:r>
              <a:t>Translational research Retreat in Surgery</a:t>
            </a:r>
          </a:p>
          <a:p>
            <a:pPr algn="ctr"/>
            <a:r>
              <a:t>March 26, 2018 </a:t>
            </a:r>
          </a:p>
        </p:txBody>
      </p:sp>
      <p:pic>
        <p:nvPicPr>
          <p:cNvPr id="1480" name="IMG_0890.jpg" descr="IMG_0890.jpg"/>
          <p:cNvPicPr>
            <a:picLocks noChangeAspect="1"/>
          </p:cNvPicPr>
          <p:nvPr/>
        </p:nvPicPr>
        <p:blipFill>
          <a:blip r:embed="rId2">
            <a:extLst/>
          </a:blip>
          <a:stretch>
            <a:fillRect/>
          </a:stretch>
        </p:blipFill>
        <p:spPr>
          <a:xfrm>
            <a:off x="2003078" y="1681193"/>
            <a:ext cx="3145019" cy="2358765"/>
          </a:xfrm>
          <a:prstGeom prst="rect">
            <a:avLst/>
          </a:prstGeom>
          <a:ln w="25400">
            <a:miter lim="400000"/>
          </a:ln>
          <a:effectLst>
            <a:outerShdw blurRad="254000" dist="127000" dir="5400000" rotWithShape="0">
              <a:srgbClr val="000000">
                <a:alpha val="70000"/>
              </a:srgbClr>
            </a:outerShdw>
          </a:effectLst>
        </p:spPr>
      </p:pic>
      <p:pic>
        <p:nvPicPr>
          <p:cNvPr id="1481" name="IMG_0892.jpg" descr="IMG_0892.jpg"/>
          <p:cNvPicPr>
            <a:picLocks noChangeAspect="1"/>
          </p:cNvPicPr>
          <p:nvPr/>
        </p:nvPicPr>
        <p:blipFill>
          <a:blip r:embed="rId3">
            <a:extLst/>
          </a:blip>
          <a:stretch>
            <a:fillRect/>
          </a:stretch>
        </p:blipFill>
        <p:spPr>
          <a:xfrm>
            <a:off x="5519345" y="1707582"/>
            <a:ext cx="3145019" cy="2358765"/>
          </a:xfrm>
          <a:prstGeom prst="rect">
            <a:avLst/>
          </a:prstGeom>
          <a:ln w="25400">
            <a:miter lim="400000"/>
          </a:ln>
          <a:effectLst>
            <a:outerShdw blurRad="254000" dist="127000" dir="5400000" rotWithShape="0">
              <a:srgbClr val="000000">
                <a:alpha val="70000"/>
              </a:srgbClr>
            </a:outerShdw>
          </a:effectLst>
        </p:spPr>
      </p:pic>
      <p:pic>
        <p:nvPicPr>
          <p:cNvPr id="1482" name="Randall Morris.jpg" descr="Randall Morris.jpg"/>
          <p:cNvPicPr>
            <a:picLocks noChangeAspect="1"/>
          </p:cNvPicPr>
          <p:nvPr/>
        </p:nvPicPr>
        <p:blipFill>
          <a:blip r:embed="rId4">
            <a:extLst/>
          </a:blip>
          <a:stretch>
            <a:fillRect/>
          </a:stretch>
        </p:blipFill>
        <p:spPr>
          <a:xfrm>
            <a:off x="8820243" y="1703107"/>
            <a:ext cx="3156953" cy="2367715"/>
          </a:xfrm>
          <a:prstGeom prst="rect">
            <a:avLst/>
          </a:prstGeom>
          <a:ln w="25400">
            <a:miter lim="400000"/>
          </a:ln>
          <a:effectLst>
            <a:outerShdw blurRad="254000" dist="127000" dir="5400000" rotWithShape="0">
              <a:srgbClr val="000000">
                <a:alpha val="70000"/>
              </a:srgbClr>
            </a:outerShdw>
          </a:effectLst>
        </p:spPr>
      </p:pic>
      <p:grpSp>
        <p:nvGrpSpPr>
          <p:cNvPr id="1485" name="Group"/>
          <p:cNvGrpSpPr/>
          <p:nvPr/>
        </p:nvGrpSpPr>
        <p:grpSpPr>
          <a:xfrm>
            <a:off x="4915738" y="2994495"/>
            <a:ext cx="3964693" cy="3424028"/>
            <a:chOff x="0" y="0"/>
            <a:chExt cx="7929383" cy="6848054"/>
          </a:xfrm>
        </p:grpSpPr>
        <p:pic>
          <p:nvPicPr>
            <p:cNvPr id="1483" name="IMG_0894.jpg" descr="IMG_0894.jpg"/>
            <p:cNvPicPr>
              <a:picLocks noChangeAspect="1"/>
            </p:cNvPicPr>
            <p:nvPr/>
          </p:nvPicPr>
          <p:blipFill>
            <a:blip r:embed="rId5">
              <a:extLst/>
            </a:blip>
            <a:stretch>
              <a:fillRect/>
            </a:stretch>
          </p:blipFill>
          <p:spPr>
            <a:xfrm>
              <a:off x="0" y="0"/>
              <a:ext cx="7929383" cy="5947038"/>
            </a:xfrm>
            <a:prstGeom prst="rect">
              <a:avLst/>
            </a:prstGeom>
            <a:ln w="25400" cap="flat">
              <a:noFill/>
              <a:miter lim="400000"/>
            </a:ln>
            <a:effectLst>
              <a:outerShdw blurRad="254000" dist="127000" dir="5400000" rotWithShape="0">
                <a:srgbClr val="000000">
                  <a:alpha val="70000"/>
                </a:srgbClr>
              </a:outerShdw>
            </a:effectLst>
          </p:spPr>
        </p:pic>
        <p:sp>
          <p:nvSpPr>
            <p:cNvPr id="1484" name="Randall Morris - Keynote speaker"/>
            <p:cNvSpPr txBox="1"/>
            <p:nvPr/>
          </p:nvSpPr>
          <p:spPr>
            <a:xfrm>
              <a:off x="1000240" y="6253020"/>
              <a:ext cx="6336092"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t">
              <a:spAutoFit/>
            </a:bodyPr>
            <a:lstStyle>
              <a:lvl1pPr>
                <a:defRPr sz="3200" b="0">
                  <a:solidFill>
                    <a:srgbClr val="1B2E59"/>
                  </a:solidFill>
                  <a:latin typeface="Futura"/>
                  <a:ea typeface="Futura"/>
                  <a:cs typeface="Futura"/>
                  <a:sym typeface="Futura"/>
                </a:defRPr>
              </a:lvl1pPr>
            </a:lstStyle>
            <a:p>
              <a:r>
                <a:rPr sz="1600"/>
                <a:t>Randall Morris - Keynote speaker</a:t>
              </a:r>
            </a:p>
          </p:txBody>
        </p:sp>
      </p:grpSp>
    </p:spTree>
    <p:extLst>
      <p:ext uri="{BB962C8B-B14F-4D97-AF65-F5344CB8AC3E}">
        <p14:creationId xmlns:p14="http://schemas.microsoft.com/office/powerpoint/2010/main" val="1892025584"/>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81"/>
                                        </p:tgtEl>
                                        <p:attrNameLst>
                                          <p:attrName>style.visibility</p:attrName>
                                        </p:attrNameLst>
                                      </p:cBhvr>
                                      <p:to>
                                        <p:strVal val="visible"/>
                                      </p:to>
                                    </p:set>
                                    <p:animEffect transition="in" filter="dissolve">
                                      <p:cBhvr>
                                        <p:cTn id="7" dur="1000"/>
                                        <p:tgtEl>
                                          <p:spTgt spid="14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482"/>
                                        </p:tgtEl>
                                        <p:attrNameLst>
                                          <p:attrName>style.visibility</p:attrName>
                                        </p:attrNameLst>
                                      </p:cBhvr>
                                      <p:to>
                                        <p:strVal val="visible"/>
                                      </p:to>
                                    </p:set>
                                    <p:animEffect transition="in" filter="dissolve">
                                      <p:cBhvr>
                                        <p:cTn id="12" dur="1000"/>
                                        <p:tgtEl>
                                          <p:spTgt spid="148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485"/>
                                        </p:tgtEl>
                                        <p:attrNameLst>
                                          <p:attrName>style.visibility</p:attrName>
                                        </p:attrNameLst>
                                      </p:cBhvr>
                                      <p:to>
                                        <p:strVal val="visible"/>
                                      </p:to>
                                    </p:set>
                                    <p:animEffect transition="in" filter="dissolve">
                                      <p:cBhvr>
                                        <p:cTn id="17" dur="1000"/>
                                        <p:tgtEl>
                                          <p:spTgt spid="1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1" grpId="0" animBg="1" advAuto="0"/>
      <p:bldP spid="1482" grpId="0" animBg="1" advAuto="0"/>
      <p:bldP spid="1485"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HIGH IMPACT PUBLICATIONS"/>
          <p:cNvSpPr txBox="1">
            <a:spLocks noGrp="1"/>
          </p:cNvSpPr>
          <p:nvPr>
            <p:ph type="body" idx="13"/>
          </p:nvPr>
        </p:nvSpPr>
        <p:spPr>
          <a:xfrm>
            <a:off x="2100332" y="810933"/>
            <a:ext cx="5199500" cy="480131"/>
          </a:xfrm>
          <a:prstGeom prst="rect">
            <a:avLst/>
          </a:prstGeom>
        </p:spPr>
        <p:txBody>
          <a:bodyPr/>
          <a:lstStyle/>
          <a:p>
            <a:r>
              <a:t>HIGH IMPACT PUBLICATIONS</a:t>
            </a:r>
          </a:p>
        </p:txBody>
      </p:sp>
      <p:pic>
        <p:nvPicPr>
          <p:cNvPr id="1488" name="Screen Shot 2018-09-03 at 9.28.54 PM.png" descr="Screen Shot 2018-09-03 at 9.28.54 PM.png"/>
          <p:cNvPicPr>
            <a:picLocks noChangeAspect="1"/>
          </p:cNvPicPr>
          <p:nvPr/>
        </p:nvPicPr>
        <p:blipFill>
          <a:blip r:embed="rId2">
            <a:extLst/>
          </a:blip>
          <a:stretch>
            <a:fillRect/>
          </a:stretch>
        </p:blipFill>
        <p:spPr>
          <a:xfrm>
            <a:off x="2128673" y="1469505"/>
            <a:ext cx="4919846" cy="2687035"/>
          </a:xfrm>
          <a:prstGeom prst="rect">
            <a:avLst/>
          </a:prstGeom>
          <a:ln w="25400">
            <a:miter lim="400000"/>
          </a:ln>
          <a:effectLst>
            <a:outerShdw blurRad="254000" dist="127000" dir="5400000" rotWithShape="0">
              <a:srgbClr val="000000">
                <a:alpha val="70000"/>
              </a:srgbClr>
            </a:outerShdw>
          </a:effectLst>
        </p:spPr>
      </p:pic>
      <p:grpSp>
        <p:nvGrpSpPr>
          <p:cNvPr id="1491" name="Group"/>
          <p:cNvGrpSpPr/>
          <p:nvPr/>
        </p:nvGrpSpPr>
        <p:grpSpPr>
          <a:xfrm>
            <a:off x="2069011" y="4709483"/>
            <a:ext cx="9879609" cy="1466851"/>
            <a:chOff x="0" y="0"/>
            <a:chExt cx="19759215" cy="2933700"/>
          </a:xfrm>
        </p:grpSpPr>
        <p:pic>
          <p:nvPicPr>
            <p:cNvPr id="1489" name="Screen Shot 2018-09-03 at 9.44.28 PM.png" descr="Screen Shot 2018-09-03 at 9.44.28 PM.png"/>
            <p:cNvPicPr>
              <a:picLocks noChangeAspect="1"/>
            </p:cNvPicPr>
            <p:nvPr/>
          </p:nvPicPr>
          <p:blipFill>
            <a:blip r:embed="rId3">
              <a:extLst/>
            </a:blip>
            <a:stretch>
              <a:fillRect/>
            </a:stretch>
          </p:blipFill>
          <p:spPr>
            <a:xfrm>
              <a:off x="0" y="0"/>
              <a:ext cx="13258800" cy="2933700"/>
            </a:xfrm>
            <a:prstGeom prst="rect">
              <a:avLst/>
            </a:prstGeom>
            <a:ln w="25400" cap="flat">
              <a:noFill/>
              <a:miter lim="400000"/>
            </a:ln>
            <a:effectLst>
              <a:outerShdw blurRad="254000" dist="127000" dir="5400000" rotWithShape="0">
                <a:srgbClr val="000000">
                  <a:alpha val="70000"/>
                </a:srgbClr>
              </a:outerShdw>
            </a:effectLst>
          </p:spPr>
        </p:pic>
        <p:pic>
          <p:nvPicPr>
            <p:cNvPr id="1490" name="Screen Shot 2018-09-03 at 9.44.44 PM.png" descr="Screen Shot 2018-09-03 at 9.44.44 PM.png"/>
            <p:cNvPicPr>
              <a:picLocks noChangeAspect="1"/>
            </p:cNvPicPr>
            <p:nvPr/>
          </p:nvPicPr>
          <p:blipFill>
            <a:blip r:embed="rId4">
              <a:extLst/>
            </a:blip>
            <a:stretch>
              <a:fillRect/>
            </a:stretch>
          </p:blipFill>
          <p:spPr>
            <a:xfrm>
              <a:off x="13612415" y="304800"/>
              <a:ext cx="6146801" cy="2324100"/>
            </a:xfrm>
            <a:prstGeom prst="rect">
              <a:avLst/>
            </a:prstGeom>
            <a:ln w="25400" cap="flat">
              <a:noFill/>
              <a:miter lim="400000"/>
            </a:ln>
            <a:effectLst>
              <a:outerShdw blurRad="254000" dist="127000" dir="5400000" rotWithShape="0">
                <a:srgbClr val="000000">
                  <a:alpha val="70000"/>
                </a:srgbClr>
              </a:outerShdw>
            </a:effectLst>
          </p:spPr>
        </p:pic>
      </p:grpSp>
      <p:pic>
        <p:nvPicPr>
          <p:cNvPr id="1492" name="Screen Shot 2018-09-03 at 9.31.25 PM.png" descr="Screen Shot 2018-09-03 at 9.31.25 PM.png"/>
          <p:cNvPicPr>
            <a:picLocks noChangeAspect="1"/>
          </p:cNvPicPr>
          <p:nvPr/>
        </p:nvPicPr>
        <p:blipFill>
          <a:blip r:embed="rId5">
            <a:extLst/>
          </a:blip>
          <a:stretch>
            <a:fillRect/>
          </a:stretch>
        </p:blipFill>
        <p:spPr>
          <a:xfrm>
            <a:off x="6895306" y="717648"/>
            <a:ext cx="4919846" cy="2408619"/>
          </a:xfrm>
          <a:prstGeom prst="rect">
            <a:avLst/>
          </a:prstGeom>
          <a:ln w="25400">
            <a:miter lim="400000"/>
          </a:ln>
          <a:effectLst>
            <a:outerShdw blurRad="254000" dist="127000" dir="5400000" rotWithShape="0">
              <a:srgbClr val="000000">
                <a:alpha val="70000"/>
              </a:srgbClr>
            </a:outerShdw>
          </a:effectLst>
        </p:spPr>
      </p:pic>
      <p:pic>
        <p:nvPicPr>
          <p:cNvPr id="1493" name="Screen Shot 2018-09-03 at 9.36.02 PM.png" descr="Screen Shot 2018-09-03 at 9.36.02 PM.png"/>
          <p:cNvPicPr>
            <a:picLocks noChangeAspect="1"/>
          </p:cNvPicPr>
          <p:nvPr/>
        </p:nvPicPr>
        <p:blipFill>
          <a:blip r:embed="rId6">
            <a:extLst/>
          </a:blip>
          <a:stretch>
            <a:fillRect/>
          </a:stretch>
        </p:blipFill>
        <p:spPr>
          <a:xfrm>
            <a:off x="2648148" y="2526937"/>
            <a:ext cx="7956551" cy="2971801"/>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36718494"/>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88"/>
                                        </p:tgtEl>
                                        <p:attrNameLst>
                                          <p:attrName>style.visibility</p:attrName>
                                        </p:attrNameLst>
                                      </p:cBhvr>
                                      <p:to>
                                        <p:strVal val="visible"/>
                                      </p:to>
                                    </p:set>
                                    <p:animEffect transition="in" filter="dissolve">
                                      <p:cBhvr>
                                        <p:cTn id="7" dur="1000"/>
                                        <p:tgtEl>
                                          <p:spTgt spid="14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492"/>
                                        </p:tgtEl>
                                        <p:attrNameLst>
                                          <p:attrName>style.visibility</p:attrName>
                                        </p:attrNameLst>
                                      </p:cBhvr>
                                      <p:to>
                                        <p:strVal val="visible"/>
                                      </p:to>
                                    </p:set>
                                    <p:animEffect transition="in" filter="dissolve">
                                      <p:cBhvr>
                                        <p:cTn id="12" dur="1000"/>
                                        <p:tgtEl>
                                          <p:spTgt spid="149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491"/>
                                        </p:tgtEl>
                                        <p:attrNameLst>
                                          <p:attrName>style.visibility</p:attrName>
                                        </p:attrNameLst>
                                      </p:cBhvr>
                                      <p:to>
                                        <p:strVal val="visible"/>
                                      </p:to>
                                    </p:set>
                                    <p:animEffect transition="in" filter="dissolve">
                                      <p:cBhvr>
                                        <p:cTn id="17" dur="1000"/>
                                        <p:tgtEl>
                                          <p:spTgt spid="149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1493"/>
                                        </p:tgtEl>
                                        <p:attrNameLst>
                                          <p:attrName>style.visibility</p:attrName>
                                        </p:attrNameLst>
                                      </p:cBhvr>
                                      <p:to>
                                        <p:strVal val="visible"/>
                                      </p:to>
                                    </p:set>
                                    <p:animEffect transition="in" filter="dissolve">
                                      <p:cBhvr>
                                        <p:cTn id="22" dur="1000"/>
                                        <p:tgtEl>
                                          <p:spTgt spid="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8" grpId="0" animBg="1" advAuto="0"/>
      <p:bldP spid="1491" grpId="0" animBg="1" advAuto="0"/>
      <p:bldP spid="1492" grpId="0" animBg="1" advAuto="0"/>
      <p:bldP spid="1493"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HIGH IMPACT PUBLICATIONS"/>
          <p:cNvSpPr txBox="1">
            <a:spLocks noGrp="1"/>
          </p:cNvSpPr>
          <p:nvPr>
            <p:ph type="body" idx="13"/>
          </p:nvPr>
        </p:nvSpPr>
        <p:spPr>
          <a:xfrm>
            <a:off x="2100332" y="810933"/>
            <a:ext cx="5199500" cy="480131"/>
          </a:xfrm>
          <a:prstGeom prst="rect">
            <a:avLst/>
          </a:prstGeom>
        </p:spPr>
        <p:txBody>
          <a:bodyPr/>
          <a:lstStyle/>
          <a:p>
            <a:r>
              <a:t>HIGH IMPACT PUBLICATIONS</a:t>
            </a:r>
          </a:p>
        </p:txBody>
      </p:sp>
      <p:pic>
        <p:nvPicPr>
          <p:cNvPr id="1496" name="Screen Shot 2018-09-03 at 9.50.42 PM.png" descr="Screen Shot 2018-09-03 at 9.50.42 PM.png"/>
          <p:cNvPicPr>
            <a:picLocks noChangeAspect="1"/>
          </p:cNvPicPr>
          <p:nvPr/>
        </p:nvPicPr>
        <p:blipFill>
          <a:blip r:embed="rId2">
            <a:extLst/>
          </a:blip>
          <a:stretch>
            <a:fillRect/>
          </a:stretch>
        </p:blipFill>
        <p:spPr>
          <a:xfrm>
            <a:off x="2489101" y="1469505"/>
            <a:ext cx="7739408" cy="1886722"/>
          </a:xfrm>
          <a:prstGeom prst="rect">
            <a:avLst/>
          </a:prstGeom>
          <a:ln w="25400">
            <a:miter lim="400000"/>
          </a:ln>
          <a:effectLst>
            <a:outerShdw blurRad="254000" dist="127000" dir="5400000" rotWithShape="0">
              <a:srgbClr val="000000">
                <a:alpha val="70000"/>
              </a:srgbClr>
            </a:outerShdw>
          </a:effectLst>
        </p:spPr>
      </p:pic>
      <p:pic>
        <p:nvPicPr>
          <p:cNvPr id="1497" name="Screen Shot 2018-09-05 at 9.48.51 PM.png" descr="Screen Shot 2018-09-05 at 9.48.51 PM.png"/>
          <p:cNvPicPr>
            <a:picLocks noChangeAspect="1"/>
          </p:cNvPicPr>
          <p:nvPr/>
        </p:nvPicPr>
        <p:blipFill>
          <a:blip r:embed="rId3">
            <a:extLst/>
          </a:blip>
          <a:stretch>
            <a:fillRect/>
          </a:stretch>
        </p:blipFill>
        <p:spPr>
          <a:xfrm>
            <a:off x="3860958" y="3912512"/>
            <a:ext cx="7133915" cy="2260478"/>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30613956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97"/>
                                        </p:tgtEl>
                                        <p:attrNameLst>
                                          <p:attrName>style.visibility</p:attrName>
                                        </p:attrNameLst>
                                      </p:cBhvr>
                                      <p:to>
                                        <p:strVal val="visible"/>
                                      </p:to>
                                    </p:set>
                                    <p:animEffect transition="in" filter="dissolve">
                                      <p:cBhvr>
                                        <p:cTn id="7" dur="1000"/>
                                        <p:tgtEl>
                                          <p:spTgt spid="1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32" name="University of Toronto     Department of Surgery"/>
          <p:cNvSpPr txBox="1"/>
          <p:nvPr/>
        </p:nvSpPr>
        <p:spPr>
          <a:xfrm>
            <a:off x="231308" y="330242"/>
            <a:ext cx="2829301"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a:solidFill>
                  <a:srgbClr val="1B2E59"/>
                </a:solidFill>
                <a:latin typeface="Athelas"/>
                <a:ea typeface="Athelas"/>
                <a:cs typeface="Athelas"/>
                <a:sym typeface="Athelas"/>
              </a:defRPr>
            </a:lvl1pPr>
          </a:lstStyle>
          <a:p>
            <a:r>
              <a:rPr sz="1100"/>
              <a:t>University of Toronto     Department of Surgery</a:t>
            </a:r>
          </a:p>
        </p:txBody>
      </p:sp>
      <p:sp>
        <p:nvSpPr>
          <p:cNvPr id="1233" name="Line"/>
          <p:cNvSpPr/>
          <p:nvPr/>
        </p:nvSpPr>
        <p:spPr>
          <a:xfrm>
            <a:off x="16142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34" name="Annual Address 2018"/>
          <p:cNvSpPr txBox="1"/>
          <p:nvPr/>
        </p:nvSpPr>
        <p:spPr>
          <a:xfrm>
            <a:off x="10660522" y="330242"/>
            <a:ext cx="1277594"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a:solidFill>
                  <a:srgbClr val="1B2E59"/>
                </a:solidFill>
                <a:latin typeface="Athelas"/>
                <a:ea typeface="Athelas"/>
                <a:cs typeface="Athelas"/>
                <a:sym typeface="Athelas"/>
              </a:defRPr>
            </a:pPr>
            <a:r>
              <a:rPr sz="1100"/>
              <a:t>Annual Address </a:t>
            </a:r>
            <a:r>
              <a:rPr sz="1100">
                <a:solidFill>
                  <a:srgbClr val="F59331"/>
                </a:solidFill>
              </a:rPr>
              <a:t>2018</a:t>
            </a:r>
          </a:p>
        </p:txBody>
      </p:sp>
      <p:sp>
        <p:nvSpPr>
          <p:cNvPr id="1235"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36"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1237" name="AdobeStock_104300024.jpeg" descr="AdobeStock_104300024.jpeg"/>
          <p:cNvPicPr>
            <a:picLocks noChangeAspect="1"/>
          </p:cNvPicPr>
          <p:nvPr/>
        </p:nvPicPr>
        <p:blipFill>
          <a:blip r:embed="rId3">
            <a:extLst/>
          </a:blip>
          <a:srcRect t="15999"/>
          <a:stretch>
            <a:fillRect/>
          </a:stretch>
        </p:blipFill>
        <p:spPr>
          <a:xfrm>
            <a:off x="-15191" y="0"/>
            <a:ext cx="12245299" cy="6858000"/>
          </a:xfrm>
          <a:prstGeom prst="rect">
            <a:avLst/>
          </a:prstGeom>
          <a:ln w="12700">
            <a:miter lim="400000"/>
          </a:ln>
        </p:spPr>
      </p:pic>
      <p:sp>
        <p:nvSpPr>
          <p:cNvPr id="1238" name="Rectangle"/>
          <p:cNvSpPr/>
          <p:nvPr/>
        </p:nvSpPr>
        <p:spPr>
          <a:xfrm>
            <a:off x="-59611" y="-1461"/>
            <a:ext cx="12311222" cy="6860921"/>
          </a:xfrm>
          <a:prstGeom prst="rect">
            <a:avLst/>
          </a:prstGeom>
          <a:solidFill>
            <a:srgbClr val="1B2E59">
              <a:alpha val="6465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39" name="Canadian Academy of Health Science…"/>
          <p:cNvSpPr txBox="1"/>
          <p:nvPr/>
        </p:nvSpPr>
        <p:spPr>
          <a:xfrm>
            <a:off x="687287" y="422600"/>
            <a:ext cx="7131248"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p>
            <a:pPr defTabSz="228600">
              <a:defRPr sz="5200" b="0" cap="all">
                <a:solidFill>
                  <a:srgbClr val="FFFFFF"/>
                </a:solidFill>
                <a:latin typeface="Futura"/>
                <a:ea typeface="Futura"/>
                <a:cs typeface="Futura"/>
                <a:sym typeface="Futura"/>
              </a:defRPr>
            </a:pPr>
            <a:r>
              <a:rPr sz="2600"/>
              <a:t>Canadian Academy of Health Science</a:t>
            </a:r>
          </a:p>
          <a:p>
            <a:pPr defTabSz="228600">
              <a:defRPr sz="4000" b="0" cap="all">
                <a:solidFill>
                  <a:srgbClr val="FFFFFF"/>
                </a:solidFill>
                <a:latin typeface="Futura"/>
                <a:ea typeface="Futura"/>
                <a:cs typeface="Futura"/>
                <a:sym typeface="Futura"/>
              </a:defRPr>
            </a:pPr>
            <a:r>
              <a:rPr sz="2000"/>
              <a:t>NewLY ELECTED MEMBERS</a:t>
            </a:r>
          </a:p>
        </p:txBody>
      </p:sp>
      <p:sp>
        <p:nvSpPr>
          <p:cNvPr id="1240" name="Michael Cusimano…"/>
          <p:cNvSpPr txBox="1"/>
          <p:nvPr/>
        </p:nvSpPr>
        <p:spPr>
          <a:xfrm>
            <a:off x="5203766" y="1928597"/>
            <a:ext cx="2671826" cy="4206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spcBef>
                <a:spcPts val="400"/>
              </a:spcBef>
              <a:defRPr sz="4800" b="0">
                <a:solidFill>
                  <a:srgbClr val="FFFFFF"/>
                </a:solidFill>
              </a:defRPr>
            </a:pPr>
            <a:r>
              <a:rPr sz="2400"/>
              <a:t>Michael Cusimano</a:t>
            </a:r>
          </a:p>
          <a:p>
            <a:pPr>
              <a:spcBef>
                <a:spcPts val="400"/>
              </a:spcBef>
              <a:defRPr sz="4800" b="0">
                <a:solidFill>
                  <a:srgbClr val="FFFFFF"/>
                </a:solidFill>
              </a:defRPr>
            </a:pPr>
            <a:endParaRPr sz="2400"/>
          </a:p>
          <a:p>
            <a:pPr>
              <a:spcBef>
                <a:spcPts val="400"/>
              </a:spcBef>
              <a:defRPr sz="4800" b="0">
                <a:solidFill>
                  <a:srgbClr val="FFFFFF"/>
                </a:solidFill>
              </a:defRPr>
            </a:pPr>
            <a:endParaRPr sz="2400"/>
          </a:p>
          <a:p>
            <a:pPr>
              <a:spcBef>
                <a:spcPts val="400"/>
              </a:spcBef>
              <a:defRPr sz="4800" b="0">
                <a:solidFill>
                  <a:srgbClr val="FFFFFF"/>
                </a:solidFill>
              </a:defRPr>
            </a:pPr>
            <a:r>
              <a:rPr sz="2400"/>
              <a:t>Karen Davis</a:t>
            </a:r>
          </a:p>
          <a:p>
            <a:pPr>
              <a:spcBef>
                <a:spcPts val="400"/>
              </a:spcBef>
              <a:defRPr sz="4800" b="0">
                <a:solidFill>
                  <a:srgbClr val="FFFFFF"/>
                </a:solidFill>
              </a:defRPr>
            </a:pPr>
            <a:endParaRPr sz="2400"/>
          </a:p>
          <a:p>
            <a:pPr>
              <a:spcBef>
                <a:spcPts val="400"/>
              </a:spcBef>
              <a:defRPr sz="4800" b="0">
                <a:solidFill>
                  <a:srgbClr val="FFFFFF"/>
                </a:solidFill>
              </a:defRPr>
            </a:pPr>
            <a:endParaRPr sz="2400"/>
          </a:p>
          <a:p>
            <a:pPr>
              <a:spcBef>
                <a:spcPts val="400"/>
              </a:spcBef>
              <a:defRPr sz="4800" b="0">
                <a:solidFill>
                  <a:srgbClr val="FFFFFF"/>
                </a:solidFill>
              </a:defRPr>
            </a:pPr>
            <a:r>
              <a:rPr sz="2400"/>
              <a:t>Marc Jeschke</a:t>
            </a:r>
          </a:p>
          <a:p>
            <a:pPr>
              <a:spcBef>
                <a:spcPts val="400"/>
              </a:spcBef>
              <a:defRPr sz="4800" b="0">
                <a:solidFill>
                  <a:srgbClr val="FFFFFF"/>
                </a:solidFill>
              </a:defRPr>
            </a:pPr>
            <a:endParaRPr sz="2400"/>
          </a:p>
          <a:p>
            <a:pPr>
              <a:spcBef>
                <a:spcPts val="400"/>
              </a:spcBef>
              <a:defRPr sz="4800" b="0">
                <a:solidFill>
                  <a:srgbClr val="FFFFFF"/>
                </a:solidFill>
              </a:defRPr>
            </a:pPr>
            <a:endParaRPr sz="2400"/>
          </a:p>
          <a:p>
            <a:pPr>
              <a:spcBef>
                <a:spcPts val="400"/>
              </a:spcBef>
              <a:defRPr sz="4800" b="0">
                <a:solidFill>
                  <a:srgbClr val="FFFFFF"/>
                </a:solidFill>
              </a:defRPr>
            </a:pPr>
            <a:r>
              <a:rPr sz="2400"/>
              <a:t>David Urbach</a:t>
            </a:r>
          </a:p>
        </p:txBody>
      </p:sp>
      <p:pic>
        <p:nvPicPr>
          <p:cNvPr id="1241" name="Cusimano, M.jpeg" descr="Cusimano, M.jpeg"/>
          <p:cNvPicPr>
            <a:picLocks noChangeAspect="1"/>
          </p:cNvPicPr>
          <p:nvPr/>
        </p:nvPicPr>
        <p:blipFill>
          <a:blip r:embed="rId4">
            <a:extLst/>
          </a:blip>
          <a:srcRect t="2311" r="5" b="19358"/>
          <a:stretch>
            <a:fillRect/>
          </a:stretch>
        </p:blipFill>
        <p:spPr>
          <a:xfrm>
            <a:off x="3673412" y="1581556"/>
            <a:ext cx="1194198" cy="119427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1" y="1004"/>
                  <a:pt x="3162" y="3015"/>
                </a:cubicBezTo>
                <a:cubicBezTo>
                  <a:pt x="1053" y="5025"/>
                  <a:pt x="0" y="7661"/>
                  <a:pt x="0" y="10297"/>
                </a:cubicBezTo>
                <a:cubicBezTo>
                  <a:pt x="0" y="12932"/>
                  <a:pt x="1053" y="15568"/>
                  <a:pt x="3162" y="17579"/>
                </a:cubicBezTo>
                <a:cubicBezTo>
                  <a:pt x="7380" y="21600"/>
                  <a:pt x="14220" y="21600"/>
                  <a:pt x="18438" y="17579"/>
                </a:cubicBezTo>
                <a:cubicBezTo>
                  <a:pt x="20547" y="15568"/>
                  <a:pt x="21600" y="12932"/>
                  <a:pt x="21600" y="10297"/>
                </a:cubicBezTo>
                <a:cubicBezTo>
                  <a:pt x="21600" y="7661"/>
                  <a:pt x="20547" y="5025"/>
                  <a:pt x="18438" y="3015"/>
                </a:cubicBezTo>
                <a:cubicBezTo>
                  <a:pt x="16329" y="1004"/>
                  <a:pt x="13564" y="0"/>
                  <a:pt x="10800" y="0"/>
                </a:cubicBezTo>
                <a:close/>
              </a:path>
            </a:pathLst>
          </a:custGeom>
          <a:ln w="12700">
            <a:miter lim="400000"/>
          </a:ln>
        </p:spPr>
      </p:pic>
      <p:pic>
        <p:nvPicPr>
          <p:cNvPr id="1242" name="Urbach.jpg" descr="Urbach.jpg"/>
          <p:cNvPicPr>
            <a:picLocks noChangeAspect="1"/>
          </p:cNvPicPr>
          <p:nvPr/>
        </p:nvPicPr>
        <p:blipFill>
          <a:blip r:embed="rId5">
            <a:extLst/>
          </a:blip>
          <a:srcRect t="3597" b="24975"/>
          <a:stretch>
            <a:fillRect/>
          </a:stretch>
        </p:blipFill>
        <p:spPr>
          <a:xfrm>
            <a:off x="7984238" y="5353745"/>
            <a:ext cx="1194312" cy="1194277"/>
          </a:xfrm>
          <a:custGeom>
            <a:avLst/>
            <a:gdLst/>
            <a:ahLst/>
            <a:cxnLst>
              <a:cxn ang="0">
                <a:pos x="wd2" y="hd2"/>
              </a:cxn>
              <a:cxn ang="5400000">
                <a:pos x="wd2" y="hd2"/>
              </a:cxn>
              <a:cxn ang="10800000">
                <a:pos x="wd2" y="hd2"/>
              </a:cxn>
              <a:cxn ang="16200000">
                <a:pos x="wd2" y="hd2"/>
              </a:cxn>
            </a:cxnLst>
            <a:rect l="0" t="0" r="r" b="b"/>
            <a:pathLst>
              <a:path w="21600" h="20595" extrusionOk="0">
                <a:moveTo>
                  <a:pt x="10798" y="0"/>
                </a:moveTo>
                <a:cubicBezTo>
                  <a:pt x="8034" y="0"/>
                  <a:pt x="5270" y="1004"/>
                  <a:pt x="3162" y="3015"/>
                </a:cubicBezTo>
                <a:cubicBezTo>
                  <a:pt x="1053" y="5025"/>
                  <a:pt x="0" y="7661"/>
                  <a:pt x="0" y="10297"/>
                </a:cubicBezTo>
                <a:cubicBezTo>
                  <a:pt x="0" y="12932"/>
                  <a:pt x="1053" y="15568"/>
                  <a:pt x="3162" y="17579"/>
                </a:cubicBezTo>
                <a:cubicBezTo>
                  <a:pt x="7379" y="21600"/>
                  <a:pt x="14217" y="21600"/>
                  <a:pt x="18435" y="17579"/>
                </a:cubicBezTo>
                <a:cubicBezTo>
                  <a:pt x="20544" y="15568"/>
                  <a:pt x="21600" y="12932"/>
                  <a:pt x="21600" y="10297"/>
                </a:cubicBezTo>
                <a:cubicBezTo>
                  <a:pt x="21600" y="7661"/>
                  <a:pt x="20544" y="5025"/>
                  <a:pt x="18435" y="3015"/>
                </a:cubicBezTo>
                <a:cubicBezTo>
                  <a:pt x="16326" y="1004"/>
                  <a:pt x="13562" y="0"/>
                  <a:pt x="10798" y="0"/>
                </a:cubicBezTo>
                <a:close/>
              </a:path>
            </a:pathLst>
          </a:custGeom>
          <a:ln w="12700">
            <a:miter lim="400000"/>
          </a:ln>
        </p:spPr>
      </p:pic>
      <p:pic>
        <p:nvPicPr>
          <p:cNvPr id="1243" name="Jeschke M.jpg" descr="Jeschke M.jpg"/>
          <p:cNvPicPr>
            <a:picLocks noChangeAspect="1"/>
          </p:cNvPicPr>
          <p:nvPr/>
        </p:nvPicPr>
        <p:blipFill>
          <a:blip r:embed="rId6">
            <a:extLst/>
          </a:blip>
          <a:srcRect l="31133" r="2065"/>
          <a:stretch>
            <a:fillRect/>
          </a:stretch>
        </p:blipFill>
        <p:spPr>
          <a:xfrm>
            <a:off x="3673329" y="4021818"/>
            <a:ext cx="1194364" cy="1194337"/>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3"/>
                  <a:pt x="2881" y="3162"/>
                </a:cubicBezTo>
                <a:cubicBezTo>
                  <a:pt x="-961" y="7379"/>
                  <a:pt x="-961" y="14217"/>
                  <a:pt x="2881" y="18435"/>
                </a:cubicBezTo>
                <a:cubicBezTo>
                  <a:pt x="4803" y="20544"/>
                  <a:pt x="7321" y="21600"/>
                  <a:pt x="9839" y="21600"/>
                </a:cubicBezTo>
                <a:cubicBezTo>
                  <a:pt x="12357" y="21600"/>
                  <a:pt x="14875" y="20544"/>
                  <a:pt x="16797" y="18435"/>
                </a:cubicBezTo>
                <a:cubicBezTo>
                  <a:pt x="20639" y="14217"/>
                  <a:pt x="20639" y="7379"/>
                  <a:pt x="16797" y="3162"/>
                </a:cubicBezTo>
                <a:cubicBezTo>
                  <a:pt x="14875" y="1053"/>
                  <a:pt x="12357" y="0"/>
                  <a:pt x="9839" y="0"/>
                </a:cubicBezTo>
                <a:close/>
              </a:path>
            </a:pathLst>
          </a:custGeom>
          <a:ln w="12700">
            <a:miter lim="400000"/>
          </a:ln>
        </p:spPr>
      </p:pic>
      <p:pic>
        <p:nvPicPr>
          <p:cNvPr id="1244" name="Davis K 2018.JPG" descr="Davis K 2018.JPG"/>
          <p:cNvPicPr>
            <a:picLocks noChangeAspect="1"/>
          </p:cNvPicPr>
          <p:nvPr/>
        </p:nvPicPr>
        <p:blipFill>
          <a:blip r:embed="rId7">
            <a:extLst/>
          </a:blip>
          <a:srcRect/>
          <a:stretch>
            <a:fillRect/>
          </a:stretch>
        </p:blipFill>
        <p:spPr>
          <a:xfrm>
            <a:off x="7984139" y="2990802"/>
            <a:ext cx="1194584" cy="11945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3" y="1056"/>
                  <a:pt x="3165" y="3165"/>
                </a:cubicBezTo>
                <a:cubicBezTo>
                  <a:pt x="1056" y="5273"/>
                  <a:pt x="0" y="8036"/>
                  <a:pt x="0" y="10800"/>
                </a:cubicBezTo>
                <a:cubicBezTo>
                  <a:pt x="0" y="13564"/>
                  <a:pt x="1056" y="16327"/>
                  <a:pt x="3165" y="18435"/>
                </a:cubicBezTo>
                <a:cubicBezTo>
                  <a:pt x="5273" y="20544"/>
                  <a:pt x="8036" y="21600"/>
                  <a:pt x="10800" y="21600"/>
                </a:cubicBezTo>
                <a:cubicBezTo>
                  <a:pt x="13564" y="21600"/>
                  <a:pt x="16327" y="20544"/>
                  <a:pt x="18435" y="18435"/>
                </a:cubicBezTo>
                <a:cubicBezTo>
                  <a:pt x="20544" y="16327"/>
                  <a:pt x="21600" y="13564"/>
                  <a:pt x="21600" y="10800"/>
                </a:cubicBezTo>
                <a:cubicBezTo>
                  <a:pt x="21600" y="8036"/>
                  <a:pt x="20544" y="5273"/>
                  <a:pt x="18435" y="3165"/>
                </a:cubicBezTo>
                <a:cubicBezTo>
                  <a:pt x="16327" y="1056"/>
                  <a:pt x="13564" y="0"/>
                  <a:pt x="10800" y="0"/>
                </a:cubicBezTo>
                <a:close/>
              </a:path>
            </a:pathLst>
          </a:custGeom>
          <a:ln w="12700">
            <a:miter lim="400000"/>
          </a:ln>
        </p:spPr>
      </p:pic>
    </p:spTree>
    <p:extLst>
      <p:ext uri="{BB962C8B-B14F-4D97-AF65-F5344CB8AC3E}">
        <p14:creationId xmlns:p14="http://schemas.microsoft.com/office/powerpoint/2010/main" val="4197446343"/>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47" name="University of Toronto     Department of Surgery"/>
          <p:cNvSpPr txBox="1"/>
          <p:nvPr/>
        </p:nvSpPr>
        <p:spPr>
          <a:xfrm>
            <a:off x="231308" y="330242"/>
            <a:ext cx="2829301"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a:solidFill>
                  <a:srgbClr val="1B2E59"/>
                </a:solidFill>
                <a:latin typeface="Athelas"/>
                <a:ea typeface="Athelas"/>
                <a:cs typeface="Athelas"/>
                <a:sym typeface="Athelas"/>
              </a:defRPr>
            </a:lvl1pPr>
          </a:lstStyle>
          <a:p>
            <a:r>
              <a:rPr sz="1100"/>
              <a:t>University of Toronto     Department of Surgery</a:t>
            </a:r>
          </a:p>
        </p:txBody>
      </p:sp>
      <p:sp>
        <p:nvSpPr>
          <p:cNvPr id="1248" name="Line"/>
          <p:cNvSpPr/>
          <p:nvPr/>
        </p:nvSpPr>
        <p:spPr>
          <a:xfrm>
            <a:off x="16142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49" name="Annual Address 2018"/>
          <p:cNvSpPr txBox="1"/>
          <p:nvPr/>
        </p:nvSpPr>
        <p:spPr>
          <a:xfrm>
            <a:off x="10660522" y="330242"/>
            <a:ext cx="1277594"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a:solidFill>
                  <a:srgbClr val="1B2E59"/>
                </a:solidFill>
                <a:latin typeface="Athelas"/>
                <a:ea typeface="Athelas"/>
                <a:cs typeface="Athelas"/>
                <a:sym typeface="Athelas"/>
              </a:defRPr>
            </a:pPr>
            <a:r>
              <a:rPr sz="1100"/>
              <a:t>Annual Address </a:t>
            </a:r>
            <a:r>
              <a:rPr sz="1100">
                <a:solidFill>
                  <a:srgbClr val="F59331"/>
                </a:solidFill>
              </a:rPr>
              <a:t>2018</a:t>
            </a:r>
          </a:p>
        </p:txBody>
      </p:sp>
      <p:sp>
        <p:nvSpPr>
          <p:cNvPr id="1250"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51"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1252" name="AdobeStock_104300024.jpeg" descr="AdobeStock_104300024.jpeg"/>
          <p:cNvPicPr>
            <a:picLocks noChangeAspect="1"/>
          </p:cNvPicPr>
          <p:nvPr/>
        </p:nvPicPr>
        <p:blipFill>
          <a:blip r:embed="rId3">
            <a:extLst/>
          </a:blip>
          <a:srcRect t="15999"/>
          <a:stretch>
            <a:fillRect/>
          </a:stretch>
        </p:blipFill>
        <p:spPr>
          <a:xfrm>
            <a:off x="-15191" y="0"/>
            <a:ext cx="12245299" cy="6858000"/>
          </a:xfrm>
          <a:prstGeom prst="rect">
            <a:avLst/>
          </a:prstGeom>
          <a:ln w="12700">
            <a:miter lim="400000"/>
          </a:ln>
        </p:spPr>
      </p:pic>
      <p:sp>
        <p:nvSpPr>
          <p:cNvPr id="1253" name="Rectangle"/>
          <p:cNvSpPr/>
          <p:nvPr/>
        </p:nvSpPr>
        <p:spPr>
          <a:xfrm>
            <a:off x="-59611" y="-1461"/>
            <a:ext cx="12311222" cy="6860921"/>
          </a:xfrm>
          <a:prstGeom prst="rect">
            <a:avLst/>
          </a:prstGeom>
          <a:solidFill>
            <a:srgbClr val="1B2E59">
              <a:alpha val="6465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54" name="Order of canada"/>
          <p:cNvSpPr txBox="1"/>
          <p:nvPr/>
        </p:nvSpPr>
        <p:spPr>
          <a:xfrm>
            <a:off x="509487" y="388743"/>
            <a:ext cx="3349058"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l" defTabSz="457200">
              <a:defRPr sz="5200" b="0" cap="all">
                <a:solidFill>
                  <a:srgbClr val="FFFFFF"/>
                </a:solidFill>
                <a:latin typeface="Futura"/>
                <a:ea typeface="Futura"/>
                <a:cs typeface="Futura"/>
                <a:sym typeface="Futura"/>
              </a:defRPr>
            </a:lvl1pPr>
          </a:lstStyle>
          <a:p>
            <a:r>
              <a:rPr sz="2600"/>
              <a:t>Order of canada</a:t>
            </a:r>
          </a:p>
        </p:txBody>
      </p:sp>
      <p:grpSp>
        <p:nvGrpSpPr>
          <p:cNvPr id="1257" name="Group"/>
          <p:cNvGrpSpPr/>
          <p:nvPr/>
        </p:nvGrpSpPr>
        <p:grpSpPr>
          <a:xfrm>
            <a:off x="4356181" y="1024166"/>
            <a:ext cx="4980289" cy="1194198"/>
            <a:chOff x="0" y="0"/>
            <a:chExt cx="9960576" cy="2388394"/>
          </a:xfrm>
        </p:grpSpPr>
        <p:sp>
          <p:nvSpPr>
            <p:cNvPr id="1255" name="Abdallah Daar…"/>
            <p:cNvSpPr txBox="1"/>
            <p:nvPr/>
          </p:nvSpPr>
          <p:spPr>
            <a:xfrm>
              <a:off x="3069921" y="576876"/>
              <a:ext cx="6890655" cy="1251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spcBef>
                  <a:spcPts val="400"/>
                </a:spcBef>
                <a:defRPr sz="4000" b="0">
                  <a:solidFill>
                    <a:srgbClr val="FFFFFF"/>
                  </a:solidFill>
                </a:defRPr>
              </a:pPr>
              <a:r>
                <a:rPr sz="2000"/>
                <a:t>Abdallah Daar</a:t>
              </a:r>
            </a:p>
            <a:p>
              <a:pPr>
                <a:spcBef>
                  <a:spcPts val="400"/>
                </a:spcBef>
                <a:defRPr sz="2800" b="0" i="1">
                  <a:solidFill>
                    <a:srgbClr val="FFFFFF"/>
                  </a:solidFill>
                </a:defRPr>
              </a:pPr>
              <a:r>
                <a:rPr sz="1400"/>
                <a:t>Officer of the Order of Canada</a:t>
              </a:r>
            </a:p>
          </p:txBody>
        </p:sp>
        <p:pic>
          <p:nvPicPr>
            <p:cNvPr id="1256" name="daar_abdallah.jpg" descr="daar_abdallah.jpg"/>
            <p:cNvPicPr>
              <a:picLocks noChangeAspect="1"/>
            </p:cNvPicPr>
            <p:nvPr/>
          </p:nvPicPr>
          <p:blipFill>
            <a:blip r:embed="rId4">
              <a:extLst/>
            </a:blip>
            <a:srcRect r="5" b="5"/>
            <a:stretch>
              <a:fillRect/>
            </a:stretch>
          </p:blipFill>
          <p:spPr>
            <a:xfrm>
              <a:off x="0" y="0"/>
              <a:ext cx="2388394" cy="238839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3"/>
                    <a:pt x="3162" y="3162"/>
                  </a:cubicBezTo>
                  <a:cubicBezTo>
                    <a:pt x="1053" y="5271"/>
                    <a:pt x="0" y="8036"/>
                    <a:pt x="0" y="10800"/>
                  </a:cubicBezTo>
                  <a:cubicBezTo>
                    <a:pt x="0" y="13564"/>
                    <a:pt x="1053" y="16329"/>
                    <a:pt x="3162" y="18438"/>
                  </a:cubicBezTo>
                  <a:cubicBezTo>
                    <a:pt x="5271" y="20547"/>
                    <a:pt x="8036" y="21600"/>
                    <a:pt x="10800" y="21600"/>
                  </a:cubicBezTo>
                  <a:cubicBezTo>
                    <a:pt x="13564" y="21600"/>
                    <a:pt x="16329" y="20547"/>
                    <a:pt x="18438" y="18438"/>
                  </a:cubicBezTo>
                  <a:cubicBezTo>
                    <a:pt x="20547" y="16329"/>
                    <a:pt x="21600" y="13564"/>
                    <a:pt x="21600" y="10800"/>
                  </a:cubicBezTo>
                  <a:cubicBezTo>
                    <a:pt x="21600" y="8036"/>
                    <a:pt x="20547" y="5271"/>
                    <a:pt x="18438" y="3162"/>
                  </a:cubicBezTo>
                  <a:cubicBezTo>
                    <a:pt x="16329" y="1053"/>
                    <a:pt x="13564" y="0"/>
                    <a:pt x="10800" y="0"/>
                  </a:cubicBezTo>
                  <a:close/>
                </a:path>
              </a:pathLst>
            </a:custGeom>
            <a:ln w="12700" cap="flat">
              <a:noFill/>
              <a:miter lim="400000"/>
            </a:ln>
            <a:effectLst/>
          </p:spPr>
        </p:pic>
      </p:grpSp>
      <p:grpSp>
        <p:nvGrpSpPr>
          <p:cNvPr id="1260" name="Group"/>
          <p:cNvGrpSpPr/>
          <p:nvPr/>
        </p:nvGrpSpPr>
        <p:grpSpPr>
          <a:xfrm>
            <a:off x="2975997" y="3367737"/>
            <a:ext cx="3445328" cy="2064486"/>
            <a:chOff x="0" y="0"/>
            <a:chExt cx="6890655" cy="4128971"/>
          </a:xfrm>
        </p:grpSpPr>
        <p:pic>
          <p:nvPicPr>
            <p:cNvPr id="1258" name="Johnston KW.jpeg" descr="Johnston KW.jpeg"/>
            <p:cNvPicPr>
              <a:picLocks noChangeAspect="1"/>
            </p:cNvPicPr>
            <p:nvPr/>
          </p:nvPicPr>
          <p:blipFill>
            <a:blip r:embed="rId5">
              <a:extLst/>
            </a:blip>
            <a:srcRect t="4115" b="25896"/>
            <a:stretch>
              <a:fillRect/>
            </a:stretch>
          </p:blipFill>
          <p:spPr>
            <a:xfrm>
              <a:off x="2250931" y="0"/>
              <a:ext cx="2388675" cy="2388560"/>
            </a:xfrm>
            <a:custGeom>
              <a:avLst/>
              <a:gdLst/>
              <a:ahLst/>
              <a:cxnLst>
                <a:cxn ang="0">
                  <a:pos x="wd2" y="hd2"/>
                </a:cxn>
                <a:cxn ang="5400000">
                  <a:pos x="wd2" y="hd2"/>
                </a:cxn>
                <a:cxn ang="10800000">
                  <a:pos x="wd2" y="hd2"/>
                </a:cxn>
                <a:cxn ang="16200000">
                  <a:pos x="wd2" y="hd2"/>
                </a:cxn>
              </a:cxnLst>
              <a:rect l="0" t="0" r="r" b="b"/>
              <a:pathLst>
                <a:path w="21600" h="20595" extrusionOk="0">
                  <a:moveTo>
                    <a:pt x="10798" y="0"/>
                  </a:moveTo>
                  <a:cubicBezTo>
                    <a:pt x="8034" y="0"/>
                    <a:pt x="5270" y="1004"/>
                    <a:pt x="3162" y="3015"/>
                  </a:cubicBezTo>
                  <a:cubicBezTo>
                    <a:pt x="1053" y="5025"/>
                    <a:pt x="0" y="7661"/>
                    <a:pt x="0" y="10297"/>
                  </a:cubicBezTo>
                  <a:cubicBezTo>
                    <a:pt x="0" y="12932"/>
                    <a:pt x="1053" y="15568"/>
                    <a:pt x="3162" y="17578"/>
                  </a:cubicBezTo>
                  <a:cubicBezTo>
                    <a:pt x="7379" y="21600"/>
                    <a:pt x="14217" y="21600"/>
                    <a:pt x="18435" y="17578"/>
                  </a:cubicBezTo>
                  <a:cubicBezTo>
                    <a:pt x="20544" y="15568"/>
                    <a:pt x="21600" y="12932"/>
                    <a:pt x="21600" y="10297"/>
                  </a:cubicBezTo>
                  <a:cubicBezTo>
                    <a:pt x="21600" y="7661"/>
                    <a:pt x="20544" y="5025"/>
                    <a:pt x="18435" y="3015"/>
                  </a:cubicBezTo>
                  <a:cubicBezTo>
                    <a:pt x="16326" y="1004"/>
                    <a:pt x="13562" y="0"/>
                    <a:pt x="10798" y="0"/>
                  </a:cubicBezTo>
                  <a:close/>
                </a:path>
              </a:pathLst>
            </a:custGeom>
            <a:ln w="12700" cap="flat">
              <a:noFill/>
              <a:miter lim="400000"/>
            </a:ln>
            <a:effectLst/>
          </p:spPr>
        </p:pic>
        <p:sp>
          <p:nvSpPr>
            <p:cNvPr id="1259" name="Wayne Johnston…"/>
            <p:cNvSpPr txBox="1"/>
            <p:nvPr/>
          </p:nvSpPr>
          <p:spPr>
            <a:xfrm>
              <a:off x="0" y="2877347"/>
              <a:ext cx="6890655" cy="125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spcBef>
                  <a:spcPts val="400"/>
                </a:spcBef>
                <a:defRPr sz="4000" b="0">
                  <a:solidFill>
                    <a:srgbClr val="FFFFFF"/>
                  </a:solidFill>
                </a:defRPr>
              </a:pPr>
              <a:r>
                <a:rPr sz="2000"/>
                <a:t>Wayne Johnston</a:t>
              </a:r>
            </a:p>
            <a:p>
              <a:pPr>
                <a:spcBef>
                  <a:spcPts val="400"/>
                </a:spcBef>
                <a:defRPr sz="2800" b="0" i="1">
                  <a:solidFill>
                    <a:srgbClr val="FFFFFF"/>
                  </a:solidFill>
                </a:defRPr>
              </a:pPr>
              <a:r>
                <a:rPr sz="1400"/>
                <a:t>Member of the Order of Canada</a:t>
              </a:r>
            </a:p>
          </p:txBody>
        </p:sp>
      </p:grpSp>
      <p:grpSp>
        <p:nvGrpSpPr>
          <p:cNvPr id="1263" name="Group"/>
          <p:cNvGrpSpPr/>
          <p:nvPr/>
        </p:nvGrpSpPr>
        <p:grpSpPr>
          <a:xfrm>
            <a:off x="8959855" y="3367741"/>
            <a:ext cx="3445329" cy="2052049"/>
            <a:chOff x="0" y="0"/>
            <a:chExt cx="6890655" cy="4104097"/>
          </a:xfrm>
        </p:grpSpPr>
        <p:pic>
          <p:nvPicPr>
            <p:cNvPr id="1261" name="Waddell-James-1-200x200.jpg" descr="Waddell-James-1-200x200.jpg"/>
            <p:cNvPicPr>
              <a:picLocks noChangeAspect="1"/>
            </p:cNvPicPr>
            <p:nvPr/>
          </p:nvPicPr>
          <p:blipFill>
            <a:blip r:embed="rId6">
              <a:extLst/>
            </a:blip>
            <a:srcRect/>
            <a:stretch>
              <a:fillRect/>
            </a:stretch>
          </p:blipFill>
          <p:spPr>
            <a:xfrm>
              <a:off x="1993656" y="0"/>
              <a:ext cx="2388623" cy="2388622"/>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8034" y="0"/>
                    <a:pt x="5270" y="1053"/>
                    <a:pt x="3162" y="3162"/>
                  </a:cubicBezTo>
                  <a:cubicBezTo>
                    <a:pt x="1053" y="5270"/>
                    <a:pt x="0" y="8034"/>
                    <a:pt x="0" y="10798"/>
                  </a:cubicBezTo>
                  <a:cubicBezTo>
                    <a:pt x="0" y="13562"/>
                    <a:pt x="1053" y="16326"/>
                    <a:pt x="3162" y="18435"/>
                  </a:cubicBezTo>
                  <a:cubicBezTo>
                    <a:pt x="5270" y="20544"/>
                    <a:pt x="8034" y="21600"/>
                    <a:pt x="10798" y="21600"/>
                  </a:cubicBezTo>
                  <a:cubicBezTo>
                    <a:pt x="13562" y="21600"/>
                    <a:pt x="16326" y="20544"/>
                    <a:pt x="18435" y="18435"/>
                  </a:cubicBezTo>
                  <a:cubicBezTo>
                    <a:pt x="20544" y="16326"/>
                    <a:pt x="21600" y="13562"/>
                    <a:pt x="21600" y="10798"/>
                  </a:cubicBezTo>
                  <a:cubicBezTo>
                    <a:pt x="21600" y="8034"/>
                    <a:pt x="20544" y="5270"/>
                    <a:pt x="18435" y="3162"/>
                  </a:cubicBezTo>
                  <a:cubicBezTo>
                    <a:pt x="16326" y="1053"/>
                    <a:pt x="13562" y="0"/>
                    <a:pt x="10798" y="0"/>
                  </a:cubicBezTo>
                  <a:close/>
                </a:path>
              </a:pathLst>
            </a:custGeom>
            <a:ln w="12700" cap="flat">
              <a:noFill/>
              <a:miter lim="400000"/>
            </a:ln>
            <a:effectLst/>
          </p:spPr>
        </p:pic>
        <p:sp>
          <p:nvSpPr>
            <p:cNvPr id="1262" name="James Waddell…"/>
            <p:cNvSpPr txBox="1"/>
            <p:nvPr/>
          </p:nvSpPr>
          <p:spPr>
            <a:xfrm>
              <a:off x="0" y="2852473"/>
              <a:ext cx="6890655" cy="125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spcBef>
                  <a:spcPts val="400"/>
                </a:spcBef>
                <a:defRPr sz="4000" b="0">
                  <a:solidFill>
                    <a:srgbClr val="FFFFFF"/>
                  </a:solidFill>
                </a:defRPr>
              </a:pPr>
              <a:r>
                <a:rPr sz="2000"/>
                <a:t>James Waddell</a:t>
              </a:r>
            </a:p>
            <a:p>
              <a:pPr>
                <a:spcBef>
                  <a:spcPts val="400"/>
                </a:spcBef>
                <a:defRPr sz="2800" b="0" i="1">
                  <a:solidFill>
                    <a:srgbClr val="FFFFFF"/>
                  </a:solidFill>
                </a:defRPr>
              </a:pPr>
              <a:r>
                <a:rPr sz="1400"/>
                <a:t>Member of the Order of Canada</a:t>
              </a:r>
            </a:p>
          </p:txBody>
        </p:sp>
      </p:grpSp>
      <p:grpSp>
        <p:nvGrpSpPr>
          <p:cNvPr id="1266" name="Group"/>
          <p:cNvGrpSpPr/>
          <p:nvPr/>
        </p:nvGrpSpPr>
        <p:grpSpPr>
          <a:xfrm>
            <a:off x="5993116" y="3367424"/>
            <a:ext cx="3445329" cy="2052367"/>
            <a:chOff x="0" y="0"/>
            <a:chExt cx="6890655" cy="4104731"/>
          </a:xfrm>
        </p:grpSpPr>
        <p:pic>
          <p:nvPicPr>
            <p:cNvPr id="1264" name="Taylor, B.jpeg" descr="Taylor, B.jpeg"/>
            <p:cNvPicPr>
              <a:picLocks noChangeAspect="1"/>
            </p:cNvPicPr>
            <p:nvPr/>
          </p:nvPicPr>
          <p:blipFill>
            <a:blip r:embed="rId7">
              <a:extLst/>
            </a:blip>
            <a:srcRect t="1647" b="28426"/>
            <a:stretch>
              <a:fillRect/>
            </a:stretch>
          </p:blipFill>
          <p:spPr>
            <a:xfrm>
              <a:off x="2046783" y="0"/>
              <a:ext cx="2389168" cy="238903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7"/>
                    <a:pt x="3165" y="3018"/>
                  </a:cubicBezTo>
                  <a:cubicBezTo>
                    <a:pt x="1056" y="5028"/>
                    <a:pt x="0" y="7663"/>
                    <a:pt x="0" y="10298"/>
                  </a:cubicBezTo>
                  <a:cubicBezTo>
                    <a:pt x="0" y="12933"/>
                    <a:pt x="1056" y="15568"/>
                    <a:pt x="3165" y="17578"/>
                  </a:cubicBezTo>
                  <a:cubicBezTo>
                    <a:pt x="7382" y="21600"/>
                    <a:pt x="14218" y="21600"/>
                    <a:pt x="18435" y="17578"/>
                  </a:cubicBezTo>
                  <a:cubicBezTo>
                    <a:pt x="20544" y="15568"/>
                    <a:pt x="21600" y="12933"/>
                    <a:pt x="21600" y="10298"/>
                  </a:cubicBezTo>
                  <a:cubicBezTo>
                    <a:pt x="21600" y="7663"/>
                    <a:pt x="20544" y="5028"/>
                    <a:pt x="18435" y="3018"/>
                  </a:cubicBezTo>
                  <a:cubicBezTo>
                    <a:pt x="16327" y="1007"/>
                    <a:pt x="13564" y="0"/>
                    <a:pt x="10800" y="0"/>
                  </a:cubicBezTo>
                  <a:close/>
                </a:path>
              </a:pathLst>
            </a:custGeom>
            <a:ln w="12700" cap="flat">
              <a:noFill/>
              <a:miter lim="400000"/>
            </a:ln>
            <a:effectLst/>
          </p:spPr>
        </p:pic>
        <p:sp>
          <p:nvSpPr>
            <p:cNvPr id="1265" name="Bryce Taylor…"/>
            <p:cNvSpPr txBox="1"/>
            <p:nvPr/>
          </p:nvSpPr>
          <p:spPr>
            <a:xfrm>
              <a:off x="0" y="2853108"/>
              <a:ext cx="6890655" cy="1251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spcBef>
                  <a:spcPts val="400"/>
                </a:spcBef>
                <a:defRPr sz="4000" b="0">
                  <a:solidFill>
                    <a:srgbClr val="FFFFFF"/>
                  </a:solidFill>
                </a:defRPr>
              </a:pPr>
              <a:r>
                <a:rPr sz="2000"/>
                <a:t>Bryce Taylor</a:t>
              </a:r>
            </a:p>
            <a:p>
              <a:pPr>
                <a:spcBef>
                  <a:spcPts val="400"/>
                </a:spcBef>
                <a:defRPr sz="2800" b="0" i="1">
                  <a:solidFill>
                    <a:srgbClr val="FFFFFF"/>
                  </a:solidFill>
                </a:defRPr>
              </a:pPr>
              <a:r>
                <a:rPr sz="1400"/>
                <a:t>Member of the Order of Canada</a:t>
              </a:r>
            </a:p>
          </p:txBody>
        </p:sp>
      </p:grpSp>
      <p:grpSp>
        <p:nvGrpSpPr>
          <p:cNvPr id="1269" name="Group"/>
          <p:cNvGrpSpPr/>
          <p:nvPr/>
        </p:nvGrpSpPr>
        <p:grpSpPr>
          <a:xfrm>
            <a:off x="-108445" y="3367622"/>
            <a:ext cx="3445329" cy="2064602"/>
            <a:chOff x="0" y="0"/>
            <a:chExt cx="6890655" cy="4129201"/>
          </a:xfrm>
        </p:grpSpPr>
        <p:pic>
          <p:nvPicPr>
            <p:cNvPr id="1267" name="Fernie.jpg" descr="Fernie.jpg"/>
            <p:cNvPicPr>
              <a:picLocks noChangeAspect="1"/>
            </p:cNvPicPr>
            <p:nvPr/>
          </p:nvPicPr>
          <p:blipFill>
            <a:blip r:embed="rId8">
              <a:extLst/>
            </a:blip>
            <a:srcRect t="1078" b="24298"/>
            <a:stretch>
              <a:fillRect/>
            </a:stretch>
          </p:blipFill>
          <p:spPr>
            <a:xfrm>
              <a:off x="2357855" y="0"/>
              <a:ext cx="2389168" cy="238903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7"/>
                    <a:pt x="3165" y="3018"/>
                  </a:cubicBezTo>
                  <a:cubicBezTo>
                    <a:pt x="1056" y="5028"/>
                    <a:pt x="0" y="7663"/>
                    <a:pt x="0" y="10298"/>
                  </a:cubicBezTo>
                  <a:cubicBezTo>
                    <a:pt x="0" y="12933"/>
                    <a:pt x="1056" y="15568"/>
                    <a:pt x="3165" y="17578"/>
                  </a:cubicBezTo>
                  <a:cubicBezTo>
                    <a:pt x="7382" y="21600"/>
                    <a:pt x="14218" y="21600"/>
                    <a:pt x="18435" y="17578"/>
                  </a:cubicBezTo>
                  <a:cubicBezTo>
                    <a:pt x="20544" y="15568"/>
                    <a:pt x="21600" y="12933"/>
                    <a:pt x="21600" y="10298"/>
                  </a:cubicBezTo>
                  <a:cubicBezTo>
                    <a:pt x="21600" y="7663"/>
                    <a:pt x="20544" y="5028"/>
                    <a:pt x="18435" y="3018"/>
                  </a:cubicBezTo>
                  <a:cubicBezTo>
                    <a:pt x="16327" y="1007"/>
                    <a:pt x="13564" y="0"/>
                    <a:pt x="10800" y="0"/>
                  </a:cubicBezTo>
                  <a:close/>
                </a:path>
              </a:pathLst>
            </a:custGeom>
            <a:ln w="12700" cap="flat">
              <a:noFill/>
              <a:miter lim="400000"/>
            </a:ln>
            <a:effectLst/>
          </p:spPr>
        </p:pic>
        <p:sp>
          <p:nvSpPr>
            <p:cNvPr id="1268" name="Geoff Fernie…"/>
            <p:cNvSpPr txBox="1"/>
            <p:nvPr/>
          </p:nvSpPr>
          <p:spPr>
            <a:xfrm>
              <a:off x="0" y="2877578"/>
              <a:ext cx="6890655" cy="12516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a:spcBef>
                  <a:spcPts val="400"/>
                </a:spcBef>
                <a:defRPr sz="4000" b="0">
                  <a:solidFill>
                    <a:srgbClr val="FFFFFF"/>
                  </a:solidFill>
                </a:defRPr>
              </a:pPr>
              <a:r>
                <a:rPr sz="2000"/>
                <a:t>Geoff Fernie</a:t>
              </a:r>
            </a:p>
            <a:p>
              <a:pPr>
                <a:spcBef>
                  <a:spcPts val="400"/>
                </a:spcBef>
                <a:defRPr sz="2800" b="0" i="1">
                  <a:solidFill>
                    <a:srgbClr val="FFFFFF"/>
                  </a:solidFill>
                </a:defRPr>
              </a:pPr>
              <a:r>
                <a:rPr sz="1400"/>
                <a:t>Member of the Order of Canada</a:t>
              </a:r>
            </a:p>
          </p:txBody>
        </p:sp>
      </p:grpSp>
    </p:spTree>
    <p:extLst>
      <p:ext uri="{BB962C8B-B14F-4D97-AF65-F5344CB8AC3E}">
        <p14:creationId xmlns:p14="http://schemas.microsoft.com/office/powerpoint/2010/main" val="2784644648"/>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57"/>
                                        </p:tgtEl>
                                        <p:attrNameLst>
                                          <p:attrName>style.visibility</p:attrName>
                                        </p:attrNameLst>
                                      </p:cBhvr>
                                      <p:to>
                                        <p:strVal val="visible"/>
                                      </p:to>
                                    </p:set>
                                    <p:animEffect transition="in" filter="dissolve">
                                      <p:cBhvr>
                                        <p:cTn id="7" dur="1000"/>
                                        <p:tgtEl>
                                          <p:spTgt spid="12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269"/>
                                        </p:tgtEl>
                                        <p:attrNameLst>
                                          <p:attrName>style.visibility</p:attrName>
                                        </p:attrNameLst>
                                      </p:cBhvr>
                                      <p:to>
                                        <p:strVal val="visible"/>
                                      </p:to>
                                    </p:set>
                                    <p:animEffect transition="in" filter="dissolve">
                                      <p:cBhvr>
                                        <p:cTn id="12" dur="1000"/>
                                        <p:tgtEl>
                                          <p:spTgt spid="1269"/>
                                        </p:tgtEl>
                                      </p:cBhvr>
                                    </p:animEffect>
                                  </p:childTnLst>
                                </p:cTn>
                              </p:par>
                            </p:childTnLst>
                          </p:cTn>
                        </p:par>
                        <p:par>
                          <p:cTn id="13" fill="hold">
                            <p:stCondLst>
                              <p:cond delay="1000"/>
                            </p:stCondLst>
                            <p:childTnLst>
                              <p:par>
                                <p:cTn id="14" presetID="9" presetClass="entr" fill="hold" grpId="0" nodeType="afterEffect">
                                  <p:stCondLst>
                                    <p:cond delay="0"/>
                                  </p:stCondLst>
                                  <p:iterate>
                                    <p:tmAbs val="0"/>
                                  </p:iterate>
                                  <p:childTnLst>
                                    <p:set>
                                      <p:cBhvr>
                                        <p:cTn id="15" fill="hold"/>
                                        <p:tgtEl>
                                          <p:spTgt spid="1260"/>
                                        </p:tgtEl>
                                        <p:attrNameLst>
                                          <p:attrName>style.visibility</p:attrName>
                                        </p:attrNameLst>
                                      </p:cBhvr>
                                      <p:to>
                                        <p:strVal val="visible"/>
                                      </p:to>
                                    </p:set>
                                    <p:animEffect transition="in" filter="dissolve">
                                      <p:cBhvr>
                                        <p:cTn id="16" dur="1000"/>
                                        <p:tgtEl>
                                          <p:spTgt spid="1260"/>
                                        </p:tgtEl>
                                      </p:cBhvr>
                                    </p:animEffect>
                                  </p:childTnLst>
                                </p:cTn>
                              </p:par>
                            </p:childTnLst>
                          </p:cTn>
                        </p:par>
                        <p:par>
                          <p:cTn id="17" fill="hold">
                            <p:stCondLst>
                              <p:cond delay="2000"/>
                            </p:stCondLst>
                            <p:childTnLst>
                              <p:par>
                                <p:cTn id="18" presetID="9" presetClass="entr" fill="hold" grpId="0" nodeType="afterEffect">
                                  <p:stCondLst>
                                    <p:cond delay="0"/>
                                  </p:stCondLst>
                                  <p:iterate>
                                    <p:tmAbs val="0"/>
                                  </p:iterate>
                                  <p:childTnLst>
                                    <p:set>
                                      <p:cBhvr>
                                        <p:cTn id="19" fill="hold"/>
                                        <p:tgtEl>
                                          <p:spTgt spid="1266"/>
                                        </p:tgtEl>
                                        <p:attrNameLst>
                                          <p:attrName>style.visibility</p:attrName>
                                        </p:attrNameLst>
                                      </p:cBhvr>
                                      <p:to>
                                        <p:strVal val="visible"/>
                                      </p:to>
                                    </p:set>
                                    <p:animEffect transition="in" filter="dissolve">
                                      <p:cBhvr>
                                        <p:cTn id="20" dur="1000"/>
                                        <p:tgtEl>
                                          <p:spTgt spid="1266"/>
                                        </p:tgtEl>
                                      </p:cBhvr>
                                    </p:animEffect>
                                  </p:childTnLst>
                                </p:cTn>
                              </p:par>
                            </p:childTnLst>
                          </p:cTn>
                        </p:par>
                        <p:par>
                          <p:cTn id="21" fill="hold">
                            <p:stCondLst>
                              <p:cond delay="3000"/>
                            </p:stCondLst>
                            <p:childTnLst>
                              <p:par>
                                <p:cTn id="22" presetID="9" presetClass="entr" fill="hold" grpId="0" nodeType="afterEffect">
                                  <p:stCondLst>
                                    <p:cond delay="0"/>
                                  </p:stCondLst>
                                  <p:iterate>
                                    <p:tmAbs val="0"/>
                                  </p:iterate>
                                  <p:childTnLst>
                                    <p:set>
                                      <p:cBhvr>
                                        <p:cTn id="23" fill="hold"/>
                                        <p:tgtEl>
                                          <p:spTgt spid="1263"/>
                                        </p:tgtEl>
                                        <p:attrNameLst>
                                          <p:attrName>style.visibility</p:attrName>
                                        </p:attrNameLst>
                                      </p:cBhvr>
                                      <p:to>
                                        <p:strVal val="visible"/>
                                      </p:to>
                                    </p:set>
                                    <p:animEffect transition="in" filter="dissolve">
                                      <p:cBhvr>
                                        <p:cTn id="24" dur="1000"/>
                                        <p:tgtEl>
                                          <p:spTgt spid="1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7" grpId="0" animBg="1" advAuto="0"/>
      <p:bldP spid="1260" grpId="0" animBg="1" advAuto="0"/>
      <p:bldP spid="1263" grpId="0" animBg="1" advAuto="0"/>
      <p:bldP spid="1266" grpId="0" animBg="1" advAuto="0"/>
      <p:bldP spid="1269"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72" name="University of Toronto     Department of Surgery"/>
          <p:cNvSpPr txBox="1"/>
          <p:nvPr/>
        </p:nvSpPr>
        <p:spPr>
          <a:xfrm>
            <a:off x="231308" y="330242"/>
            <a:ext cx="2829301"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a:solidFill>
                  <a:srgbClr val="1B2E59"/>
                </a:solidFill>
                <a:latin typeface="Athelas"/>
                <a:ea typeface="Athelas"/>
                <a:cs typeface="Athelas"/>
                <a:sym typeface="Athelas"/>
              </a:defRPr>
            </a:lvl1pPr>
          </a:lstStyle>
          <a:p>
            <a:r>
              <a:rPr sz="1100"/>
              <a:t>University of Toronto     Department of Surgery</a:t>
            </a:r>
          </a:p>
        </p:txBody>
      </p:sp>
      <p:sp>
        <p:nvSpPr>
          <p:cNvPr id="1273" name="Line"/>
          <p:cNvSpPr/>
          <p:nvPr/>
        </p:nvSpPr>
        <p:spPr>
          <a:xfrm>
            <a:off x="16142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74" name="Annual Address 2018"/>
          <p:cNvSpPr txBox="1"/>
          <p:nvPr/>
        </p:nvSpPr>
        <p:spPr>
          <a:xfrm>
            <a:off x="10660522" y="330242"/>
            <a:ext cx="1277594"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a:solidFill>
                  <a:srgbClr val="1B2E59"/>
                </a:solidFill>
                <a:latin typeface="Athelas"/>
                <a:ea typeface="Athelas"/>
                <a:cs typeface="Athelas"/>
                <a:sym typeface="Athelas"/>
              </a:defRPr>
            </a:pPr>
            <a:r>
              <a:rPr sz="1100"/>
              <a:t>Annual Address </a:t>
            </a:r>
            <a:r>
              <a:rPr sz="1100">
                <a:solidFill>
                  <a:srgbClr val="F59331"/>
                </a:solidFill>
              </a:rPr>
              <a:t>2018</a:t>
            </a:r>
          </a:p>
        </p:txBody>
      </p:sp>
      <p:sp>
        <p:nvSpPr>
          <p:cNvPr id="1275"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76"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1277" name="AdobeStock_104300024.jpeg" descr="AdobeStock_104300024.jpeg"/>
          <p:cNvPicPr>
            <a:picLocks noChangeAspect="1"/>
          </p:cNvPicPr>
          <p:nvPr/>
        </p:nvPicPr>
        <p:blipFill>
          <a:blip r:embed="rId3">
            <a:extLst/>
          </a:blip>
          <a:srcRect t="15999"/>
          <a:stretch>
            <a:fillRect/>
          </a:stretch>
        </p:blipFill>
        <p:spPr>
          <a:xfrm>
            <a:off x="-15191" y="0"/>
            <a:ext cx="12245299" cy="6858000"/>
          </a:xfrm>
          <a:prstGeom prst="rect">
            <a:avLst/>
          </a:prstGeom>
          <a:ln w="12700">
            <a:miter lim="400000"/>
          </a:ln>
        </p:spPr>
      </p:pic>
      <p:sp>
        <p:nvSpPr>
          <p:cNvPr id="1278" name="Rectangle"/>
          <p:cNvSpPr/>
          <p:nvPr/>
        </p:nvSpPr>
        <p:spPr>
          <a:xfrm>
            <a:off x="-59611" y="-1461"/>
            <a:ext cx="12311222" cy="6860921"/>
          </a:xfrm>
          <a:prstGeom prst="rect">
            <a:avLst/>
          </a:prstGeom>
          <a:solidFill>
            <a:srgbClr val="1B2E59">
              <a:alpha val="6465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79" name="Department of Surgery in the news"/>
          <p:cNvSpPr txBox="1"/>
          <p:nvPr/>
        </p:nvSpPr>
        <p:spPr>
          <a:xfrm>
            <a:off x="322039" y="219333"/>
            <a:ext cx="6664068" cy="451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spAutoFit/>
          </a:bodyPr>
          <a:lstStyle>
            <a:lvl1pPr algn="l" defTabSz="457200">
              <a:defRPr sz="5200" b="0" cap="all">
                <a:solidFill>
                  <a:srgbClr val="FFFFFF"/>
                </a:solidFill>
                <a:latin typeface="Futura"/>
                <a:ea typeface="Futura"/>
                <a:cs typeface="Futura"/>
                <a:sym typeface="Futura"/>
              </a:defRPr>
            </a:lvl1pPr>
          </a:lstStyle>
          <a:p>
            <a:r>
              <a:rPr sz="2600"/>
              <a:t>Department of Surgery in the news</a:t>
            </a:r>
          </a:p>
        </p:txBody>
      </p:sp>
      <p:sp>
        <p:nvSpPr>
          <p:cNvPr id="1280" name="Why we need robots in the OR Neil Fleshner…"/>
          <p:cNvSpPr txBox="1"/>
          <p:nvPr/>
        </p:nvSpPr>
        <p:spPr>
          <a:xfrm>
            <a:off x="4001921" y="1294608"/>
            <a:ext cx="7231488" cy="1084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317500" indent="-317500">
              <a:spcBef>
                <a:spcPts val="400"/>
              </a:spcBef>
              <a:buSzPct val="125000"/>
              <a:buChar char="•"/>
              <a:defRPr sz="4800" b="0">
                <a:solidFill>
                  <a:srgbClr val="FFFFFF"/>
                </a:solidFill>
              </a:defRPr>
            </a:pPr>
            <a:r>
              <a:rPr sz="2400"/>
              <a:t>Why we need robots in the OR </a:t>
            </a:r>
            <a:r>
              <a:rPr sz="1250" i="1"/>
              <a:t>Neil Fleshner </a:t>
            </a:r>
          </a:p>
          <a:p>
            <a:pPr marL="317500" indent="-317500">
              <a:spcBef>
                <a:spcPts val="400"/>
              </a:spcBef>
              <a:buSzPct val="125000"/>
              <a:buChar char="•"/>
              <a:defRPr sz="4800" b="0">
                <a:solidFill>
                  <a:srgbClr val="FFFFFF"/>
                </a:solidFill>
              </a:defRPr>
            </a:pPr>
            <a:r>
              <a:rPr sz="2400"/>
              <a:t>Harquail Family Fund for Neuromodation </a:t>
            </a:r>
            <a:r>
              <a:rPr sz="1250" i="1"/>
              <a:t>Nir Lipsman </a:t>
            </a:r>
          </a:p>
          <a:p>
            <a:pPr>
              <a:spcBef>
                <a:spcPts val="400"/>
              </a:spcBef>
              <a:defRPr sz="4800" b="0">
                <a:solidFill>
                  <a:srgbClr val="FFFFFF"/>
                </a:solidFill>
              </a:defRPr>
            </a:pPr>
            <a:endParaRPr sz="1250" i="1"/>
          </a:p>
        </p:txBody>
      </p:sp>
      <p:sp>
        <p:nvSpPr>
          <p:cNvPr id="1281" name="Globe &amp; Mail"/>
          <p:cNvSpPr txBox="1"/>
          <p:nvPr/>
        </p:nvSpPr>
        <p:spPr>
          <a:xfrm>
            <a:off x="692020" y="1580043"/>
            <a:ext cx="2671827"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spcBef>
                <a:spcPts val="800"/>
              </a:spcBef>
              <a:defRPr sz="4800" b="0">
                <a:solidFill>
                  <a:srgbClr val="FFFFFF"/>
                </a:solidFill>
              </a:defRPr>
            </a:lvl1pPr>
          </a:lstStyle>
          <a:p>
            <a:r>
              <a:rPr sz="2400"/>
              <a:t>Globe &amp; Mail</a:t>
            </a:r>
          </a:p>
        </p:txBody>
      </p:sp>
      <p:sp>
        <p:nvSpPr>
          <p:cNvPr id="1282" name="City TV"/>
          <p:cNvSpPr txBox="1"/>
          <p:nvPr/>
        </p:nvSpPr>
        <p:spPr>
          <a:xfrm>
            <a:off x="563383" y="2520684"/>
            <a:ext cx="2671826"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spcBef>
                <a:spcPts val="800"/>
              </a:spcBef>
              <a:defRPr sz="4800" b="0">
                <a:solidFill>
                  <a:srgbClr val="FFFFFF"/>
                </a:solidFill>
              </a:defRPr>
            </a:lvl1pPr>
          </a:lstStyle>
          <a:p>
            <a:r>
              <a:rPr sz="2400"/>
              <a:t>City TV</a:t>
            </a:r>
          </a:p>
        </p:txBody>
      </p:sp>
      <p:sp>
        <p:nvSpPr>
          <p:cNvPr id="1283" name="NeuroBlate James Drake"/>
          <p:cNvSpPr txBox="1"/>
          <p:nvPr/>
        </p:nvSpPr>
        <p:spPr>
          <a:xfrm>
            <a:off x="4052721" y="2520684"/>
            <a:ext cx="6217851"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317500" indent="-317500">
              <a:spcBef>
                <a:spcPts val="400"/>
              </a:spcBef>
              <a:buSzPct val="125000"/>
              <a:buChar char="•"/>
              <a:defRPr sz="4800" b="0">
                <a:solidFill>
                  <a:srgbClr val="FFFFFF"/>
                </a:solidFill>
              </a:defRPr>
            </a:pPr>
            <a:r>
              <a:rPr sz="2400"/>
              <a:t>NeuroBlate </a:t>
            </a:r>
            <a:r>
              <a:rPr sz="1250" i="1"/>
              <a:t>James Drake </a:t>
            </a:r>
          </a:p>
        </p:txBody>
      </p:sp>
      <p:sp>
        <p:nvSpPr>
          <p:cNvPr id="1284" name="YOUTUBE"/>
          <p:cNvSpPr txBox="1"/>
          <p:nvPr/>
        </p:nvSpPr>
        <p:spPr>
          <a:xfrm>
            <a:off x="563383" y="3255044"/>
            <a:ext cx="2671826"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spcBef>
                <a:spcPts val="800"/>
              </a:spcBef>
              <a:defRPr sz="4800" b="0">
                <a:solidFill>
                  <a:srgbClr val="FFFFFF"/>
                </a:solidFill>
              </a:defRPr>
            </a:lvl1pPr>
          </a:lstStyle>
          <a:p>
            <a:r>
              <a:rPr sz="2400"/>
              <a:t>YOUTUBE</a:t>
            </a:r>
          </a:p>
        </p:txBody>
      </p:sp>
      <p:sp>
        <p:nvSpPr>
          <p:cNvPr id="1285" name="Surgical Ethics for Medical Students Karen Devon"/>
          <p:cNvSpPr txBox="1"/>
          <p:nvPr/>
        </p:nvSpPr>
        <p:spPr>
          <a:xfrm>
            <a:off x="4095600" y="3255044"/>
            <a:ext cx="670661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317500" indent="-317500">
              <a:spcBef>
                <a:spcPts val="400"/>
              </a:spcBef>
              <a:buSzPct val="125000"/>
              <a:buChar char="•"/>
              <a:defRPr sz="4800" b="0">
                <a:solidFill>
                  <a:srgbClr val="FFFFFF"/>
                </a:solidFill>
              </a:defRPr>
            </a:pPr>
            <a:r>
              <a:rPr sz="2400"/>
              <a:t>Surgical Ethics for Medical Students </a:t>
            </a:r>
            <a:r>
              <a:rPr sz="1250" i="1"/>
              <a:t>Karen Devon</a:t>
            </a:r>
          </a:p>
        </p:txBody>
      </p:sp>
      <p:sp>
        <p:nvSpPr>
          <p:cNvPr id="1286" name="CBC News"/>
          <p:cNvSpPr txBox="1"/>
          <p:nvPr/>
        </p:nvSpPr>
        <p:spPr>
          <a:xfrm>
            <a:off x="692020" y="4275538"/>
            <a:ext cx="2671827"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spcBef>
                <a:spcPts val="800"/>
              </a:spcBef>
              <a:defRPr sz="4800" b="0">
                <a:solidFill>
                  <a:srgbClr val="FFFFFF"/>
                </a:solidFill>
              </a:defRPr>
            </a:lvl1pPr>
          </a:lstStyle>
          <a:p>
            <a:r>
              <a:rPr sz="2400"/>
              <a:t>CBC News</a:t>
            </a:r>
          </a:p>
        </p:txBody>
      </p:sp>
      <p:sp>
        <p:nvSpPr>
          <p:cNvPr id="1287" name="Stop the Bleed Avery Nathens…"/>
          <p:cNvSpPr txBox="1"/>
          <p:nvPr/>
        </p:nvSpPr>
        <p:spPr>
          <a:xfrm>
            <a:off x="4095600" y="3989405"/>
            <a:ext cx="670661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317500" indent="-317500">
              <a:spcBef>
                <a:spcPts val="400"/>
              </a:spcBef>
              <a:buSzPct val="125000"/>
              <a:buChar char="•"/>
              <a:defRPr sz="4800" b="0">
                <a:solidFill>
                  <a:srgbClr val="FFFFFF"/>
                </a:solidFill>
              </a:defRPr>
            </a:pPr>
            <a:r>
              <a:rPr sz="2400"/>
              <a:t>Stop the Bleed </a:t>
            </a:r>
            <a:r>
              <a:rPr sz="1250" i="1"/>
              <a:t>Avery Nathens</a:t>
            </a:r>
          </a:p>
          <a:p>
            <a:pPr marL="317500" indent="-317500">
              <a:spcBef>
                <a:spcPts val="400"/>
              </a:spcBef>
              <a:buSzPct val="125000"/>
              <a:buChar char="•"/>
              <a:defRPr sz="4800" b="0">
                <a:solidFill>
                  <a:srgbClr val="FFFFFF"/>
                </a:solidFill>
              </a:defRPr>
            </a:pPr>
            <a:r>
              <a:rPr sz="2400"/>
              <a:t>Patient-Student Relationship </a:t>
            </a:r>
            <a:r>
              <a:rPr sz="1250" i="1"/>
              <a:t>Jory Simpson</a:t>
            </a:r>
          </a:p>
        </p:txBody>
      </p:sp>
      <p:sp>
        <p:nvSpPr>
          <p:cNvPr id="1288" name="Governor General’s Office"/>
          <p:cNvSpPr txBox="1"/>
          <p:nvPr/>
        </p:nvSpPr>
        <p:spPr>
          <a:xfrm>
            <a:off x="692020" y="5248661"/>
            <a:ext cx="2671827" cy="789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spcBef>
                <a:spcPts val="800"/>
              </a:spcBef>
              <a:defRPr sz="4800" b="0">
                <a:solidFill>
                  <a:srgbClr val="FFFFFF"/>
                </a:solidFill>
              </a:defRPr>
            </a:lvl1pPr>
          </a:lstStyle>
          <a:p>
            <a:r>
              <a:rPr sz="2400"/>
              <a:t>Governor General’s Office</a:t>
            </a:r>
          </a:p>
        </p:txBody>
      </p:sp>
      <p:sp>
        <p:nvSpPr>
          <p:cNvPr id="1289" name="Organs by Design Shaf Keshavjee"/>
          <p:cNvSpPr txBox="1"/>
          <p:nvPr/>
        </p:nvSpPr>
        <p:spPr>
          <a:xfrm>
            <a:off x="4095600" y="5429636"/>
            <a:ext cx="670661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317500" indent="-317500">
              <a:spcBef>
                <a:spcPts val="400"/>
              </a:spcBef>
              <a:buSzPct val="125000"/>
              <a:buChar char="•"/>
              <a:defRPr sz="4800" b="0">
                <a:solidFill>
                  <a:srgbClr val="FFFFFF"/>
                </a:solidFill>
              </a:defRPr>
            </a:pPr>
            <a:r>
              <a:rPr sz="2400"/>
              <a:t>Organs by Design </a:t>
            </a:r>
            <a:r>
              <a:rPr sz="1250" i="1"/>
              <a:t>Shaf Keshavjee</a:t>
            </a:r>
          </a:p>
        </p:txBody>
      </p:sp>
    </p:spTree>
    <p:extLst>
      <p:ext uri="{BB962C8B-B14F-4D97-AF65-F5344CB8AC3E}">
        <p14:creationId xmlns:p14="http://schemas.microsoft.com/office/powerpoint/2010/main" val="4116563772"/>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1" name="old strat plan-29.jpg" descr="old strat plan-29.jpg"/>
          <p:cNvPicPr>
            <a:picLocks noChangeAspect="1"/>
          </p:cNvPicPr>
          <p:nvPr/>
        </p:nvPicPr>
        <p:blipFill>
          <a:blip r:embed="rId2">
            <a:extLst/>
          </a:blip>
          <a:srcRect l="13827" t="15311" r="15479" b="2859"/>
          <a:stretch>
            <a:fillRect/>
          </a:stretch>
        </p:blipFill>
        <p:spPr>
          <a:xfrm>
            <a:off x="5627206" y="1866834"/>
            <a:ext cx="5473065" cy="4288490"/>
          </a:xfrm>
          <a:prstGeom prst="rect">
            <a:avLst/>
          </a:prstGeom>
          <a:ln w="12700">
            <a:miter lim="400000"/>
          </a:ln>
        </p:spPr>
      </p:pic>
      <p:sp>
        <p:nvSpPr>
          <p:cNvPr id="1292" name="Transforming surgery:…"/>
          <p:cNvSpPr txBox="1"/>
          <p:nvPr/>
        </p:nvSpPr>
        <p:spPr>
          <a:xfrm>
            <a:off x="284581" y="772395"/>
            <a:ext cx="6423105"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5200" b="0" cap="all">
                <a:solidFill>
                  <a:srgbClr val="1B2E59"/>
                </a:solidFill>
                <a:latin typeface="Futura"/>
                <a:ea typeface="Futura"/>
                <a:cs typeface="Futura"/>
                <a:sym typeface="Futura"/>
              </a:defRPr>
            </a:pPr>
            <a:r>
              <a:rPr sz="2600"/>
              <a:t>Transforming surgery:</a:t>
            </a:r>
          </a:p>
          <a:p>
            <a:pPr defTabSz="228600">
              <a:defRPr sz="5200" b="0" cap="all">
                <a:solidFill>
                  <a:srgbClr val="1B2E59"/>
                </a:solidFill>
                <a:latin typeface="Futura"/>
                <a:ea typeface="Futura"/>
                <a:cs typeface="Futura"/>
                <a:sym typeface="Futura"/>
              </a:defRPr>
            </a:pPr>
            <a:r>
              <a:rPr sz="2600"/>
              <a:t>BEYOND THE CUTTING EDGE </a:t>
            </a:r>
            <a:r>
              <a:rPr sz="2600">
                <a:solidFill>
                  <a:srgbClr val="F7941D"/>
                </a:solidFill>
              </a:rPr>
              <a:t>2012-2017</a:t>
            </a:r>
          </a:p>
          <a:p>
            <a:pPr defTabSz="228600">
              <a:defRPr sz="4000" b="0">
                <a:solidFill>
                  <a:srgbClr val="4B70AA"/>
                </a:solidFill>
                <a:latin typeface="Futura"/>
                <a:ea typeface="Futura"/>
                <a:cs typeface="Futura"/>
                <a:sym typeface="Futura"/>
              </a:defRPr>
            </a:pPr>
            <a:r>
              <a:rPr sz="2000"/>
              <a:t>A 5-Year Review of Surgery &amp; Strategy</a:t>
            </a:r>
          </a:p>
        </p:txBody>
      </p:sp>
      <p:sp>
        <p:nvSpPr>
          <p:cNvPr id="1293" name="In 2012, the Department of Surgery embarked on an ambitious 5-year strategic plan, Transforming Surgery: Beyond the Cutting Edge. The plan reflected on the collective priorities of its trainees, faculty, and community partners in an ambitious framework, as well as the changing landscape of Canadian surgical care. The following slides show just some of our notable accomplishments."/>
          <p:cNvSpPr txBox="1"/>
          <p:nvPr/>
        </p:nvSpPr>
        <p:spPr>
          <a:xfrm>
            <a:off x="547541" y="2504355"/>
            <a:ext cx="4649948" cy="13291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defTabSz="228600">
              <a:lnSpc>
                <a:spcPct val="120000"/>
              </a:lnSpc>
              <a:defRPr sz="3600" b="0">
                <a:solidFill>
                  <a:srgbClr val="1B2E59"/>
                </a:solidFill>
                <a:latin typeface="Calisto MT"/>
                <a:ea typeface="Calisto MT"/>
                <a:cs typeface="Calisto MT"/>
                <a:sym typeface="Calisto MT"/>
              </a:defRPr>
            </a:pPr>
            <a:r>
              <a:t>In 2012, the Department of Surgery embarked on an ambitious 5-year strategic plan, </a:t>
            </a:r>
            <a:r>
              <a:rPr b="1" i="1"/>
              <a:t>Transforming Surgery: Beyond the Cutting Edge</a:t>
            </a:r>
            <a:r>
              <a:t>. The plan reflected on the collective priorities of its trainees, faculty, and community partners in an ambitious framework, as well as the changing landscape of Canadian surgical care. The following slides show just some of our notable accomplishments.</a:t>
            </a:r>
          </a:p>
        </p:txBody>
      </p:sp>
    </p:spTree>
    <p:extLst>
      <p:ext uri="{BB962C8B-B14F-4D97-AF65-F5344CB8AC3E}">
        <p14:creationId xmlns:p14="http://schemas.microsoft.com/office/powerpoint/2010/main" val="3103524294"/>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Aspire - Advance - Achieve 2018-2023…"/>
          <p:cNvSpPr txBox="1"/>
          <p:nvPr/>
        </p:nvSpPr>
        <p:spPr>
          <a:xfrm>
            <a:off x="259181" y="829355"/>
            <a:ext cx="6541663"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5200" b="0" cap="all">
                <a:solidFill>
                  <a:srgbClr val="1B2E59"/>
                </a:solidFill>
                <a:latin typeface="Futura"/>
                <a:ea typeface="Futura"/>
                <a:cs typeface="Futura"/>
                <a:sym typeface="Futura"/>
              </a:defRPr>
            </a:pPr>
            <a:r>
              <a:rPr sz="2600"/>
              <a:t>Aspire - Advance - Achieve </a:t>
            </a:r>
            <a:r>
              <a:rPr sz="2600">
                <a:solidFill>
                  <a:srgbClr val="F7941D"/>
                </a:solidFill>
              </a:rPr>
              <a:t>2018-2023</a:t>
            </a:r>
          </a:p>
          <a:p>
            <a:pPr defTabSz="228600">
              <a:defRPr sz="4000" b="0">
                <a:solidFill>
                  <a:srgbClr val="4B70AA"/>
                </a:solidFill>
                <a:latin typeface="Futura"/>
                <a:ea typeface="Futura"/>
                <a:cs typeface="Futura"/>
                <a:sym typeface="Futura"/>
              </a:defRPr>
            </a:pPr>
            <a:r>
              <a:rPr sz="2000"/>
              <a:t>A 5-Year Blueprint of Surgery, Strategy, and Change</a:t>
            </a:r>
          </a:p>
        </p:txBody>
      </p:sp>
      <p:sp>
        <p:nvSpPr>
          <p:cNvPr id="1296" name="Widespread consultation…"/>
          <p:cNvSpPr txBox="1"/>
          <p:nvPr/>
        </p:nvSpPr>
        <p:spPr>
          <a:xfrm>
            <a:off x="4181396" y="2534285"/>
            <a:ext cx="3130710" cy="664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defTabSz="228600">
              <a:lnSpc>
                <a:spcPct val="120000"/>
              </a:lnSpc>
              <a:defRPr sz="3600" b="0">
                <a:solidFill>
                  <a:srgbClr val="1B2E59"/>
                </a:solidFill>
                <a:latin typeface="Calisto MT"/>
                <a:ea typeface="Calisto MT"/>
                <a:cs typeface="Calisto MT"/>
                <a:sym typeface="Calisto MT"/>
              </a:defRPr>
            </a:pPr>
            <a:r>
              <a:t>Widespread consultation</a:t>
            </a:r>
          </a:p>
          <a:p>
            <a:pPr defTabSz="228600">
              <a:lnSpc>
                <a:spcPct val="120000"/>
              </a:lnSpc>
              <a:defRPr sz="3600" b="0">
                <a:solidFill>
                  <a:srgbClr val="1B2E59"/>
                </a:solidFill>
                <a:latin typeface="Calisto MT"/>
                <a:ea typeface="Calisto MT"/>
                <a:cs typeface="Calisto MT"/>
                <a:sym typeface="Calisto MT"/>
              </a:defRPr>
            </a:pPr>
            <a:r>
              <a:t>Myriad of stakeholders</a:t>
            </a:r>
          </a:p>
          <a:p>
            <a:pPr defTabSz="228600">
              <a:lnSpc>
                <a:spcPct val="120000"/>
              </a:lnSpc>
              <a:defRPr sz="3600" b="0">
                <a:solidFill>
                  <a:srgbClr val="1B2E59"/>
                </a:solidFill>
                <a:latin typeface="Calisto MT"/>
                <a:ea typeface="Calisto MT"/>
                <a:cs typeface="Calisto MT"/>
                <a:sym typeface="Calisto MT"/>
              </a:defRPr>
            </a:pPr>
            <a:r>
              <a:t>Determined core values</a:t>
            </a:r>
          </a:p>
          <a:p>
            <a:pPr defTabSz="228600">
              <a:lnSpc>
                <a:spcPct val="120000"/>
              </a:lnSpc>
              <a:defRPr sz="3600" b="0">
                <a:solidFill>
                  <a:srgbClr val="1B2E59"/>
                </a:solidFill>
                <a:latin typeface="Calisto MT"/>
                <a:ea typeface="Calisto MT"/>
                <a:cs typeface="Calisto MT"/>
                <a:sym typeface="Calisto MT"/>
              </a:defRPr>
            </a:pPr>
            <a:r>
              <a:t>Leads of pillars emboldened</a:t>
            </a:r>
          </a:p>
          <a:p>
            <a:pPr defTabSz="228600">
              <a:lnSpc>
                <a:spcPct val="120000"/>
              </a:lnSpc>
              <a:defRPr sz="3600" b="0">
                <a:solidFill>
                  <a:srgbClr val="1B2E59"/>
                </a:solidFill>
                <a:latin typeface="Calisto MT"/>
                <a:ea typeface="Calisto MT"/>
                <a:cs typeface="Calisto MT"/>
                <a:sym typeface="Calisto MT"/>
              </a:defRPr>
            </a:pPr>
            <a:r>
              <a:t>Creation of new pathway</a:t>
            </a:r>
          </a:p>
        </p:txBody>
      </p:sp>
      <p:pic>
        <p:nvPicPr>
          <p:cNvPr id="1297" name="Image" descr="Image"/>
          <p:cNvPicPr>
            <a:picLocks noChangeAspect="1"/>
          </p:cNvPicPr>
          <p:nvPr/>
        </p:nvPicPr>
        <p:blipFill>
          <a:blip r:embed="rId2">
            <a:extLst/>
          </a:blip>
          <a:stretch>
            <a:fillRect/>
          </a:stretch>
        </p:blipFill>
        <p:spPr>
          <a:xfrm>
            <a:off x="428626" y="1868966"/>
            <a:ext cx="3425451" cy="4376014"/>
          </a:xfrm>
          <a:prstGeom prst="rect">
            <a:avLst/>
          </a:prstGeom>
          <a:ln w="25400">
            <a:miter lim="400000"/>
          </a:ln>
          <a:effectLst>
            <a:outerShdw blurRad="254000" dist="127000" dir="5400000" rotWithShape="0">
              <a:srgbClr val="000000">
                <a:alpha val="70000"/>
              </a:srgbClr>
            </a:outerShdw>
          </a:effectLst>
        </p:spPr>
      </p:pic>
      <p:sp>
        <p:nvSpPr>
          <p:cNvPr id="1298" name="Line"/>
          <p:cNvSpPr/>
          <p:nvPr/>
        </p:nvSpPr>
        <p:spPr>
          <a:xfrm>
            <a:off x="4181396" y="4406900"/>
            <a:ext cx="2692400" cy="0"/>
          </a:xfrm>
          <a:prstGeom prst="line">
            <a:avLst/>
          </a:prstGeom>
          <a:ln w="88900">
            <a:solidFill>
              <a:srgbClr val="005493"/>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99" name="Screen Shot 2018-09-02 at 6.25.17 AM.png" descr="Screen Shot 2018-09-02 at 6.25.17 AM.png"/>
          <p:cNvPicPr>
            <a:picLocks noChangeAspect="1"/>
          </p:cNvPicPr>
          <p:nvPr/>
        </p:nvPicPr>
        <p:blipFill>
          <a:blip r:embed="rId3">
            <a:extLst/>
          </a:blip>
          <a:stretch>
            <a:fillRect/>
          </a:stretch>
        </p:blipFill>
        <p:spPr>
          <a:xfrm>
            <a:off x="7201115" y="1780066"/>
            <a:ext cx="3379080" cy="437601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621572688"/>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296"/>
                                        </p:tgtEl>
                                        <p:attrNameLst>
                                          <p:attrName>style.visibility</p:attrName>
                                        </p:attrNameLst>
                                      </p:cBhvr>
                                      <p:to>
                                        <p:strVal val="visible"/>
                                      </p:to>
                                    </p:set>
                                    <p:animEffect transition="in" filter="wipe(left)">
                                      <p:cBhvr>
                                        <p:cTn id="7" dur="1000"/>
                                        <p:tgtEl>
                                          <p:spTgt spid="12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298"/>
                                        </p:tgtEl>
                                        <p:attrNameLst>
                                          <p:attrName>style.visibility</p:attrName>
                                        </p:attrNameLst>
                                      </p:cBhvr>
                                      <p:to>
                                        <p:strVal val="visible"/>
                                      </p:to>
                                    </p:set>
                                    <p:animEffect transition="in" filter="wipe(left)">
                                      <p:cBhvr>
                                        <p:cTn id="12" dur="1000"/>
                                        <p:tgtEl>
                                          <p:spTgt spid="1298"/>
                                        </p:tgtEl>
                                      </p:cBhvr>
                                    </p:animEffect>
                                  </p:childTnLst>
                                </p:cTn>
                              </p:par>
                            </p:childTnLst>
                          </p:cTn>
                        </p:par>
                        <p:par>
                          <p:cTn id="13" fill="hold">
                            <p:stCondLst>
                              <p:cond delay="1000"/>
                            </p:stCondLst>
                            <p:childTnLst>
                              <p:par>
                                <p:cTn id="14" presetID="9" presetClass="entr" fill="hold" grpId="0" nodeType="afterEffect">
                                  <p:stCondLst>
                                    <p:cond delay="0"/>
                                  </p:stCondLst>
                                  <p:iterate>
                                    <p:tmAbs val="0"/>
                                  </p:iterate>
                                  <p:childTnLst>
                                    <p:set>
                                      <p:cBhvr>
                                        <p:cTn id="15" fill="hold"/>
                                        <p:tgtEl>
                                          <p:spTgt spid="1299"/>
                                        </p:tgtEl>
                                        <p:attrNameLst>
                                          <p:attrName>style.visibility</p:attrName>
                                        </p:attrNameLst>
                                      </p:cBhvr>
                                      <p:to>
                                        <p:strVal val="visible"/>
                                      </p:to>
                                    </p:set>
                                    <p:animEffect transition="in" filter="dissolve">
                                      <p:cBhvr>
                                        <p:cTn id="16" dur="3250"/>
                                        <p:tgtEl>
                                          <p:spTgt spid="1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6" grpId="0" animBg="1" advAuto="0"/>
      <p:bldP spid="1298" grpId="0" animBg="1" advAuto="0"/>
      <p:bldP spid="129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02"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03" name="Surgery Suture Logo-01.png" descr="Surgery Suture Logo-01.png"/>
          <p:cNvPicPr>
            <a:picLocks noChangeAspect="1"/>
          </p:cNvPicPr>
          <p:nvPr/>
        </p:nvPicPr>
        <p:blipFill>
          <a:blip r:embed="rId2">
            <a:extLst/>
          </a:blip>
          <a:stretch>
            <a:fillRect/>
          </a:stretch>
        </p:blipFill>
        <p:spPr>
          <a:xfrm>
            <a:off x="10857264" y="5638643"/>
            <a:ext cx="953839" cy="768174"/>
          </a:xfrm>
          <a:prstGeom prst="rect">
            <a:avLst/>
          </a:prstGeom>
          <a:ln w="12700">
            <a:miter lim="400000"/>
          </a:ln>
        </p:spPr>
      </p:pic>
      <p:pic>
        <p:nvPicPr>
          <p:cNvPr id="1304" name="vision, mission, goals-37.jpg" descr="vision, mission, goals-37.jpg"/>
          <p:cNvPicPr>
            <a:picLocks noChangeAspect="1"/>
          </p:cNvPicPr>
          <p:nvPr/>
        </p:nvPicPr>
        <p:blipFill>
          <a:blip r:embed="rId3">
            <a:extLst/>
          </a:blip>
          <a:stretch>
            <a:fillRect/>
          </a:stretch>
        </p:blipFill>
        <p:spPr>
          <a:xfrm>
            <a:off x="1575508" y="2021149"/>
            <a:ext cx="9040984" cy="3324803"/>
          </a:xfrm>
          <a:prstGeom prst="rect">
            <a:avLst/>
          </a:prstGeom>
          <a:ln w="25400">
            <a:miter lim="400000"/>
          </a:ln>
          <a:effectLst>
            <a:outerShdw blurRad="254000" dist="127000" dir="5400000" rotWithShape="0">
              <a:srgbClr val="000000">
                <a:alpha val="70000"/>
              </a:srgbClr>
            </a:outerShdw>
          </a:effectLst>
        </p:spPr>
      </p:pic>
      <p:sp>
        <p:nvSpPr>
          <p:cNvPr id="1305"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06"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07"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sp>
        <p:nvSpPr>
          <p:cNvPr id="1308" name="Aspire - Advance - Achieve 2018-2023…"/>
          <p:cNvSpPr txBox="1"/>
          <p:nvPr/>
        </p:nvSpPr>
        <p:spPr>
          <a:xfrm>
            <a:off x="246481" y="1020559"/>
            <a:ext cx="6541663"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5200" b="0" cap="all">
                <a:solidFill>
                  <a:srgbClr val="1B2E59"/>
                </a:solidFill>
                <a:latin typeface="Futura"/>
                <a:ea typeface="Futura"/>
                <a:cs typeface="Futura"/>
                <a:sym typeface="Futura"/>
              </a:defRPr>
            </a:pPr>
            <a:r>
              <a:rPr sz="2600"/>
              <a:t>Aspire - Advance - Achieve </a:t>
            </a:r>
            <a:r>
              <a:rPr sz="2600">
                <a:solidFill>
                  <a:srgbClr val="F7941D"/>
                </a:solidFill>
              </a:rPr>
              <a:t>2018-2023</a:t>
            </a:r>
          </a:p>
          <a:p>
            <a:pPr defTabSz="228600">
              <a:defRPr sz="4000" b="0">
                <a:solidFill>
                  <a:srgbClr val="4B70AA"/>
                </a:solidFill>
                <a:latin typeface="Futura"/>
                <a:ea typeface="Futura"/>
                <a:cs typeface="Futura"/>
                <a:sym typeface="Futura"/>
              </a:defRPr>
            </a:pPr>
            <a:r>
              <a:rPr sz="2000"/>
              <a:t>A 5-Year Blueprint of Surgery, Strategy, and Change</a:t>
            </a:r>
          </a:p>
        </p:txBody>
      </p:sp>
    </p:spTree>
    <p:extLst>
      <p:ext uri="{BB962C8B-B14F-4D97-AF65-F5344CB8AC3E}">
        <p14:creationId xmlns:p14="http://schemas.microsoft.com/office/powerpoint/2010/main" val="267148292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 name="vision, mission, goals-38.jpg" descr="vision, mission, goals-38.jpg"/>
          <p:cNvPicPr>
            <a:picLocks noChangeAspect="1"/>
          </p:cNvPicPr>
          <p:nvPr/>
        </p:nvPicPr>
        <p:blipFill>
          <a:blip r:embed="rId2">
            <a:extLst/>
          </a:blip>
          <a:stretch>
            <a:fillRect/>
          </a:stretch>
        </p:blipFill>
        <p:spPr>
          <a:xfrm>
            <a:off x="1588603" y="2210497"/>
            <a:ext cx="9027495" cy="3414694"/>
          </a:xfrm>
          <a:prstGeom prst="rect">
            <a:avLst/>
          </a:prstGeom>
          <a:ln w="25400">
            <a:miter lim="400000"/>
          </a:ln>
          <a:effectLst>
            <a:outerShdw blurRad="254000" dist="127000" dir="5400000" rotWithShape="0">
              <a:srgbClr val="000000">
                <a:alpha val="70000"/>
              </a:srgbClr>
            </a:outerShdw>
          </a:effectLst>
        </p:spPr>
      </p:pic>
      <p:sp>
        <p:nvSpPr>
          <p:cNvPr id="1311" name="Line"/>
          <p:cNvSpPr/>
          <p:nvPr/>
        </p:nvSpPr>
        <p:spPr>
          <a:xfrm>
            <a:off x="232707" y="631476"/>
            <a:ext cx="11726587" cy="1"/>
          </a:xfrm>
          <a:prstGeom prst="line">
            <a:avLst/>
          </a:prstGeom>
          <a:ln w="25400">
            <a:solidFill>
              <a:srgbClr val="4B70AA"/>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12" name="Rectangle"/>
          <p:cNvSpPr/>
          <p:nvPr/>
        </p:nvSpPr>
        <p:spPr>
          <a:xfrm>
            <a:off x="-26649" y="6729275"/>
            <a:ext cx="12245299" cy="128608"/>
          </a:xfrm>
          <a:prstGeom prst="rect">
            <a:avLst/>
          </a:prstGeom>
          <a:solidFill>
            <a:srgbClr val="86AAD9"/>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313" name="Surgery Suture Logo-01.png" descr="Surgery Suture Logo-01.png"/>
          <p:cNvPicPr>
            <a:picLocks noChangeAspect="1"/>
          </p:cNvPicPr>
          <p:nvPr/>
        </p:nvPicPr>
        <p:blipFill>
          <a:blip r:embed="rId3">
            <a:extLst/>
          </a:blip>
          <a:stretch>
            <a:fillRect/>
          </a:stretch>
        </p:blipFill>
        <p:spPr>
          <a:xfrm>
            <a:off x="10857264" y="5638643"/>
            <a:ext cx="953839" cy="768174"/>
          </a:xfrm>
          <a:prstGeom prst="rect">
            <a:avLst/>
          </a:prstGeom>
          <a:ln w="12700">
            <a:miter lim="400000"/>
          </a:ln>
        </p:spPr>
      </p:pic>
      <p:sp>
        <p:nvSpPr>
          <p:cNvPr id="1314" name="University of Toronto     Department of Surgery"/>
          <p:cNvSpPr txBox="1"/>
          <p:nvPr/>
        </p:nvSpPr>
        <p:spPr>
          <a:xfrm>
            <a:off x="231308" y="330242"/>
            <a:ext cx="2914259"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457200">
              <a:defRPr sz="2200" b="0">
                <a:solidFill>
                  <a:srgbClr val="1B2E59"/>
                </a:solidFill>
                <a:latin typeface="Calisto MT"/>
                <a:ea typeface="Calisto MT"/>
                <a:cs typeface="Calisto MT"/>
                <a:sym typeface="Calisto MT"/>
              </a:defRPr>
            </a:lvl1pPr>
          </a:lstStyle>
          <a:p>
            <a:r>
              <a:rPr sz="1100"/>
              <a:t>University of Toronto     Department of Surgery</a:t>
            </a:r>
          </a:p>
        </p:txBody>
      </p:sp>
      <p:sp>
        <p:nvSpPr>
          <p:cNvPr id="1315" name="Line"/>
          <p:cNvSpPr/>
          <p:nvPr/>
        </p:nvSpPr>
        <p:spPr>
          <a:xfrm>
            <a:off x="1639619" y="345051"/>
            <a:ext cx="1" cy="203201"/>
          </a:xfrm>
          <a:prstGeom prst="line">
            <a:avLst/>
          </a:prstGeom>
          <a:ln w="25400">
            <a:solidFill>
              <a:srgbClr val="1B2E59"/>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316" name="Annual Address 2018"/>
          <p:cNvSpPr txBox="1"/>
          <p:nvPr/>
        </p:nvSpPr>
        <p:spPr>
          <a:xfrm>
            <a:off x="10589990" y="330242"/>
            <a:ext cx="1348126"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defTabSz="228600">
              <a:defRPr sz="2200" b="0">
                <a:solidFill>
                  <a:srgbClr val="1B2E59"/>
                </a:solidFill>
                <a:latin typeface="Calisto MT"/>
                <a:ea typeface="Calisto MT"/>
                <a:cs typeface="Calisto MT"/>
                <a:sym typeface="Calisto MT"/>
              </a:defRPr>
            </a:pPr>
            <a:r>
              <a:rPr sz="1100"/>
              <a:t>Annual Address </a:t>
            </a:r>
            <a:r>
              <a:rPr sz="1100">
                <a:solidFill>
                  <a:srgbClr val="F59331"/>
                </a:solidFill>
              </a:rPr>
              <a:t>2018</a:t>
            </a:r>
          </a:p>
        </p:txBody>
      </p:sp>
      <p:sp>
        <p:nvSpPr>
          <p:cNvPr id="1317" name="Aspire - Advance - Achieve 2018-2023…"/>
          <p:cNvSpPr txBox="1"/>
          <p:nvPr/>
        </p:nvSpPr>
        <p:spPr>
          <a:xfrm>
            <a:off x="246481" y="1020559"/>
            <a:ext cx="6541663" cy="759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5200" b="0" cap="all">
                <a:solidFill>
                  <a:srgbClr val="1B2E59"/>
                </a:solidFill>
                <a:latin typeface="Futura"/>
                <a:ea typeface="Futura"/>
                <a:cs typeface="Futura"/>
                <a:sym typeface="Futura"/>
              </a:defRPr>
            </a:pPr>
            <a:r>
              <a:rPr sz="2600"/>
              <a:t>Aspire - Advance - Achieve </a:t>
            </a:r>
            <a:r>
              <a:rPr sz="2600">
                <a:solidFill>
                  <a:srgbClr val="F7941D"/>
                </a:solidFill>
              </a:rPr>
              <a:t>2018-2023</a:t>
            </a:r>
          </a:p>
          <a:p>
            <a:pPr defTabSz="228600">
              <a:defRPr sz="4000" b="0">
                <a:solidFill>
                  <a:srgbClr val="4B70AA"/>
                </a:solidFill>
                <a:latin typeface="Futura"/>
                <a:ea typeface="Futura"/>
                <a:cs typeface="Futura"/>
                <a:sym typeface="Futura"/>
              </a:defRPr>
            </a:pPr>
            <a:r>
              <a:rPr sz="2000"/>
              <a:t>A 5-Year Blueprint of Surgery, Strategy, and Change</a:t>
            </a:r>
          </a:p>
        </p:txBody>
      </p:sp>
    </p:spTree>
    <p:extLst>
      <p:ext uri="{BB962C8B-B14F-4D97-AF65-F5344CB8AC3E}">
        <p14:creationId xmlns:p14="http://schemas.microsoft.com/office/powerpoint/2010/main" val="2032639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908</Words>
  <Application>Microsoft Macintosh PowerPoint</Application>
  <PresentationFormat>Widescreen</PresentationFormat>
  <Paragraphs>174</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Athelas</vt:lpstr>
      <vt:lpstr>Avenir Next Condensed</vt:lpstr>
      <vt:lpstr>Avenir Next Condensed Medium</vt:lpstr>
      <vt:lpstr>Calibri</vt:lpstr>
      <vt:lpstr>Calibri Light</vt:lpstr>
      <vt:lpstr>Calisto MT</vt:lpstr>
      <vt:lpstr>Futura</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Neilson</dc:creator>
  <cp:lastModifiedBy>Stephanie Neilson</cp:lastModifiedBy>
  <cp:revision>8</cp:revision>
  <dcterms:created xsi:type="dcterms:W3CDTF">2018-09-24T15:37:06Z</dcterms:created>
  <dcterms:modified xsi:type="dcterms:W3CDTF">2018-09-24T19:19:42Z</dcterms:modified>
</cp:coreProperties>
</file>