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 varScale="1">
        <p:scale>
          <a:sx n="107" d="100"/>
          <a:sy n="107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D866-FD39-4444-8672-DCA5C59AE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35757-389F-BB4B-800A-16AD07B07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2B5E5-3282-DA44-B06D-6810230C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B9559-39E1-6947-813A-630E2AEAF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6941B-152C-D54E-A5E7-98C72781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233-5144-E248-8D0D-3445FE68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0A703-BEF8-E54A-9336-DD60B768F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22C82-1EA8-A345-98ED-ACE6AFEB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ABDA1-2FFE-694D-9B6C-576BC847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82C25-D5D0-884E-912A-5B5065A8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2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D11E2-B9B1-4548-B4A8-6E827A21D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1E0D8-3368-5E44-8D44-6627BE628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78973-13CC-E843-A511-D874DC1F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F6559-5026-B845-B34B-88D97302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C4C06-CC09-2947-8AE2-8FE1127B5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age"/>
          <p:cNvSpPr>
            <a:spLocks noGrp="1"/>
          </p:cNvSpPr>
          <p:nvPr>
            <p:ph type="pic" idx="13"/>
          </p:nvPr>
        </p:nvSpPr>
        <p:spPr>
          <a:xfrm>
            <a:off x="1903175" y="-1"/>
            <a:ext cx="10283694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8" name="UofT Dept of Surgery Logo - blue.png" descr="UofT Dept of Surgery Logo - 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116" y="1028802"/>
            <a:ext cx="3600204" cy="105152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DEPARTMENT OF SURGERY"/>
          <p:cNvSpPr txBox="1">
            <a:spLocks noGrp="1"/>
          </p:cNvSpPr>
          <p:nvPr>
            <p:ph type="body" sz="quarter" idx="14"/>
          </p:nvPr>
        </p:nvSpPr>
        <p:spPr>
          <a:xfrm>
            <a:off x="825166" y="2585365"/>
            <a:ext cx="4004558" cy="4108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300">
                <a:solidFill>
                  <a:srgbClr val="F5933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DEPARTMENT OF SURGERY</a:t>
            </a:r>
          </a:p>
        </p:txBody>
      </p:sp>
      <p:sp>
        <p:nvSpPr>
          <p:cNvPr id="20" name="Image"/>
          <p:cNvSpPr>
            <a:spLocks noGrp="1"/>
          </p:cNvSpPr>
          <p:nvPr>
            <p:ph type="pic" sz="quarter" idx="15"/>
          </p:nvPr>
        </p:nvSpPr>
        <p:spPr>
          <a:xfrm>
            <a:off x="723566" y="2953483"/>
            <a:ext cx="7419959" cy="11415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James T. Rutka"/>
          <p:cNvSpPr txBox="1">
            <a:spLocks noGrp="1"/>
          </p:cNvSpPr>
          <p:nvPr>
            <p:ph type="body" sz="quarter" idx="16"/>
          </p:nvPr>
        </p:nvSpPr>
        <p:spPr>
          <a:xfrm>
            <a:off x="856916" y="4294857"/>
            <a:ext cx="2139304" cy="4108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30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James T. Rutka</a:t>
            </a:r>
          </a:p>
        </p:txBody>
      </p:sp>
      <p:sp>
        <p:nvSpPr>
          <p:cNvPr id="22" name="OC, O Ont, MD, PhD, FRCSC, FACS, FAANS…"/>
          <p:cNvSpPr txBox="1">
            <a:spLocks noGrp="1"/>
          </p:cNvSpPr>
          <p:nvPr>
            <p:ph type="body" sz="quarter" idx="17"/>
          </p:nvPr>
        </p:nvSpPr>
        <p:spPr>
          <a:xfrm>
            <a:off x="856916" y="4771174"/>
            <a:ext cx="7200369" cy="182197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defTabSz="228600">
              <a:lnSpc>
                <a:spcPct val="110000"/>
              </a:lnSpc>
              <a:spcBef>
                <a:spcPts val="0"/>
              </a:spcBef>
              <a:buSzTx/>
              <a:buNone/>
              <a:defRPr sz="2600" b="1">
                <a:solidFill>
                  <a:srgbClr val="1B2E59"/>
                </a:solidFill>
                <a:latin typeface="Calisto MT"/>
                <a:sym typeface="Calisto MT"/>
              </a:defRPr>
            </a:lvl1pPr>
          </a:lstStyle>
          <a:p>
            <a: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2600" b="1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OC, O Ont, MD, PhD, FRCSC, FACS, FAANS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RS McLaughlin Professor and Chair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buSzTx/>
              <a:buNone/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pic>
        <p:nvPicPr>
          <p:cNvPr id="23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99766" y="5639978"/>
            <a:ext cx="1095602" cy="88234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6303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pic>
        <p:nvPicPr>
          <p:cNvPr id="32" name="Surgery Suture Logo-01.png" descr="Surgery Suture Logo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Line"/>
          <p:cNvSpPr/>
          <p:nvPr/>
        </p:nvSpPr>
        <p:spPr>
          <a:xfrm>
            <a:off x="2196249" y="2073761"/>
            <a:ext cx="9647975" cy="1"/>
          </a:xfrm>
          <a:prstGeom prst="line">
            <a:avLst/>
          </a:prstGeom>
          <a:ln w="381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34" name="AdobeStock_7735289.jpeg" descr="AdobeStock_7735289.jpeg"/>
          <p:cNvPicPr>
            <a:picLocks noChangeAspect="1"/>
          </p:cNvPicPr>
          <p:nvPr/>
        </p:nvPicPr>
        <p:blipFill>
          <a:blip r:embed="rId3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6" name="Line"/>
          <p:cNvSpPr/>
          <p:nvPr/>
        </p:nvSpPr>
        <p:spPr>
          <a:xfrm>
            <a:off x="2058336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7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38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9" name="Aspire. Advance. Achieve. Strategic Plan 2018 - 2023…"/>
          <p:cNvSpPr txBox="1">
            <a:spLocks noGrp="1"/>
          </p:cNvSpPr>
          <p:nvPr>
            <p:ph type="body" sz="half" idx="13"/>
          </p:nvPr>
        </p:nvSpPr>
        <p:spPr>
          <a:xfrm>
            <a:off x="3313738" y="2635497"/>
            <a:ext cx="8283852" cy="73231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5E5E5E"/>
                </a:solidFill>
                <a:latin typeface="Futura"/>
                <a:cs typeface="Futura"/>
                <a:sym typeface="Futura"/>
              </a:defRPr>
            </a:lvl1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Aspire. Advance. Achieve. Strategic Plan 2018 - 2023 </a:t>
            </a:r>
            <a:endParaRPr>
              <a:latin typeface="Avenir Next Condensed"/>
              <a:ea typeface="Avenir Next Condensed"/>
              <a:cs typeface="Avenir Next Condensed"/>
              <a:sym typeface="Avenir Next Condensed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2nd Annual Educations Scholars Day</a:t>
            </a:r>
            <a:endParaRPr>
              <a:latin typeface="Avenir Next Condensed"/>
              <a:ea typeface="Avenir Next Condensed"/>
              <a:cs typeface="Avenir Next Condensed"/>
              <a:sym typeface="Avenir Next Condensed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Bethune Roundtable</a:t>
            </a:r>
            <a:endParaRPr>
              <a:solidFill>
                <a:srgbClr val="1B2E59"/>
              </a:solidFill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3rd Annual Global Surgery Symposium</a:t>
            </a:r>
            <a:endParaRPr>
              <a:latin typeface="Avenir Next Condensed"/>
              <a:ea typeface="Avenir Next Condensed"/>
              <a:cs typeface="Avenir Next Condensed"/>
              <a:sym typeface="Avenir Next Condensed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Successful Promotion of All Faculty</a:t>
            </a:r>
            <a:endParaRPr>
              <a:latin typeface="Avenir Next Condensed"/>
              <a:ea typeface="Avenir Next Condensed"/>
              <a:cs typeface="Avenir Next Condensed"/>
              <a:sym typeface="Avenir Next Condensed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SzTx/>
              <a:buNone/>
              <a:defRPr sz="350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OUR SURGEONS - Rapid Response to Mass Casualties</a:t>
            </a:r>
          </a:p>
        </p:txBody>
      </p:sp>
      <p:sp>
        <p:nvSpPr>
          <p:cNvPr id="40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1" name="Highlights from 2017-2018"/>
          <p:cNvSpPr txBox="1"/>
          <p:nvPr/>
        </p:nvSpPr>
        <p:spPr>
          <a:xfrm>
            <a:off x="2052454" y="1129176"/>
            <a:ext cx="3224857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100">
                <a:solidFill>
                  <a:srgbClr val="00418D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2550"/>
              <a:t>Highlights from 2017-2018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1027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ide 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72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273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275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76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277" name="Line"/>
          <p:cNvSpPr/>
          <p:nvPr/>
        </p:nvSpPr>
        <p:spPr>
          <a:xfrm>
            <a:off x="2058336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6726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2138-48A3-344E-B9CF-B4D481F1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A1E96-CB28-AC4E-B2B7-A1C927E2D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AB02F-1A93-9044-8B18-5EB5EA2B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4668D-2A54-F540-A6D9-2DD405C3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A305C-4D60-E840-B727-964EBC92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C23D-CB84-C244-A505-58807C81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B11F-F1AD-6F43-AE8A-506F8B2DF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C8A74-A652-D844-A8C4-D3246C23F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BAFE6-2F26-414F-86F5-2E13FB31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EB405-9339-D648-957F-3D6AC4C5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2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E18D-D6D8-0746-8B7E-0B06B106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25B4B-C0B6-3942-888A-922F4D6CB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ED4DD-0F90-E242-8268-C54AF34B4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DD5E3-6AD5-6744-A1A1-29870AF8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E653A-3843-3A4C-8803-02B9DF48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DCA0D-8DC6-8E4D-83A3-06CF97B2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E074-EDF4-3E48-B766-23A88FEF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25EB9-CA5A-654F-B668-9F42C53BC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DABEF-E8EF-D746-AF3A-FF748612A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74A79-73BC-4449-A90C-1A6D5E070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BABEF-0746-F043-BAAE-4FD4559CC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15917-0CBD-CF42-8197-9C354D1F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FFAAD-85E5-624D-9DA6-FF57186A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20C7F-B37D-D448-BEDF-ACCBC291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11ED-1C05-1440-9910-11642591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3D14A-DEF5-0B44-923F-20EF197B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65037-25C1-A049-84CB-83F9DB2E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71C90-997A-B944-974B-D4EDB350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0B41F-4A5C-424C-8B39-8BEDFEC2D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37C96-C339-F84B-9DCB-FB5D5886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58064-49CF-F646-A1A3-6B8FD4C5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1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EFA1C-1A4D-DA46-8638-6E175FAD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4CFDF-199A-474A-84E6-C878A8403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B4BBB-EB0C-0B41-AE5D-DE4121F3C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9DF2E-FC72-D749-AD0F-3AFA6BA1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9944E-3E38-944B-BB76-D7180A68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D5FF1-A9CC-0945-991E-EECD6E97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4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8DC9-2E41-2340-9B47-90276A63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8B7D1-95A2-5B4A-980C-1F3F115CC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45ECD-6E41-CB46-BAEF-8F6AD6464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420B8-674F-EB4D-9686-77AAEB6A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DB786-3DF7-2C42-BF29-14ABAF748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CC753-BBC2-A043-8D27-A79AF7C5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12AB9-B4BE-9144-B35C-77A5C071B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042A0-CDB0-5E42-92A6-49114E91D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383E5-AE97-FB46-8226-516572FA8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8F22-1BA8-6042-916A-96819C0C1916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2BC7-1ABA-0446-94B7-FB2799C00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1DE4-D8D8-7B42-BB19-A5BBAF86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6260-9B64-094C-8D0C-5D703BC4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9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9" name="DEPARTMENT OF SURGERY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DEPARTMENT OF SURGERY</a:t>
            </a:r>
          </a:p>
        </p:txBody>
      </p:sp>
      <p:pic>
        <p:nvPicPr>
          <p:cNvPr id="360" name="Image" descr="Image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61" name="James T. Rutka"/>
          <p:cNvSpPr txBox="1"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James T. Rutka</a:t>
            </a:r>
          </a:p>
        </p:txBody>
      </p:sp>
      <p:sp>
        <p:nvSpPr>
          <p:cNvPr id="362" name="OC, O Ont, MD, PhD, FRCSC, FACS, FAANS…"/>
          <p:cNvSpPr txBox="1">
            <a:spLocks noGrp="1"/>
          </p:cNvSpPr>
          <p:nvPr>
            <p:ph type="body" idx="1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600" b="1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OC, O Ont, MD, PhD, FRCSC, FACS, FAANS</a:t>
            </a:r>
          </a:p>
          <a:p>
            <a:pPr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RS McLaughlin Professor and Chair</a:t>
            </a:r>
          </a:p>
          <a:p>
            <a:pPr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Department of Surgery</a:t>
            </a:r>
          </a:p>
          <a:p>
            <a:pPr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t>University of Toronto</a:t>
            </a:r>
          </a:p>
        </p:txBody>
      </p:sp>
      <p:pic>
        <p:nvPicPr>
          <p:cNvPr id="363" name="UofT Dept of Surgery Strategic Plan 2018-2023 Poster-05.jpg" descr="UofT Dept of Surgery Strategic Plan 2018-2023 Poster-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3175" y="-1"/>
            <a:ext cx="10283694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UofT Dept of Surgery Strategic Plan 2018-2023 Poster-06 copy.png" descr="UofT Dept of Surgery Strategic Plan 2018-2023 Poster-06 cop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566" y="2953484"/>
            <a:ext cx="7419959" cy="114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UofT Dept of Surgery Logo - blue.png" descr="UofT Dept of Surgery Logo - bl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116" y="1028802"/>
            <a:ext cx="3600204" cy="1051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Surgery Suture Logo-01.png" descr="Surgery Suture Logo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99766" y="5639978"/>
            <a:ext cx="1095602" cy="88234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DEPARTMENT OF SURGERY"/>
          <p:cNvSpPr txBox="1"/>
          <p:nvPr/>
        </p:nvSpPr>
        <p:spPr>
          <a:xfrm>
            <a:off x="825166" y="2597472"/>
            <a:ext cx="3871188" cy="40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600" b="0">
                <a:solidFill>
                  <a:srgbClr val="F59331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300"/>
              <a:t>DEPARTMENT OF SURGERY</a:t>
            </a:r>
          </a:p>
        </p:txBody>
      </p:sp>
      <p:sp>
        <p:nvSpPr>
          <p:cNvPr id="368" name="James T. Rutka"/>
          <p:cNvSpPr txBox="1"/>
          <p:nvPr/>
        </p:nvSpPr>
        <p:spPr>
          <a:xfrm>
            <a:off x="856916" y="4306963"/>
            <a:ext cx="2005934" cy="40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600" b="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2300"/>
              <a:t>James T. Rutka</a:t>
            </a:r>
          </a:p>
        </p:txBody>
      </p:sp>
      <p:sp>
        <p:nvSpPr>
          <p:cNvPr id="369" name="OC, O Ont, MD, PhD, FRCSC, FACS, FAANS…"/>
          <p:cNvSpPr txBox="1"/>
          <p:nvPr/>
        </p:nvSpPr>
        <p:spPr>
          <a:xfrm>
            <a:off x="856916" y="4750553"/>
            <a:ext cx="3421065" cy="9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lnSpc>
                <a:spcPct val="110000"/>
              </a:lnSpc>
              <a:defRPr sz="260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300"/>
              <a:t>OC, O Ont, MD, PhD, FRCSC, FACS, FAANS</a:t>
            </a:r>
          </a:p>
          <a:p>
            <a:pPr defTabSz="228600">
              <a:lnSpc>
                <a:spcPct val="110000"/>
              </a:lnSpc>
              <a:defRPr sz="26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300"/>
              <a:t>RS McLaughlin Professor and Chair</a:t>
            </a:r>
          </a:p>
          <a:p>
            <a:pPr defTabSz="228600">
              <a:lnSpc>
                <a:spcPct val="110000"/>
              </a:lnSpc>
              <a:defRPr sz="26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300"/>
              <a:t>Department of Surgery</a:t>
            </a:r>
          </a:p>
          <a:p>
            <a:pPr defTabSz="228600">
              <a:lnSpc>
                <a:spcPct val="110000"/>
              </a:lnSpc>
              <a:defRPr sz="26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300"/>
              <a:t>University of Toronto</a:t>
            </a:r>
          </a:p>
        </p:txBody>
      </p:sp>
    </p:spTree>
    <p:extLst>
      <p:ext uri="{BB962C8B-B14F-4D97-AF65-F5344CB8AC3E}">
        <p14:creationId xmlns:p14="http://schemas.microsoft.com/office/powerpoint/2010/main" val="11337355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SPIRE. ADVANCE. ACHIEVE.   Strategic Plan 2018-2023…"/>
          <p:cNvSpPr txBox="1">
            <a:spLocks noGrp="1"/>
          </p:cNvSpPr>
          <p:nvPr>
            <p:ph type="body" idx="13"/>
          </p:nvPr>
        </p:nvSpPr>
        <p:spPr>
          <a:xfrm>
            <a:off x="3136535" y="2328172"/>
            <a:ext cx="8283853" cy="10966848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ASPIRE. ADVANCE. ACHIEVE.   Strategic Plan 2018-2023</a:t>
            </a:r>
            <a:endParaRPr>
              <a:latin typeface="Avenir Next Condensed"/>
              <a:ea typeface="Avenir Next Condensed"/>
              <a:cs typeface="Avenir Next Condensed"/>
              <a:sym typeface="Avenir Next Condensed"/>
            </a:endParaRPr>
          </a:p>
          <a:p>
            <a:pPr>
              <a:defRPr sz="42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2nd Annual Joint Medicine - Surgery Lecture - Dr. David Rothenberger</a:t>
            </a:r>
          </a:p>
          <a:p>
            <a:pPr>
              <a:defRPr sz="42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Education Scholar’s Symposium</a:t>
            </a:r>
          </a:p>
          <a:p>
            <a:pPr>
              <a:defRPr sz="42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Bethune Roundtable</a:t>
            </a:r>
          </a:p>
          <a:p>
            <a:pPr>
              <a:defRPr sz="42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Faculty Promotions - 2nd consecutive year with 100% success rate</a:t>
            </a:r>
          </a:p>
          <a:p>
            <a:pPr>
              <a:defRPr sz="420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pPr>
            <a:r>
              <a:t>First Female Gordon Murray Lecturer - Dr. Susan Mackinnon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10728902" y="831948"/>
            <a:ext cx="1082761" cy="1578142"/>
            <a:chOff x="0" y="0"/>
            <a:chExt cx="2165520" cy="3156283"/>
          </a:xfrm>
        </p:grpSpPr>
        <p:pic>
          <p:nvPicPr>
            <p:cNvPr id="372" name="SylviaP.jpg" descr="SylviaP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165521" cy="2275921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73" name="Sylvia…"/>
            <p:cNvSpPr txBox="1"/>
            <p:nvPr/>
          </p:nvSpPr>
          <p:spPr>
            <a:xfrm>
              <a:off x="613884" y="2426440"/>
              <a:ext cx="937753" cy="729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1500" b="0">
                  <a:solidFill>
                    <a:srgbClr val="0056D6"/>
                  </a:solidFill>
                  <a:latin typeface="Bebas"/>
                  <a:ea typeface="Bebas"/>
                  <a:cs typeface="Bebas"/>
                  <a:sym typeface="Bebas"/>
                </a:defRPr>
              </a:pPr>
              <a:r>
                <a:rPr sz="750"/>
                <a:t>Sylvia</a:t>
              </a:r>
            </a:p>
            <a:p>
              <a:pPr defTabSz="292100">
                <a:defRPr sz="1500" b="0">
                  <a:solidFill>
                    <a:srgbClr val="0056D6"/>
                  </a:solidFill>
                  <a:latin typeface="Bebas"/>
                  <a:ea typeface="Bebas"/>
                  <a:cs typeface="Bebas"/>
                  <a:sym typeface="Bebas"/>
                </a:defRPr>
              </a:pPr>
              <a:r>
                <a:rPr sz="750"/>
                <a:t>Perry</a:t>
              </a:r>
            </a:p>
          </p:txBody>
        </p:sp>
      </p:grpSp>
      <p:grpSp>
        <p:nvGrpSpPr>
          <p:cNvPr id="377" name="Group"/>
          <p:cNvGrpSpPr/>
          <p:nvPr/>
        </p:nvGrpSpPr>
        <p:grpSpPr>
          <a:xfrm>
            <a:off x="9309015" y="841829"/>
            <a:ext cx="1182551" cy="1562079"/>
            <a:chOff x="0" y="0"/>
            <a:chExt cx="2365100" cy="3124157"/>
          </a:xfrm>
        </p:grpSpPr>
        <p:pic>
          <p:nvPicPr>
            <p:cNvPr id="3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65100" cy="2365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Stacey…"/>
            <p:cNvSpPr txBox="1"/>
            <p:nvPr/>
          </p:nvSpPr>
          <p:spPr>
            <a:xfrm>
              <a:off x="665655" y="2559899"/>
              <a:ext cx="916917" cy="56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 defTabSz="292100">
                <a:defRPr sz="1500" b="0">
                  <a:solidFill>
                    <a:srgbClr val="0056D6"/>
                  </a:solidFill>
                  <a:latin typeface="Bebas"/>
                  <a:ea typeface="Bebas"/>
                  <a:cs typeface="Bebas"/>
                  <a:sym typeface="Bebas"/>
                </a:defRPr>
              </a:pPr>
              <a:r>
                <a:rPr sz="750"/>
                <a:t>Stacey </a:t>
              </a:r>
            </a:p>
            <a:p>
              <a:pPr defTabSz="292100">
                <a:defRPr sz="1500" b="0">
                  <a:solidFill>
                    <a:srgbClr val="0056D6"/>
                  </a:solidFill>
                  <a:latin typeface="Bebas"/>
                  <a:ea typeface="Bebas"/>
                  <a:cs typeface="Bebas"/>
                  <a:sym typeface="Bebas"/>
                </a:defRPr>
              </a:pPr>
              <a:r>
                <a:rPr sz="750"/>
                <a:t>Krumholtz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6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build="p" bldLvl="5" animBg="1" advAuto="0"/>
      <p:bldP spid="374" grpId="0" animBg="1" advAuto="0"/>
      <p:bldP spid="37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ANNUAL REPORT NOW ONLINE!"/>
          <p:cNvSpPr txBox="1"/>
          <p:nvPr/>
        </p:nvSpPr>
        <p:spPr>
          <a:xfrm>
            <a:off x="4420586" y="749235"/>
            <a:ext cx="4711931" cy="55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600">
                <a:solidFill>
                  <a:srgbClr val="00418D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3300"/>
              <a:t>ANNUAL REPORT NOW ONLINE!</a:t>
            </a:r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4889" y="1419771"/>
            <a:ext cx="4007851" cy="518615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385" name="Group"/>
          <p:cNvGrpSpPr/>
          <p:nvPr/>
        </p:nvGrpSpPr>
        <p:grpSpPr>
          <a:xfrm>
            <a:off x="2593763" y="2723213"/>
            <a:ext cx="1256329" cy="1907976"/>
            <a:chOff x="-50800" y="-25400"/>
            <a:chExt cx="2512657" cy="3815950"/>
          </a:xfrm>
        </p:grpSpPr>
        <p:grpSp>
          <p:nvGrpSpPr>
            <p:cNvPr id="383" name="Screen Shot 2015-09-03 at 3.27.00 PM.png"/>
            <p:cNvGrpSpPr/>
            <p:nvPr/>
          </p:nvGrpSpPr>
          <p:grpSpPr>
            <a:xfrm>
              <a:off x="-50800" y="-25400"/>
              <a:ext cx="2512658" cy="2812487"/>
              <a:chOff x="0" y="0"/>
              <a:chExt cx="2512657" cy="2812486"/>
            </a:xfrm>
          </p:grpSpPr>
          <p:pic>
            <p:nvPicPr>
              <p:cNvPr id="382" name="Screen Shot 2015-09-03 at 3.27.00 PM.png" descr="Screen Shot 2015-09-03 at 3.27.00 PM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0800" y="25400"/>
                <a:ext cx="2411058" cy="268548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81" name="Screen Shot 2015-09-03 at 3.27.00 PM.png" descr="Screen Shot 2015-09-03 at 3.27.00 PM.png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512658" cy="2812487"/>
              </a:xfrm>
              <a:prstGeom prst="rect">
                <a:avLst/>
              </a:prstGeom>
              <a:effectLst/>
            </p:spPr>
          </p:pic>
        </p:grpSp>
        <p:sp>
          <p:nvSpPr>
            <p:cNvPr id="384" name="Stephanie…"/>
            <p:cNvSpPr txBox="1"/>
            <p:nvPr/>
          </p:nvSpPr>
          <p:spPr>
            <a:xfrm>
              <a:off x="247454" y="2851373"/>
              <a:ext cx="1811110" cy="9391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292100">
                <a:defRPr sz="1500" b="0">
                  <a:solidFill>
                    <a:srgbClr val="0056D6"/>
                  </a:solidFill>
                  <a:latin typeface="Bebas"/>
                  <a:ea typeface="Bebas"/>
                  <a:cs typeface="Bebas"/>
                  <a:sym typeface="Bebas"/>
                </a:defRPr>
              </a:pPr>
              <a:r>
                <a:rPr sz="750"/>
                <a:t>Stephanie</a:t>
              </a:r>
            </a:p>
            <a:p>
              <a:pPr defTabSz="292100">
                <a:defRPr sz="1500" b="0">
                  <a:solidFill>
                    <a:srgbClr val="0056D6"/>
                  </a:solidFill>
                  <a:latin typeface="Bebas"/>
                  <a:ea typeface="Bebas"/>
                  <a:cs typeface="Bebas"/>
                  <a:sym typeface="Bebas"/>
                </a:defRPr>
              </a:pPr>
              <a:r>
                <a:rPr sz="750"/>
                <a:t>Neilson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1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60370" y="855103"/>
            <a:ext cx="3458448" cy="236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288" y="3496075"/>
            <a:ext cx="3564114" cy="2434436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OFFICE STAFF…"/>
          <p:cNvSpPr txBox="1"/>
          <p:nvPr/>
        </p:nvSpPr>
        <p:spPr>
          <a:xfrm>
            <a:off x="1956136" y="1828955"/>
            <a:ext cx="1585499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5100">
                <a:solidFill>
                  <a:srgbClr val="00418D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rPr sz="2550"/>
              <a:t>OFFICE STAFF</a:t>
            </a:r>
          </a:p>
          <a:p>
            <a:pPr>
              <a:defRPr>
                <a:solidFill>
                  <a:srgbClr val="00418D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br>
              <a:rPr sz="900"/>
            </a:br>
            <a:r>
              <a:rPr sz="900"/>
              <a:t>With Thanks for All That You Do!</a:t>
            </a:r>
          </a:p>
        </p:txBody>
      </p:sp>
      <p:sp>
        <p:nvSpPr>
          <p:cNvPr id="390" name="Harjit Bains - Finance Administrator…"/>
          <p:cNvSpPr txBox="1"/>
          <p:nvPr/>
        </p:nvSpPr>
        <p:spPr>
          <a:xfrm>
            <a:off x="4542909" y="1151630"/>
            <a:ext cx="3012043" cy="228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Harjit Bains - Finance Administrator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Val Cabral - Research Administrator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Nancy Condo - Business Officer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Alina Gaspar - HR / Payroll Administrator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Joanna Giddens - Strategic Plan Coordinator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David Grieco - Senior Development Officer</a:t>
            </a:r>
          </a:p>
        </p:txBody>
      </p:sp>
      <p:sp>
        <p:nvSpPr>
          <p:cNvPr id="391" name="Stacey Krumholtz - Medical Illustrator…"/>
          <p:cNvSpPr txBox="1"/>
          <p:nvPr/>
        </p:nvSpPr>
        <p:spPr>
          <a:xfrm>
            <a:off x="7244035" y="3828567"/>
            <a:ext cx="2970365" cy="228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Stacey Krumholtz - Medical Illustrator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Linna Liu - UG Educator Coordinator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Stephanie Neilson - Web / Communications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Sylvia Perry - Executive Administrator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Nancy Somer - Secretary</a:t>
            </a:r>
          </a:p>
          <a:p>
            <a:pPr algn="l">
              <a:lnSpc>
                <a:spcPct val="170000"/>
              </a:lnSpc>
              <a:defRPr sz="2900" b="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450">
                <a:solidFill>
                  <a:srgbClr val="1B2E59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Tess Weber - PG Education Coordinator</a:t>
            </a:r>
          </a:p>
        </p:txBody>
      </p:sp>
    </p:spTree>
    <p:extLst>
      <p:ext uri="{BB962C8B-B14F-4D97-AF65-F5344CB8AC3E}">
        <p14:creationId xmlns:p14="http://schemas.microsoft.com/office/powerpoint/2010/main" val="14027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Line"/>
          <p:cNvSpPr/>
          <p:nvPr/>
        </p:nvSpPr>
        <p:spPr>
          <a:xfrm>
            <a:off x="232707" y="631476"/>
            <a:ext cx="1172658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94" name="University of Toronto     Department of Surgery"/>
          <p:cNvSpPr txBox="1"/>
          <p:nvPr/>
        </p:nvSpPr>
        <p:spPr>
          <a:xfrm>
            <a:off x="231308" y="330242"/>
            <a:ext cx="2829301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>
                <a:solidFill>
                  <a:srgbClr val="1B2E59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395" name="Line"/>
          <p:cNvSpPr/>
          <p:nvPr/>
        </p:nvSpPr>
        <p:spPr>
          <a:xfrm>
            <a:off x="1614219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396" name="Annual Address 2018"/>
          <p:cNvSpPr txBox="1"/>
          <p:nvPr/>
        </p:nvSpPr>
        <p:spPr>
          <a:xfrm>
            <a:off x="10660522" y="330242"/>
            <a:ext cx="1277594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>
                <a:solidFill>
                  <a:srgbClr val="1B2E59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397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398" name="Surgery Suture Logo-01.png" descr="Surgery Suture Logo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AdobeStock_104300024.jpeg" descr="AdobeStock_104300024.jpeg"/>
          <p:cNvPicPr>
            <a:picLocks noChangeAspect="1"/>
          </p:cNvPicPr>
          <p:nvPr/>
        </p:nvPicPr>
        <p:blipFill>
          <a:blip r:embed="rId3">
            <a:extLst/>
          </a:blip>
          <a:srcRect t="15999"/>
          <a:stretch>
            <a:fillRect/>
          </a:stretch>
        </p:blipFill>
        <p:spPr>
          <a:xfrm>
            <a:off x="-15191" y="0"/>
            <a:ext cx="122452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2017 - 2018 U of T Dept Surgery GRAND Rounds"/>
          <p:cNvSpPr txBox="1"/>
          <p:nvPr/>
        </p:nvSpPr>
        <p:spPr>
          <a:xfrm>
            <a:off x="572715" y="204051"/>
            <a:ext cx="8277266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defTabSz="228600">
              <a:defRPr sz="5100" b="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2550"/>
              <a:t>2017 - 2018 </a:t>
            </a:r>
            <a:r>
              <a:rPr sz="2550">
                <a:solidFill>
                  <a:srgbClr val="F7941D"/>
                </a:solidFill>
              </a:rPr>
              <a:t>U of T Dept Surgery GRAND Rounds</a:t>
            </a:r>
          </a:p>
        </p:txBody>
      </p:sp>
      <p:pic>
        <p:nvPicPr>
          <p:cNvPr id="401" name="3f0608cf-22bf-43d9-8b62-70c294a21115.jpg" descr="3f0608cf-22bf-43d9-8b62-70c294a2111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7988" y="1142143"/>
            <a:ext cx="2723704" cy="3061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3f156507-1bd8-4fd9-9755-9cb4fea8fcbe.jpg" descr="3f156507-1bd8-4fd9-9755-9cb4fea8fcb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54075" y="714700"/>
            <a:ext cx="2723704" cy="3063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09b93e3c-bcd6-4016-8a8c-91ab60c63b56.jpg" descr="09b93e3c-bcd6-4016-8a8c-91ab60c63b5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23955" y="281212"/>
            <a:ext cx="2543267" cy="324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476ae722-ab95-4b07-a2cb-3e203ad77e34.jpg" descr="476ae722-ab95-4b07-a2cb-3e203ad77e34.jpg"/>
          <p:cNvPicPr>
            <a:picLocks noChangeAspect="1"/>
          </p:cNvPicPr>
          <p:nvPr/>
        </p:nvPicPr>
        <p:blipFill>
          <a:blip r:embed="rId7">
            <a:alphaModFix amt="64652"/>
            <a:extLst/>
          </a:blip>
          <a:stretch>
            <a:fillRect/>
          </a:stretch>
        </p:blipFill>
        <p:spPr>
          <a:xfrm>
            <a:off x="16002874" y="7100015"/>
            <a:ext cx="2278260" cy="2562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6746f23c-80af-4e65-a6c9-1634bcc37f5b.jpg" descr="6746f23c-80af-4e65-a6c9-1634bcc37f5b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835" y="932953"/>
            <a:ext cx="2822769" cy="3175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1103d1cb-cd93-4c64-a87a-2489959f5170.jpg" descr="1103d1cb-cd93-4c64-a87a-2489959f5170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6415" y="3198706"/>
            <a:ext cx="2829307" cy="3175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e1d4ec80-e61e-40c8-86be-90554c46e6b9.jpg" descr="e1d4ec80-e61e-40c8-86be-90554c46e6b9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79515" y="1977991"/>
            <a:ext cx="3032899" cy="3411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476ae722-ab95-4b07-a2cb-3e203ad77e34.jpg" descr="476ae722-ab95-4b07-a2cb-3e203ad77e3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73941" y="3591839"/>
            <a:ext cx="2734561" cy="3075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ea645239-2a22-4c56-9fef-a75649750d8f.jpg" descr="ea645239-2a22-4c56-9fef-a75649750d8f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60878" y="3740952"/>
            <a:ext cx="2469423" cy="27776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25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 advAuto="0"/>
      <p:bldP spid="402" grpId="0" animBg="1" advAuto="0"/>
      <p:bldP spid="403" grpId="0" animBg="1" advAuto="0"/>
      <p:bldP spid="406" grpId="0" animBg="1" advAuto="0"/>
      <p:bldP spid="407" grpId="0" animBg="1" advAuto="0"/>
      <p:bldP spid="408" grpId="0" animBg="1" advAuto="0"/>
      <p:bldP spid="409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BETHUNE ROUNDTABLE"/>
          <p:cNvSpPr txBox="1"/>
          <p:nvPr/>
        </p:nvSpPr>
        <p:spPr>
          <a:xfrm>
            <a:off x="2183607" y="749235"/>
            <a:ext cx="3541803" cy="55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600">
                <a:solidFill>
                  <a:srgbClr val="00418D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3300"/>
              <a:t>BETHUNE ROUNDTABLE</a:t>
            </a:r>
          </a:p>
        </p:txBody>
      </p:sp>
      <p:pic>
        <p:nvPicPr>
          <p:cNvPr id="412" name="Howard, A..jpg" descr="Howard, A.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0384" y="1585527"/>
            <a:ext cx="1270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Andrew Howard"/>
          <p:cNvSpPr txBox="1"/>
          <p:nvPr/>
        </p:nvSpPr>
        <p:spPr>
          <a:xfrm>
            <a:off x="2053172" y="3711076"/>
            <a:ext cx="159627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3200" b="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1600"/>
              <a:t>Andrew Howard</a:t>
            </a:r>
          </a:p>
        </p:txBody>
      </p:sp>
      <p:pic>
        <p:nvPicPr>
          <p:cNvPr id="414" name="Joanna 4 2013.JPG" descr="Joanna 4 2013.JPG"/>
          <p:cNvPicPr>
            <a:picLocks noChangeAspect="1"/>
          </p:cNvPicPr>
          <p:nvPr/>
        </p:nvPicPr>
        <p:blipFill>
          <a:blip r:embed="rId3">
            <a:extLst/>
          </a:blip>
          <a:srcRect l="18672" t="1870" r="25103" b="1870"/>
          <a:stretch>
            <a:fillRect/>
          </a:stretch>
        </p:blipFill>
        <p:spPr>
          <a:xfrm>
            <a:off x="4446363" y="3717059"/>
            <a:ext cx="1291980" cy="165896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Joanna Giddens"/>
          <p:cNvSpPr txBox="1"/>
          <p:nvPr/>
        </p:nvSpPr>
        <p:spPr>
          <a:xfrm>
            <a:off x="4223371" y="5432573"/>
            <a:ext cx="1575752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3200" b="0">
                <a:solidFill>
                  <a:srgbClr val="1B2E59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sz="1600"/>
              <a:t>Joanna Giddens</a:t>
            </a:r>
          </a:p>
        </p:txBody>
      </p:sp>
      <p:pic>
        <p:nvPicPr>
          <p:cNvPr id="416" name="Screen Shot 2018-09-01 at 8.07.27 PM.png" descr="Screen Shot 2018-09-01 at 8.07.2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6562" y="982109"/>
            <a:ext cx="3875990" cy="510496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6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2018 BETHUNE ROUNDTABLE"/>
          <p:cNvSpPr txBox="1"/>
          <p:nvPr/>
        </p:nvSpPr>
        <p:spPr>
          <a:xfrm>
            <a:off x="2178937" y="743444"/>
            <a:ext cx="3426644" cy="44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100">
                <a:solidFill>
                  <a:srgbClr val="00418D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rPr sz="2550"/>
              <a:t>2018 BETHUNE ROUNDTABLE</a:t>
            </a:r>
          </a:p>
        </p:txBody>
      </p:sp>
      <p:pic>
        <p:nvPicPr>
          <p:cNvPr id="419" name="IMG_1316.jpg" descr="IMG_13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8718" y="1378539"/>
            <a:ext cx="4143764" cy="310782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20" name="IMG_1309.jpg" descr="IMG_13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9685" y="1378539"/>
            <a:ext cx="4143764" cy="310782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21" name="IMG_1318.jpg" descr="IMG_131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05882" y="1444048"/>
            <a:ext cx="6738838" cy="5054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Screen Shot 2018-09-01 at 4.19.44 PM.png" descr="Screen Shot 2018-09-01 at 4.19.4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6450" y="1386476"/>
            <a:ext cx="9604731" cy="5264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8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 advAuto="0"/>
      <p:bldP spid="421" grpId="0" animBg="1" advAuto="0"/>
      <p:bldP spid="42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Line"/>
          <p:cNvSpPr/>
          <p:nvPr/>
        </p:nvSpPr>
        <p:spPr>
          <a:xfrm>
            <a:off x="2058337" y="631476"/>
            <a:ext cx="990095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425" name="AdobeStock_7735289.jpeg" descr="AdobeStock_7735289.jpeg"/>
          <p:cNvPicPr>
            <a:picLocks noChangeAspect="1"/>
          </p:cNvPicPr>
          <p:nvPr/>
        </p:nvPicPr>
        <p:blipFill>
          <a:blip r:embed="rId2">
            <a:extLst/>
          </a:blip>
          <a:srcRect l="53301" r="27115"/>
          <a:stretch>
            <a:fillRect/>
          </a:stretch>
        </p:blipFill>
        <p:spPr>
          <a:xfrm>
            <a:off x="-4883" y="0"/>
            <a:ext cx="181152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427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riangle"/>
          <p:cNvSpPr/>
          <p:nvPr/>
        </p:nvSpPr>
        <p:spPr>
          <a:xfrm>
            <a:off x="-40791" y="2867479"/>
            <a:ext cx="3864133" cy="3864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7941D">
              <a:alpha val="7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29" name="Annual Address 2018"/>
          <p:cNvSpPr txBox="1"/>
          <p:nvPr/>
        </p:nvSpPr>
        <p:spPr>
          <a:xfrm>
            <a:off x="10589990" y="330242"/>
            <a:ext cx="134812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430" name="University of Toronto     Department of Surgery"/>
          <p:cNvSpPr txBox="1"/>
          <p:nvPr/>
        </p:nvSpPr>
        <p:spPr>
          <a:xfrm>
            <a:off x="2041687" y="330242"/>
            <a:ext cx="2914259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 b="0">
                <a:solidFill>
                  <a:srgbClr val="1B2E59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431" name="Line"/>
          <p:cNvSpPr/>
          <p:nvPr/>
        </p:nvSpPr>
        <p:spPr>
          <a:xfrm>
            <a:off x="3443648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434" name="Group"/>
          <p:cNvGrpSpPr/>
          <p:nvPr/>
        </p:nvGrpSpPr>
        <p:grpSpPr>
          <a:xfrm>
            <a:off x="5935613" y="4985269"/>
            <a:ext cx="3818700" cy="1172080"/>
            <a:chOff x="-1" y="0"/>
            <a:chExt cx="7637399" cy="2344157"/>
          </a:xfrm>
        </p:grpSpPr>
        <p:sp>
          <p:nvSpPr>
            <p:cNvPr id="432" name="Prakash Fellowship…"/>
            <p:cNvSpPr txBox="1"/>
            <p:nvPr/>
          </p:nvSpPr>
          <p:spPr>
            <a:xfrm>
              <a:off x="-1" y="1033165"/>
              <a:ext cx="3252942" cy="1169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sz="1600"/>
                <a:t>Prakash Fellowship</a:t>
              </a:r>
            </a:p>
            <a:p>
              <a:pPr>
                <a:spcBef>
                  <a:spcPts val="750"/>
                </a:spcBef>
                <a:defRPr sz="2400" b="0"/>
              </a:pPr>
              <a:r>
                <a:rPr sz="1200"/>
                <a:t>Grace Muthoni</a:t>
              </a:r>
            </a:p>
          </p:txBody>
        </p:sp>
        <p:pic>
          <p:nvPicPr>
            <p:cNvPr id="433" name="Prakash fellowship GraceMuthoni.jpg" descr="Prakash fellowship GraceMuthoni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12770" y="0"/>
              <a:ext cx="3424628" cy="2344157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37" name="Group"/>
          <p:cNvGrpSpPr/>
          <p:nvPr/>
        </p:nvGrpSpPr>
        <p:grpSpPr>
          <a:xfrm>
            <a:off x="7357456" y="3325752"/>
            <a:ext cx="4218840" cy="1205673"/>
            <a:chOff x="0" y="0"/>
            <a:chExt cx="8437678" cy="2411344"/>
          </a:xfrm>
        </p:grpSpPr>
        <p:pic>
          <p:nvPicPr>
            <p:cNvPr id="435" name="Karen Devon Carlos Pellegrini Humanism lecture.JPG" descr="Karen Devon Carlos Pellegrini Humanism lectur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215126" cy="2411344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36" name="Annual Surgical Ethics Course"/>
            <p:cNvSpPr txBox="1"/>
            <p:nvPr/>
          </p:nvSpPr>
          <p:spPr>
            <a:xfrm>
              <a:off x="3470165" y="713329"/>
              <a:ext cx="4967513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600"/>
                <a:t>Annual Surgical Ethics Course</a:t>
              </a:r>
            </a:p>
          </p:txBody>
        </p:sp>
      </p:grpSp>
      <p:grpSp>
        <p:nvGrpSpPr>
          <p:cNvPr id="442" name="Group"/>
          <p:cNvGrpSpPr/>
          <p:nvPr/>
        </p:nvGrpSpPr>
        <p:grpSpPr>
          <a:xfrm>
            <a:off x="3847174" y="1423150"/>
            <a:ext cx="3101362" cy="3051836"/>
            <a:chOff x="-1" y="-10931"/>
            <a:chExt cx="6202723" cy="6103670"/>
          </a:xfrm>
        </p:grpSpPr>
        <p:grpSp>
          <p:nvGrpSpPr>
            <p:cNvPr id="440" name="TBSC Newsletter Spring 2018.pdf"/>
            <p:cNvGrpSpPr/>
            <p:nvPr/>
          </p:nvGrpSpPr>
          <p:grpSpPr>
            <a:xfrm>
              <a:off x="1996914" y="1201008"/>
              <a:ext cx="3778820" cy="4891731"/>
              <a:chOff x="0" y="0"/>
              <a:chExt cx="3778819" cy="4891730"/>
            </a:xfrm>
          </p:grpSpPr>
          <p:pic>
            <p:nvPicPr>
              <p:cNvPr id="439" name="TBSC Newsletter Spring 2018.pdf" descr="TBSC Newsletter Spring 2018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3524820" cy="456153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38" name="TBSC Newsletter Spring 2018.pdf" descr="TBSC Newsletter Spring 2018.pdf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3778820" cy="4891731"/>
              </a:xfrm>
              <a:prstGeom prst="rect">
                <a:avLst/>
              </a:prstGeom>
              <a:effectLst/>
            </p:spPr>
          </p:pic>
        </p:grpSp>
        <p:sp>
          <p:nvSpPr>
            <p:cNvPr id="441" name="Toronto Breast Surgery Collaborative…"/>
            <p:cNvSpPr txBox="1"/>
            <p:nvPr/>
          </p:nvSpPr>
          <p:spPr>
            <a:xfrm>
              <a:off x="-1" y="-10931"/>
              <a:ext cx="6202723" cy="1231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sz="1600"/>
                <a:t>Toronto Breast Surgery Collaborative</a:t>
              </a:r>
            </a:p>
            <a:p>
              <a:pPr>
                <a:spcBef>
                  <a:spcPts val="750"/>
                </a:spcBef>
                <a:defRPr sz="2800" b="0"/>
              </a:pPr>
              <a:r>
                <a:rPr sz="1400"/>
                <a:t>First Newsletter</a:t>
              </a:r>
            </a:p>
          </p:txBody>
        </p:sp>
      </p:grpSp>
      <p:grpSp>
        <p:nvGrpSpPr>
          <p:cNvPr id="445" name="Group"/>
          <p:cNvGrpSpPr/>
          <p:nvPr/>
        </p:nvGrpSpPr>
        <p:grpSpPr>
          <a:xfrm>
            <a:off x="1834288" y="4830675"/>
            <a:ext cx="3323346" cy="1545392"/>
            <a:chOff x="0" y="0"/>
            <a:chExt cx="6646691" cy="3090782"/>
          </a:xfrm>
        </p:grpSpPr>
        <p:pic>
          <p:nvPicPr>
            <p:cNvPr id="443" name="Bethune.jpg" descr="Bethune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63697" y="0"/>
              <a:ext cx="3516236" cy="2344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Canada-China Medical Exchange Forum"/>
            <p:cNvSpPr txBox="1"/>
            <p:nvPr/>
          </p:nvSpPr>
          <p:spPr>
            <a:xfrm>
              <a:off x="0" y="2495748"/>
              <a:ext cx="6646691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600"/>
                <a:t>Canada-China Medical Exchange Forum</a:t>
              </a:r>
            </a:p>
          </p:txBody>
        </p:sp>
      </p:grpSp>
      <p:sp>
        <p:nvSpPr>
          <p:cNvPr id="446" name="Some other things we’ve been up to…"/>
          <p:cNvSpPr txBox="1"/>
          <p:nvPr/>
        </p:nvSpPr>
        <p:spPr>
          <a:xfrm>
            <a:off x="1975731" y="842143"/>
            <a:ext cx="4292585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300"/>
            </a:lvl1pPr>
          </a:lstStyle>
          <a:p>
            <a:r>
              <a:rPr sz="2150"/>
              <a:t>Some other things we’ve been up to…</a:t>
            </a:r>
          </a:p>
        </p:txBody>
      </p:sp>
      <p:grpSp>
        <p:nvGrpSpPr>
          <p:cNvPr id="451" name="Group"/>
          <p:cNvGrpSpPr/>
          <p:nvPr/>
        </p:nvGrpSpPr>
        <p:grpSpPr>
          <a:xfrm>
            <a:off x="7989818" y="717648"/>
            <a:ext cx="3476111" cy="1959432"/>
            <a:chOff x="0" y="0"/>
            <a:chExt cx="6952220" cy="3918863"/>
          </a:xfrm>
        </p:grpSpPr>
        <p:pic>
          <p:nvPicPr>
            <p:cNvPr id="447" name="opium eater.jpg" descr="opium eater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262221" y="1195466"/>
              <a:ext cx="1689999" cy="2694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Confessions of an english opium-eater.jpg" descr="Confessions of an english opium-eater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137699"/>
              <a:ext cx="1805806" cy="2781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violethour-cover.jpg" descr="violethour-cover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495117" y="0"/>
              <a:ext cx="1689999" cy="2644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Bookclub"/>
            <p:cNvSpPr txBox="1"/>
            <p:nvPr/>
          </p:nvSpPr>
          <p:spPr>
            <a:xfrm>
              <a:off x="2387055" y="3012109"/>
              <a:ext cx="1635062" cy="59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1600"/>
                <a:t>Bookclub</a:t>
              </a:r>
            </a:p>
          </p:txBody>
        </p:sp>
      </p:grpSp>
      <p:pic>
        <p:nvPicPr>
          <p:cNvPr id="452" name="102ee2dd-09e5-4c12-b820-e33ad8b80ee9.jpg" descr="102ee2dd-09e5-4c12-b820-e33ad8b80ee9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58863" y="1973522"/>
            <a:ext cx="2094701" cy="23513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5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 advAuto="0"/>
      <p:bldP spid="437" grpId="0" animBg="1" advAuto="0"/>
      <p:bldP spid="442" grpId="0" animBg="1" advAuto="0"/>
      <p:bldP spid="445" grpId="0" animBg="1" advAuto="0"/>
      <p:bldP spid="45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R1 party 1.jpg" descr="R1 party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631" y="1586766"/>
            <a:ext cx="5598598" cy="4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"/>
          <p:cNvSpPr/>
          <p:nvPr/>
        </p:nvSpPr>
        <p:spPr>
          <a:xfrm>
            <a:off x="232707" y="631476"/>
            <a:ext cx="11726587" cy="1"/>
          </a:xfrm>
          <a:prstGeom prst="line">
            <a:avLst/>
          </a:prstGeom>
          <a:ln w="25400">
            <a:solidFill>
              <a:srgbClr val="4B70AA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56" name="University of Toronto     Department of Surgery"/>
          <p:cNvSpPr txBox="1"/>
          <p:nvPr/>
        </p:nvSpPr>
        <p:spPr>
          <a:xfrm>
            <a:off x="231308" y="330242"/>
            <a:ext cx="2829301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2200">
                <a:solidFill>
                  <a:srgbClr val="1B2E59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100"/>
              <a:t>University of Toronto     Department of Surgery</a:t>
            </a:r>
          </a:p>
        </p:txBody>
      </p:sp>
      <p:sp>
        <p:nvSpPr>
          <p:cNvPr id="457" name="Line"/>
          <p:cNvSpPr/>
          <p:nvPr/>
        </p:nvSpPr>
        <p:spPr>
          <a:xfrm>
            <a:off x="1614219" y="345051"/>
            <a:ext cx="1" cy="203201"/>
          </a:xfrm>
          <a:prstGeom prst="line">
            <a:avLst/>
          </a:prstGeom>
          <a:ln w="25400">
            <a:solidFill>
              <a:srgbClr val="1B2E59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58" name="Annual Address 2018"/>
          <p:cNvSpPr txBox="1"/>
          <p:nvPr/>
        </p:nvSpPr>
        <p:spPr>
          <a:xfrm>
            <a:off x="10660522" y="330242"/>
            <a:ext cx="1277594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 defTabSz="228600">
              <a:defRPr sz="2200">
                <a:solidFill>
                  <a:srgbClr val="1B2E59"/>
                </a:solidFill>
                <a:latin typeface="Athelas"/>
                <a:ea typeface="Athelas"/>
                <a:cs typeface="Athelas"/>
                <a:sym typeface="Athelas"/>
              </a:defRPr>
            </a:pPr>
            <a:r>
              <a:rPr sz="1100"/>
              <a:t>Annual Address </a:t>
            </a:r>
            <a:r>
              <a:rPr sz="1100">
                <a:solidFill>
                  <a:srgbClr val="F59331"/>
                </a:solidFill>
              </a:rPr>
              <a:t>2018</a:t>
            </a:r>
          </a:p>
        </p:txBody>
      </p:sp>
      <p:sp>
        <p:nvSpPr>
          <p:cNvPr id="459" name="Rectangle"/>
          <p:cNvSpPr/>
          <p:nvPr/>
        </p:nvSpPr>
        <p:spPr>
          <a:xfrm>
            <a:off x="-26649" y="6729275"/>
            <a:ext cx="12245299" cy="128608"/>
          </a:xfrm>
          <a:prstGeom prst="rect">
            <a:avLst/>
          </a:prstGeom>
          <a:solidFill>
            <a:srgbClr val="86AAD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460" name="Surgery Suture Logo-01.png" descr="Surgery Suture Logo-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7264" y="5638643"/>
            <a:ext cx="953839" cy="768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AdobeStock_104300024.jpeg" descr="AdobeStock_104300024.jpeg"/>
          <p:cNvPicPr>
            <a:picLocks noChangeAspect="1"/>
          </p:cNvPicPr>
          <p:nvPr/>
        </p:nvPicPr>
        <p:blipFill>
          <a:blip r:embed="rId4">
            <a:extLst/>
          </a:blip>
          <a:srcRect t="15999"/>
          <a:stretch>
            <a:fillRect/>
          </a:stretch>
        </p:blipFill>
        <p:spPr>
          <a:xfrm>
            <a:off x="-15191" y="0"/>
            <a:ext cx="122452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PGY1’s Annual Welcome party"/>
          <p:cNvSpPr txBox="1"/>
          <p:nvPr/>
        </p:nvSpPr>
        <p:spPr>
          <a:xfrm>
            <a:off x="643639" y="388743"/>
            <a:ext cx="5766066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 defTabSz="228600">
              <a:defRPr sz="5200" b="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2600"/>
              <a:t>PGY1’s </a:t>
            </a:r>
            <a:r>
              <a:rPr sz="2600">
                <a:solidFill>
                  <a:srgbClr val="F7941D"/>
                </a:solidFill>
              </a:rPr>
              <a:t>Annual Welcome party </a:t>
            </a:r>
          </a:p>
        </p:txBody>
      </p:sp>
      <p:pic>
        <p:nvPicPr>
          <p:cNvPr id="463" name="R1 party 1.jpg" descr="R1 party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11" y="1275057"/>
            <a:ext cx="6007037" cy="4505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R1 party 2.jpg" descr="R1 party 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9661" y="492223"/>
            <a:ext cx="4577248" cy="6102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1922.jpg" descr="IMG_19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49712" y="1542311"/>
            <a:ext cx="5717146" cy="428786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66" name="IMG_1916.jpg" descr="IMG_1916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233" y="1319938"/>
            <a:ext cx="5887347" cy="441551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 animBg="1" advAuto="0"/>
      <p:bldP spid="464" grpId="0" animBg="1" advAuto="0"/>
      <p:bldP spid="465" grpId="0" animBg="1" advAuto="0"/>
      <p:bldP spid="466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267</Words>
  <Application>Microsoft Macintosh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Athelas</vt:lpstr>
      <vt:lpstr>Avenir Next Condensed</vt:lpstr>
      <vt:lpstr>Avenir Next Condensed Medium</vt:lpstr>
      <vt:lpstr>Bebas</vt:lpstr>
      <vt:lpstr>Calibri</vt:lpstr>
      <vt:lpstr>Calibri Light</vt:lpstr>
      <vt:lpstr>Calisto MT</vt:lpstr>
      <vt:lpstr>Futura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Neilson</dc:creator>
  <cp:lastModifiedBy>Stephanie Neilson</cp:lastModifiedBy>
  <cp:revision>6</cp:revision>
  <dcterms:created xsi:type="dcterms:W3CDTF">2018-09-24T15:30:27Z</dcterms:created>
  <dcterms:modified xsi:type="dcterms:W3CDTF">2018-09-24T18:16:35Z</dcterms:modified>
</cp:coreProperties>
</file>