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mp4"/>
  <Default Extension="rels" ContentType="application/vnd.openxmlformats-package.relationships+xml"/>
  <Default Extension="tif" ContentType="image/t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275"/>
    <p:restoredTop sz="50000"/>
  </p:normalViewPr>
  <p:slideViewPr>
    <p:cSldViewPr snapToGrid="0" snapToObjects="1">
      <p:cViewPr varScale="1">
        <p:scale>
          <a:sx n="26" d="100"/>
          <a:sy n="26" d="100"/>
        </p:scale>
        <p:origin x="1904"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notesMaster" Target="notesMasters/notesMaster1.xml"/><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59399936"/>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5733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778000" y="2298700"/>
            <a:ext cx="20828000" cy="4648200"/>
          </a:xfrm>
          <a:prstGeom prst="rect">
            <a:avLst/>
          </a:prstGeom>
        </p:spPr>
        <p:txBody>
          <a:bodyPr anchor="b"/>
          <a:lstStyle/>
          <a:p>
            <a:r>
              <a:t>Title Text</a:t>
            </a:r>
          </a:p>
        </p:txBody>
      </p:sp>
      <p:sp>
        <p:nvSpPr>
          <p:cNvPr id="12" name="Shape 12"/>
          <p:cNvSpPr>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sz="3800"/>
            </a:lvl1pPr>
          </a:lstStyle>
          <a:p>
            <a:r>
              <a:t>–Johnny Appleseed</a:t>
            </a:r>
          </a:p>
        </p:txBody>
      </p:sp>
      <p:sp>
        <p:nvSpPr>
          <p:cNvPr id="94" name="Shape 94"/>
          <p:cNvSpPr>
            <a:spLocks noGrp="1"/>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635000" y="9448800"/>
            <a:ext cx="23114000" cy="2006600"/>
          </a:xfrm>
          <a:prstGeom prst="rect">
            <a:avLst/>
          </a:prstGeom>
        </p:spPr>
        <p:txBody>
          <a:bodyPr anchor="b"/>
          <a:lstStyle/>
          <a:p>
            <a:r>
              <a:t>Title Text</a:t>
            </a:r>
          </a:p>
        </p:txBody>
      </p:sp>
      <p:sp>
        <p:nvSpPr>
          <p:cNvPr id="22" name="Shape 22"/>
          <p:cNvSpPr>
            <a:spLocks noGrp="1"/>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778000" y="4533900"/>
            <a:ext cx="20828000" cy="46482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13165980" y="1104900"/>
            <a:ext cx="9525001" cy="115062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1651000" y="1104900"/>
            <a:ext cx="10223500" cy="5613400"/>
          </a:xfrm>
          <a:prstGeom prst="rect">
            <a:avLst/>
          </a:prstGeom>
        </p:spPr>
        <p:txBody>
          <a:bodyPr anchor="b"/>
          <a:lstStyle>
            <a:lvl1pPr>
              <a:defRPr sz="8400"/>
            </a:lvl1pPr>
          </a:lstStyle>
          <a:p>
            <a:r>
              <a:t>Title Text</a:t>
            </a:r>
          </a:p>
        </p:txBody>
      </p:sp>
      <p:sp>
        <p:nvSpPr>
          <p:cNvPr id="40" name="Shape 40"/>
          <p:cNvSpPr>
            <a:spLocks noGrp="1"/>
          </p:cNvSpPr>
          <p:nvPr>
            <p:ph type="body" sz="quarter" idx="1"/>
          </p:nvPr>
        </p:nvSpPr>
        <p:spPr>
          <a:xfrm>
            <a:off x="1651000" y="6845300"/>
            <a:ext cx="10223500" cy="57658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13169900" y="3238500"/>
            <a:ext cx="9525000" cy="9207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1689100" y="3238500"/>
            <a:ext cx="10007600" cy="92075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1689100" y="1778000"/>
            <a:ext cx="21005800" cy="10147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Shape 85"/>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1689100" y="3238500"/>
            <a:ext cx="21005800" cy="920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28.png"/><Relationship Id="rId5" Type="http://schemas.openxmlformats.org/officeDocument/2006/relationships/image" Target="../media/image41.jpeg"/><Relationship Id="rId6" Type="http://schemas.openxmlformats.org/officeDocument/2006/relationships/image" Target="../media/image42.jpeg"/><Relationship Id="rId7" Type="http://schemas.openxmlformats.org/officeDocument/2006/relationships/image" Target="../media/image43.jpe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png"/><Relationship Id="rId5" Type="http://schemas.openxmlformats.org/officeDocument/2006/relationships/image" Target="../media/image46.jpeg"/><Relationship Id="rId6" Type="http://schemas.openxmlformats.org/officeDocument/2006/relationships/image" Target="../media/image47.png"/><Relationship Id="rId7" Type="http://schemas.openxmlformats.org/officeDocument/2006/relationships/image" Target="../media/image48.jpeg"/><Relationship Id="rId8" Type="http://schemas.openxmlformats.org/officeDocument/2006/relationships/image" Target="../media/image49.pn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1" Type="http://schemas.openxmlformats.org/officeDocument/2006/relationships/image" Target="../media/image59.jpeg"/><Relationship Id="rId12" Type="http://schemas.openxmlformats.org/officeDocument/2006/relationships/image" Target="../media/image60.jpeg"/><Relationship Id="rId1" Type="http://schemas.openxmlformats.org/officeDocument/2006/relationships/slideLayout" Target="../slideLayouts/slideLayout12.xml"/><Relationship Id="rId2" Type="http://schemas.openxmlformats.org/officeDocument/2006/relationships/image" Target="../media/image50.jpeg"/><Relationship Id="rId3" Type="http://schemas.openxmlformats.org/officeDocument/2006/relationships/image" Target="../media/image51.png"/><Relationship Id="rId4" Type="http://schemas.openxmlformats.org/officeDocument/2006/relationships/image" Target="../media/image52.jpeg"/><Relationship Id="rId5" Type="http://schemas.openxmlformats.org/officeDocument/2006/relationships/image" Target="../media/image53.jpeg"/><Relationship Id="rId6" Type="http://schemas.openxmlformats.org/officeDocument/2006/relationships/image" Target="../media/image54.jpeg"/><Relationship Id="rId7" Type="http://schemas.openxmlformats.org/officeDocument/2006/relationships/image" Target="../media/image55.jpeg"/><Relationship Id="rId8" Type="http://schemas.openxmlformats.org/officeDocument/2006/relationships/image" Target="../media/image56.jpeg"/><Relationship Id="rId9" Type="http://schemas.openxmlformats.org/officeDocument/2006/relationships/image" Target="../media/image57.jpeg"/><Relationship Id="rId10" Type="http://schemas.openxmlformats.org/officeDocument/2006/relationships/image" Target="../media/image58.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61.jpeg"/><Relationship Id="rId5" Type="http://schemas.openxmlformats.org/officeDocument/2006/relationships/image" Target="../media/image62.jpeg"/><Relationship Id="rId6" Type="http://schemas.openxmlformats.org/officeDocument/2006/relationships/image" Target="../media/image63.jpeg"/><Relationship Id="rId7" Type="http://schemas.openxmlformats.org/officeDocument/2006/relationships/image" Target="../media/image64.jpeg"/><Relationship Id="rId8" Type="http://schemas.openxmlformats.org/officeDocument/2006/relationships/image" Target="../media/image65.jpeg"/><Relationship Id="rId9" Type="http://schemas.openxmlformats.org/officeDocument/2006/relationships/image" Target="../media/image66.jpeg"/><Relationship Id="rId1" Type="http://schemas.openxmlformats.org/officeDocument/2006/relationships/slideLayout" Target="../slideLayouts/slideLayout12.xml"/><Relationship Id="rId2"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67.jpeg"/><Relationship Id="rId5" Type="http://schemas.openxmlformats.org/officeDocument/2006/relationships/image" Target="../media/image68.jpeg"/><Relationship Id="rId6" Type="http://schemas.openxmlformats.org/officeDocument/2006/relationships/image" Target="../media/image69.jpeg"/><Relationship Id="rId7" Type="http://schemas.openxmlformats.org/officeDocument/2006/relationships/image" Target="../media/image70.jpeg"/><Relationship Id="rId8" Type="http://schemas.openxmlformats.org/officeDocument/2006/relationships/image" Target="../media/image71.jpeg"/><Relationship Id="rId1" Type="http://schemas.openxmlformats.org/officeDocument/2006/relationships/slideLayout" Target="../slideLayouts/slideLayout12.xml"/><Relationship Id="rId2" Type="http://schemas.openxmlformats.org/officeDocument/2006/relationships/image" Target="../media/image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2.jpeg"/><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2.jpeg"/><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74.jpeg"/><Relationship Id="rId5" Type="http://schemas.openxmlformats.org/officeDocument/2006/relationships/image" Target="../media/image75.png"/><Relationship Id="rId6" Type="http://schemas.openxmlformats.org/officeDocument/2006/relationships/image" Target="../media/image76.jpeg"/><Relationship Id="rId1" Type="http://schemas.openxmlformats.org/officeDocument/2006/relationships/slideLayout" Target="../slideLayouts/slideLayout12.xml"/><Relationship Id="rId2" Type="http://schemas.openxmlformats.org/officeDocument/2006/relationships/image" Target="../media/image7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7.jpeg"/><Relationship Id="rId3"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jpeg"/><Relationship Id="rId5" Type="http://schemas.openxmlformats.org/officeDocument/2006/relationships/image" Target="../media/image80.jpe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 Id="rId3"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81.jpeg"/><Relationship Id="rId5" Type="http://schemas.openxmlformats.org/officeDocument/2006/relationships/image" Target="../media/image82.jpeg"/><Relationship Id="rId6" Type="http://schemas.openxmlformats.org/officeDocument/2006/relationships/image" Target="../media/image83.jpe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84.jpeg"/><Relationship Id="rId5" Type="http://schemas.openxmlformats.org/officeDocument/2006/relationships/image" Target="../media/image85.jpe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86.jpeg"/><Relationship Id="rId5" Type="http://schemas.openxmlformats.org/officeDocument/2006/relationships/image" Target="../media/image87.jpe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78.pn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7.jpeg"/><Relationship Id="rId3"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jpeg"/><Relationship Id="rId5" Type="http://schemas.openxmlformats.org/officeDocument/2006/relationships/image" Target="../media/image91.jpeg"/><Relationship Id="rId6" Type="http://schemas.openxmlformats.org/officeDocument/2006/relationships/image" Target="../media/image92.jpeg"/><Relationship Id="rId7" Type="http://schemas.openxmlformats.org/officeDocument/2006/relationships/image" Target="../media/image93.jpeg"/><Relationship Id="rId8" Type="http://schemas.openxmlformats.org/officeDocument/2006/relationships/image" Target="../media/image94.jpe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5" Type="http://schemas.openxmlformats.org/officeDocument/2006/relationships/image" Target="../media/image97.jpeg"/><Relationship Id="rId6" Type="http://schemas.openxmlformats.org/officeDocument/2006/relationships/image" Target="../media/image98.jpeg"/><Relationship Id="rId7" Type="http://schemas.openxmlformats.org/officeDocument/2006/relationships/image" Target="../media/image99.jpeg"/><Relationship Id="rId8" Type="http://schemas.openxmlformats.org/officeDocument/2006/relationships/image" Target="../media/image100.jpe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2.jpeg"/><Relationship Id="rId5" Type="http://schemas.openxmlformats.org/officeDocument/2006/relationships/image" Target="../media/image103.jpeg"/><Relationship Id="rId6" Type="http://schemas.openxmlformats.org/officeDocument/2006/relationships/image" Target="../media/image104.jpeg"/><Relationship Id="rId7" Type="http://schemas.openxmlformats.org/officeDocument/2006/relationships/image" Target="../media/image105.jpe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7.jpeg"/><Relationship Id="rId3" Type="http://schemas.openxmlformats.org/officeDocument/2006/relationships/image" Target="../media/image5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6.jpeg"/><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1" Type="http://schemas.openxmlformats.org/officeDocument/2006/relationships/image" Target="../media/image116.jpeg"/><Relationship Id="rId12" Type="http://schemas.openxmlformats.org/officeDocument/2006/relationships/image" Target="../media/image117.jpeg"/><Relationship Id="rId13" Type="http://schemas.openxmlformats.org/officeDocument/2006/relationships/image" Target="../media/image118.jpeg"/><Relationship Id="rId1" Type="http://schemas.openxmlformats.org/officeDocument/2006/relationships/slideLayout" Target="../slideLayouts/slideLayout12.xml"/><Relationship Id="rId2" Type="http://schemas.openxmlformats.org/officeDocument/2006/relationships/image" Target="../media/image107.jpeg"/><Relationship Id="rId3" Type="http://schemas.openxmlformats.org/officeDocument/2006/relationships/image" Target="../media/image108.png"/><Relationship Id="rId4" Type="http://schemas.openxmlformats.org/officeDocument/2006/relationships/image" Target="../media/image109.jpeg"/><Relationship Id="rId5" Type="http://schemas.openxmlformats.org/officeDocument/2006/relationships/image" Target="../media/image110.png"/><Relationship Id="rId6" Type="http://schemas.openxmlformats.org/officeDocument/2006/relationships/image" Target="../media/image111.jpeg"/><Relationship Id="rId7" Type="http://schemas.openxmlformats.org/officeDocument/2006/relationships/image" Target="../media/image112.png"/><Relationship Id="rId8" Type="http://schemas.openxmlformats.org/officeDocument/2006/relationships/image" Target="../media/image113.jpeg"/><Relationship Id="rId9" Type="http://schemas.openxmlformats.org/officeDocument/2006/relationships/image" Target="../media/image114.jpeg"/><Relationship Id="rId10" Type="http://schemas.openxmlformats.org/officeDocument/2006/relationships/image" Target="../media/image115.jpeg"/></Relationships>
</file>

<file path=ppt/slides/_rels/slide31.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1.jpeg"/><Relationship Id="rId5" Type="http://schemas.openxmlformats.org/officeDocument/2006/relationships/image" Target="../media/image7.png"/><Relationship Id="rId6" Type="http://schemas.openxmlformats.org/officeDocument/2006/relationships/image" Target="../media/image122.jpeg"/><Relationship Id="rId7" Type="http://schemas.openxmlformats.org/officeDocument/2006/relationships/image" Target="../media/image123.png"/><Relationship Id="rId8" Type="http://schemas.openxmlformats.org/officeDocument/2006/relationships/image" Target="../media/image124.jpeg"/><Relationship Id="rId9" Type="http://schemas.openxmlformats.org/officeDocument/2006/relationships/image" Target="../media/image125.png"/><Relationship Id="rId10" Type="http://schemas.openxmlformats.org/officeDocument/2006/relationships/image" Target="../media/image126.jpeg"/><Relationship Id="rId11" Type="http://schemas.openxmlformats.org/officeDocument/2006/relationships/image" Target="../media/image127.png"/><Relationship Id="rId1" Type="http://schemas.openxmlformats.org/officeDocument/2006/relationships/slideLayout" Target="../slideLayouts/slideLayout12.xml"/><Relationship Id="rId2" Type="http://schemas.openxmlformats.org/officeDocument/2006/relationships/image" Target="../media/image11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7.jpeg"/><Relationship Id="rId3"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pn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7.jpeg"/><Relationship Id="rId3"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130.jpeg"/><Relationship Id="rId4" Type="http://schemas.openxmlformats.org/officeDocument/2006/relationships/image" Target="../media/image131.png"/><Relationship Id="rId5" Type="http://schemas.openxmlformats.org/officeDocument/2006/relationships/image" Target="../media/image132.pn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133.jpeg"/><Relationship Id="rId4" Type="http://schemas.openxmlformats.org/officeDocument/2006/relationships/image" Target="../media/image134.jpeg"/><Relationship Id="rId5" Type="http://schemas.openxmlformats.org/officeDocument/2006/relationships/image" Target="../media/image135.jpeg"/><Relationship Id="rId6" Type="http://schemas.openxmlformats.org/officeDocument/2006/relationships/image" Target="../media/image136.jpe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137.tiff"/><Relationship Id="rId5" Type="http://schemas.openxmlformats.org/officeDocument/2006/relationships/image" Target="../media/image138.png"/><Relationship Id="rId1" Type="http://schemas.openxmlformats.org/officeDocument/2006/relationships/slideLayout" Target="../slideLayouts/slideLayout12.xml"/><Relationship Id="rId2" Type="http://schemas.openxmlformats.org/officeDocument/2006/relationships/image" Target="../media/image77.jpeg"/></Relationships>
</file>

<file path=ppt/slides/_rels/slide38.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26.jpe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140.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12.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141.jpeg"/><Relationship Id="rId4" Type="http://schemas.openxmlformats.org/officeDocument/2006/relationships/image" Target="../media/image142.png"/><Relationship Id="rId5" Type="http://schemas.openxmlformats.org/officeDocument/2006/relationships/image" Target="../media/image143.png"/><Relationship Id="rId6" Type="http://schemas.openxmlformats.org/officeDocument/2006/relationships/image" Target="../media/image144.png"/><Relationship Id="rId7" Type="http://schemas.openxmlformats.org/officeDocument/2006/relationships/image" Target="../media/image145.jpeg"/><Relationship Id="rId8" Type="http://schemas.openxmlformats.org/officeDocument/2006/relationships/image" Target="../media/image146.jpe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147.jpeg"/><Relationship Id="rId4" Type="http://schemas.openxmlformats.org/officeDocument/2006/relationships/image" Target="../media/image148.jpe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149.tif"/><Relationship Id="rId4" Type="http://schemas.openxmlformats.org/officeDocument/2006/relationships/image" Target="../media/image150.jpeg"/><Relationship Id="rId5" Type="http://schemas.openxmlformats.org/officeDocument/2006/relationships/image" Target="../media/image151.png"/><Relationship Id="rId6" Type="http://schemas.openxmlformats.org/officeDocument/2006/relationships/image" Target="../media/image152.png"/><Relationship Id="rId7" Type="http://schemas.openxmlformats.org/officeDocument/2006/relationships/image" Target="../media/image153.png"/><Relationship Id="rId8" Type="http://schemas.openxmlformats.org/officeDocument/2006/relationships/image" Target="../media/image154.png"/><Relationship Id="rId9" Type="http://schemas.openxmlformats.org/officeDocument/2006/relationships/image" Target="../media/image155.png"/><Relationship Id="rId10" Type="http://schemas.openxmlformats.org/officeDocument/2006/relationships/image" Target="../media/image156.jpe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157.tiff"/><Relationship Id="rId4" Type="http://schemas.openxmlformats.org/officeDocument/2006/relationships/image" Target="../media/image158.tiff"/><Relationship Id="rId5" Type="http://schemas.openxmlformats.org/officeDocument/2006/relationships/image" Target="../media/image159.tiff"/><Relationship Id="rId6" Type="http://schemas.openxmlformats.org/officeDocument/2006/relationships/image" Target="../media/image160.tiff"/><Relationship Id="rId7" Type="http://schemas.openxmlformats.org/officeDocument/2006/relationships/image" Target="../media/image161.jpe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162.jpeg"/></Relationships>
</file>

<file path=ppt/slides/_rels/slide45.xml.rels><?xml version="1.0" encoding="UTF-8" standalone="yes"?>
<Relationships xmlns="http://schemas.openxmlformats.org/package/2006/relationships"><Relationship Id="rId3" Type="http://schemas.openxmlformats.org/officeDocument/2006/relationships/image" Target="../media/image163.jpeg"/><Relationship Id="rId4" Type="http://schemas.openxmlformats.org/officeDocument/2006/relationships/image" Target="../media/image164.jpeg"/><Relationship Id="rId5" Type="http://schemas.openxmlformats.org/officeDocument/2006/relationships/image" Target="../media/image51.png"/><Relationship Id="rId6" Type="http://schemas.openxmlformats.org/officeDocument/2006/relationships/image" Target="../media/image165.jpeg"/><Relationship Id="rId7" Type="http://schemas.openxmlformats.org/officeDocument/2006/relationships/image" Target="../media/image145.jpeg"/><Relationship Id="rId1" Type="http://schemas.openxmlformats.org/officeDocument/2006/relationships/slideLayout" Target="../slideLayouts/slideLayout12.xml"/><Relationship Id="rId2"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166.png"/><Relationship Id="rId1" Type="http://schemas.openxmlformats.org/officeDocument/2006/relationships/slideLayout" Target="../slideLayouts/slideLayout12.xml"/><Relationship Id="rId2" Type="http://schemas.openxmlformats.org/officeDocument/2006/relationships/image" Target="../media/image6.jpeg"/></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167.png"/><Relationship Id="rId1" Type="http://schemas.openxmlformats.org/officeDocument/2006/relationships/slideLayout" Target="../slideLayouts/slideLayout12.xml"/><Relationship Id="rId2" Type="http://schemas.openxmlformats.org/officeDocument/2006/relationships/image" Target="../media/image6.jpe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168.png"/><Relationship Id="rId1" Type="http://schemas.openxmlformats.org/officeDocument/2006/relationships/slideLayout" Target="../slideLayouts/slideLayout12.xml"/><Relationship Id="rId2" Type="http://schemas.openxmlformats.org/officeDocument/2006/relationships/image" Target="../media/image6.jpe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169.png"/><Relationship Id="rId1" Type="http://schemas.openxmlformats.org/officeDocument/2006/relationships/slideLayout" Target="../slideLayouts/slideLayout12.xml"/><Relationship Id="rId2"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5" Type="http://schemas.openxmlformats.org/officeDocument/2006/relationships/image" Target="../media/image16.tiff"/><Relationship Id="rId6" Type="http://schemas.openxmlformats.org/officeDocument/2006/relationships/image" Target="../media/image17.tiff"/><Relationship Id="rId7" Type="http://schemas.openxmlformats.org/officeDocument/2006/relationships/image" Target="../media/image18.tiff"/><Relationship Id="rId8" Type="http://schemas.openxmlformats.org/officeDocument/2006/relationships/image" Target="../media/image19.tiff"/><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170.jpeg"/><Relationship Id="rId4" Type="http://schemas.openxmlformats.org/officeDocument/2006/relationships/image" Target="../media/image171.jpeg"/><Relationship Id="rId5" Type="http://schemas.openxmlformats.org/officeDocument/2006/relationships/image" Target="../media/image172.jpeg"/><Relationship Id="rId6" Type="http://schemas.openxmlformats.org/officeDocument/2006/relationships/image" Target="../media/image173.jpeg"/><Relationship Id="rId1" Type="http://schemas.openxmlformats.org/officeDocument/2006/relationships/slideLayout" Target="../slideLayouts/slideLayout12.xml"/><Relationship Id="rId2"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174.jpeg"/><Relationship Id="rId4" Type="http://schemas.openxmlformats.org/officeDocument/2006/relationships/image" Target="../media/image175.jpeg"/><Relationship Id="rId5" Type="http://schemas.openxmlformats.org/officeDocument/2006/relationships/image" Target="../media/image176.jpeg"/><Relationship Id="rId6" Type="http://schemas.openxmlformats.org/officeDocument/2006/relationships/image" Target="../media/image177.jpeg"/><Relationship Id="rId7" Type="http://schemas.openxmlformats.org/officeDocument/2006/relationships/image" Target="../media/image178.jpeg"/><Relationship Id="rId1" Type="http://schemas.openxmlformats.org/officeDocument/2006/relationships/slideLayout" Target="../slideLayouts/slideLayout12.xml"/><Relationship Id="rId2"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179.jpeg"/><Relationship Id="rId4" Type="http://schemas.openxmlformats.org/officeDocument/2006/relationships/image" Target="../media/image180.jpeg"/><Relationship Id="rId5" Type="http://schemas.openxmlformats.org/officeDocument/2006/relationships/image" Target="../media/image181.jpeg"/><Relationship Id="rId6" Type="http://schemas.openxmlformats.org/officeDocument/2006/relationships/image" Target="../media/image182.jpeg"/><Relationship Id="rId7" Type="http://schemas.openxmlformats.org/officeDocument/2006/relationships/image" Target="../media/image183.jpeg"/><Relationship Id="rId1" Type="http://schemas.openxmlformats.org/officeDocument/2006/relationships/slideLayout" Target="../slideLayouts/slideLayout12.xml"/><Relationship Id="rId2"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184.jpeg"/><Relationship Id="rId4" Type="http://schemas.openxmlformats.org/officeDocument/2006/relationships/image" Target="../media/image185.jpeg"/><Relationship Id="rId5" Type="http://schemas.openxmlformats.org/officeDocument/2006/relationships/image" Target="../media/image186.jpeg"/><Relationship Id="rId6" Type="http://schemas.openxmlformats.org/officeDocument/2006/relationships/image" Target="../media/image187.jpeg"/><Relationship Id="rId7" Type="http://schemas.openxmlformats.org/officeDocument/2006/relationships/image" Target="../media/image188.jpeg"/><Relationship Id="rId1" Type="http://schemas.openxmlformats.org/officeDocument/2006/relationships/slideLayout" Target="../slideLayouts/slideLayout12.xml"/><Relationship Id="rId2" Type="http://schemas.openxmlformats.org/officeDocument/2006/relationships/image" Target="../media/image51.png"/></Relationships>
</file>

<file path=ppt/slides/_rels/slide54.xml.rels><?xml version="1.0" encoding="UTF-8" standalone="yes"?>
<Relationships xmlns="http://schemas.openxmlformats.org/package/2006/relationships"><Relationship Id="rId11" Type="http://schemas.openxmlformats.org/officeDocument/2006/relationships/image" Target="../media/image196.tiff"/><Relationship Id="rId12" Type="http://schemas.openxmlformats.org/officeDocument/2006/relationships/image" Target="../media/image197.png"/><Relationship Id="rId13" Type="http://schemas.openxmlformats.org/officeDocument/2006/relationships/image" Target="../media/image198.tiff"/><Relationship Id="rId14" Type="http://schemas.openxmlformats.org/officeDocument/2006/relationships/image" Target="../media/image199.png"/><Relationship Id="rId15" Type="http://schemas.openxmlformats.org/officeDocument/2006/relationships/image" Target="../media/image200.jpeg"/><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6.jpeg"/><Relationship Id="rId4" Type="http://schemas.openxmlformats.org/officeDocument/2006/relationships/image" Target="../media/image189.tiff"/><Relationship Id="rId5" Type="http://schemas.openxmlformats.org/officeDocument/2006/relationships/image" Target="../media/image190.png"/><Relationship Id="rId6" Type="http://schemas.openxmlformats.org/officeDocument/2006/relationships/image" Target="../media/image191.tiff"/><Relationship Id="rId7" Type="http://schemas.openxmlformats.org/officeDocument/2006/relationships/image" Target="../media/image192.png"/><Relationship Id="rId8" Type="http://schemas.openxmlformats.org/officeDocument/2006/relationships/image" Target="../media/image193.tiff"/><Relationship Id="rId9" Type="http://schemas.openxmlformats.org/officeDocument/2006/relationships/image" Target="../media/image194.tiff"/><Relationship Id="rId10" Type="http://schemas.openxmlformats.org/officeDocument/2006/relationships/image" Target="../media/image195.png"/></Relationships>
</file>

<file path=ppt/slides/_rels/slide55.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1.jpeg"/><Relationship Id="rId5" Type="http://schemas.openxmlformats.org/officeDocument/2006/relationships/image" Target="../media/image7.png"/><Relationship Id="rId6" Type="http://schemas.openxmlformats.org/officeDocument/2006/relationships/image" Target="../media/image202.png"/><Relationship Id="rId7" Type="http://schemas.openxmlformats.org/officeDocument/2006/relationships/image" Target="../media/image203.tiff"/><Relationship Id="rId1" Type="http://schemas.openxmlformats.org/officeDocument/2006/relationships/slideLayout" Target="../slideLayouts/slideLayout12.xml"/><Relationship Id="rId2" Type="http://schemas.openxmlformats.org/officeDocument/2006/relationships/image" Target="../media/image20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4.jpeg"/><Relationship Id="rId3"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205.jpeg"/><Relationship Id="rId5" Type="http://schemas.openxmlformats.org/officeDocument/2006/relationships/image" Target="../media/image206.jpeg"/><Relationship Id="rId6" Type="http://schemas.openxmlformats.org/officeDocument/2006/relationships/image" Target="../media/image61.jpeg"/><Relationship Id="rId7" Type="http://schemas.openxmlformats.org/officeDocument/2006/relationships/image" Target="../media/image207.jpeg"/><Relationship Id="rId8" Type="http://schemas.openxmlformats.org/officeDocument/2006/relationships/image" Target="../media/image208.jpe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58.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209.jpeg"/><Relationship Id="rId5" Type="http://schemas.openxmlformats.org/officeDocument/2006/relationships/image" Target="../media/image210.jpeg"/><Relationship Id="rId6" Type="http://schemas.openxmlformats.org/officeDocument/2006/relationships/image" Target="../media/image211.jpeg"/><Relationship Id="rId7" Type="http://schemas.openxmlformats.org/officeDocument/2006/relationships/image" Target="../media/image212.jpeg"/><Relationship Id="rId8" Type="http://schemas.openxmlformats.org/officeDocument/2006/relationships/image" Target="../media/image213.jpe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214.jpeg"/><Relationship Id="rId5" Type="http://schemas.openxmlformats.org/officeDocument/2006/relationships/image" Target="../media/image215.jpeg"/><Relationship Id="rId6" Type="http://schemas.openxmlformats.org/officeDocument/2006/relationships/image" Target="../media/image216.jpeg"/><Relationship Id="rId7" Type="http://schemas.openxmlformats.org/officeDocument/2006/relationships/image" Target="../media/image217.jpeg"/><Relationship Id="rId8" Type="http://schemas.openxmlformats.org/officeDocument/2006/relationships/image" Target="../media/image218.jpeg"/><Relationship Id="rId9" Type="http://schemas.openxmlformats.org/officeDocument/2006/relationships/image" Target="../media/image219.jpe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3.jpeg"/><Relationship Id="rId8" Type="http://schemas.openxmlformats.org/officeDocument/2006/relationships/image" Target="../media/image24.jpeg"/><Relationship Id="rId9" Type="http://schemas.openxmlformats.org/officeDocument/2006/relationships/image" Target="../media/image25.jpeg"/><Relationship Id="rId10" Type="http://schemas.openxmlformats.org/officeDocument/2006/relationships/image" Target="../media/image26.jpe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60.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220.jpeg"/><Relationship Id="rId5" Type="http://schemas.openxmlformats.org/officeDocument/2006/relationships/image" Target="../media/image221.jpeg"/><Relationship Id="rId6" Type="http://schemas.openxmlformats.org/officeDocument/2006/relationships/image" Target="../media/image222.jpeg"/><Relationship Id="rId7" Type="http://schemas.openxmlformats.org/officeDocument/2006/relationships/image" Target="../media/image223.jpeg"/><Relationship Id="rId8" Type="http://schemas.openxmlformats.org/officeDocument/2006/relationships/image" Target="../media/image224.jpe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61.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225.jpeg"/><Relationship Id="rId5" Type="http://schemas.openxmlformats.org/officeDocument/2006/relationships/image" Target="../media/image226.png"/><Relationship Id="rId6" Type="http://schemas.openxmlformats.org/officeDocument/2006/relationships/image" Target="../media/image227.jpeg"/><Relationship Id="rId7" Type="http://schemas.openxmlformats.org/officeDocument/2006/relationships/image" Target="../media/image228.jpeg"/><Relationship Id="rId8" Type="http://schemas.openxmlformats.org/officeDocument/2006/relationships/image" Target="../media/image229.jpeg"/><Relationship Id="rId9" Type="http://schemas.openxmlformats.org/officeDocument/2006/relationships/image" Target="../media/image230.jpe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6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231.jpeg"/><Relationship Id="rId5" Type="http://schemas.openxmlformats.org/officeDocument/2006/relationships/image" Target="../media/image232.jpeg"/><Relationship Id="rId6" Type="http://schemas.openxmlformats.org/officeDocument/2006/relationships/image" Target="../media/image233.jpeg"/><Relationship Id="rId7" Type="http://schemas.openxmlformats.org/officeDocument/2006/relationships/image" Target="../media/image234.jpeg"/><Relationship Id="rId8" Type="http://schemas.openxmlformats.org/officeDocument/2006/relationships/image" Target="../media/image235.jpeg"/><Relationship Id="rId9" Type="http://schemas.openxmlformats.org/officeDocument/2006/relationships/image" Target="../media/image236.jpeg"/><Relationship Id="rId10" Type="http://schemas.openxmlformats.org/officeDocument/2006/relationships/image" Target="../media/image237.jpe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4.jpeg"/><Relationship Id="rId3" Type="http://schemas.openxmlformats.org/officeDocument/2006/relationships/image" Target="../media/image51.png"/></Relationships>
</file>

<file path=ppt/slides/_rels/slide6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238.jpeg"/><Relationship Id="rId5" Type="http://schemas.openxmlformats.org/officeDocument/2006/relationships/image" Target="../media/image239.jpeg"/><Relationship Id="rId6" Type="http://schemas.openxmlformats.org/officeDocument/2006/relationships/image" Target="../media/image240.jpeg"/><Relationship Id="rId7" Type="http://schemas.openxmlformats.org/officeDocument/2006/relationships/image" Target="../media/image241.jpeg"/><Relationship Id="rId8" Type="http://schemas.openxmlformats.org/officeDocument/2006/relationships/image" Target="../media/image242.jpeg"/><Relationship Id="rId9" Type="http://schemas.openxmlformats.org/officeDocument/2006/relationships/image" Target="../media/image243.jpe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6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244.jpeg"/><Relationship Id="rId5" Type="http://schemas.openxmlformats.org/officeDocument/2006/relationships/image" Target="../media/image245.jpeg"/><Relationship Id="rId6" Type="http://schemas.openxmlformats.org/officeDocument/2006/relationships/image" Target="../media/image246.jpeg"/><Relationship Id="rId7" Type="http://schemas.openxmlformats.org/officeDocument/2006/relationships/image" Target="../media/image247.jpeg"/><Relationship Id="rId8" Type="http://schemas.openxmlformats.org/officeDocument/2006/relationships/image" Target="../media/image248.jpeg"/><Relationship Id="rId9" Type="http://schemas.openxmlformats.org/officeDocument/2006/relationships/image" Target="../media/image215.jpe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6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249.jpeg"/><Relationship Id="rId5" Type="http://schemas.openxmlformats.org/officeDocument/2006/relationships/image" Target="../media/image250.jpeg"/><Relationship Id="rId6" Type="http://schemas.openxmlformats.org/officeDocument/2006/relationships/image" Target="../media/image251.jpeg"/><Relationship Id="rId7" Type="http://schemas.openxmlformats.org/officeDocument/2006/relationships/image" Target="../media/image252.jpeg"/><Relationship Id="rId8" Type="http://schemas.openxmlformats.org/officeDocument/2006/relationships/image" Target="../media/image253.jpeg"/><Relationship Id="rId9" Type="http://schemas.openxmlformats.org/officeDocument/2006/relationships/image" Target="../media/image254.jpe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6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255.jpeg"/><Relationship Id="rId5" Type="http://schemas.openxmlformats.org/officeDocument/2006/relationships/image" Target="../media/image256.jpeg"/><Relationship Id="rId6" Type="http://schemas.openxmlformats.org/officeDocument/2006/relationships/image" Target="../media/image228.jpeg"/><Relationship Id="rId7" Type="http://schemas.openxmlformats.org/officeDocument/2006/relationships/image" Target="../media/image257.jpeg"/><Relationship Id="rId8" Type="http://schemas.openxmlformats.org/officeDocument/2006/relationships/image" Target="../media/image258.jpeg"/><Relationship Id="rId9" Type="http://schemas.openxmlformats.org/officeDocument/2006/relationships/image" Target="../media/image259.jpeg"/><Relationship Id="rId10" Type="http://schemas.openxmlformats.org/officeDocument/2006/relationships/image" Target="../media/image260.pn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68.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261.jpeg"/><Relationship Id="rId5" Type="http://schemas.openxmlformats.org/officeDocument/2006/relationships/image" Target="../media/image262.jpeg"/><Relationship Id="rId6" Type="http://schemas.openxmlformats.org/officeDocument/2006/relationships/image" Target="../media/image263.jpeg"/><Relationship Id="rId7" Type="http://schemas.openxmlformats.org/officeDocument/2006/relationships/image" Target="../media/image264.jpeg"/><Relationship Id="rId8" Type="http://schemas.openxmlformats.org/officeDocument/2006/relationships/image" Target="../media/image265.jpeg"/><Relationship Id="rId9" Type="http://schemas.openxmlformats.org/officeDocument/2006/relationships/image" Target="../media/image266.jpeg"/><Relationship Id="rId10" Type="http://schemas.openxmlformats.org/officeDocument/2006/relationships/image" Target="../media/image267.jpe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69.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268.jpeg"/><Relationship Id="rId5" Type="http://schemas.openxmlformats.org/officeDocument/2006/relationships/image" Target="../media/image269.jpeg"/><Relationship Id="rId6" Type="http://schemas.openxmlformats.org/officeDocument/2006/relationships/image" Target="../media/image270.jpeg"/><Relationship Id="rId1" Type="http://schemas.openxmlformats.org/officeDocument/2006/relationships/slideLayout" Target="../slideLayouts/slideLayout12.xml"/><Relationship Id="rId2"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jpeg"/><Relationship Id="rId8" Type="http://schemas.openxmlformats.org/officeDocument/2006/relationships/image" Target="../media/image32.jpe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271.jpeg"/><Relationship Id="rId4" Type="http://schemas.openxmlformats.org/officeDocument/2006/relationships/image" Target="../media/image272.jpeg"/><Relationship Id="rId5" Type="http://schemas.openxmlformats.org/officeDocument/2006/relationships/image" Target="../media/image273.jpeg"/><Relationship Id="rId6" Type="http://schemas.openxmlformats.org/officeDocument/2006/relationships/image" Target="../media/image274.jpeg"/><Relationship Id="rId7" Type="http://schemas.openxmlformats.org/officeDocument/2006/relationships/image" Target="../media/image275.jpeg"/><Relationship Id="rId8" Type="http://schemas.openxmlformats.org/officeDocument/2006/relationships/image" Target="../media/image276.pn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71.xml.rels><?xml version="1.0" encoding="UTF-8" standalone="yes"?>
<Relationships xmlns="http://schemas.openxmlformats.org/package/2006/relationships"><Relationship Id="rId3" Type="http://schemas.openxmlformats.org/officeDocument/2006/relationships/image" Target="../media/image277.jpeg"/><Relationship Id="rId4" Type="http://schemas.openxmlformats.org/officeDocument/2006/relationships/image" Target="../media/image278.jpeg"/><Relationship Id="rId5" Type="http://schemas.openxmlformats.org/officeDocument/2006/relationships/image" Target="../media/image240.jpeg"/><Relationship Id="rId6" Type="http://schemas.openxmlformats.org/officeDocument/2006/relationships/image" Target="../media/image279.jpe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7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280.jpeg"/><Relationship Id="rId5" Type="http://schemas.openxmlformats.org/officeDocument/2006/relationships/image" Target="../media/image281.jpeg"/><Relationship Id="rId6" Type="http://schemas.openxmlformats.org/officeDocument/2006/relationships/image" Target="../media/image282.jpeg"/><Relationship Id="rId7" Type="http://schemas.openxmlformats.org/officeDocument/2006/relationships/image" Target="../media/image283.jpeg"/><Relationship Id="rId8" Type="http://schemas.openxmlformats.org/officeDocument/2006/relationships/image" Target="../media/image284.jpeg"/><Relationship Id="rId9" Type="http://schemas.openxmlformats.org/officeDocument/2006/relationships/image" Target="../media/image285.jpe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7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286.jpeg"/><Relationship Id="rId5" Type="http://schemas.openxmlformats.org/officeDocument/2006/relationships/image" Target="../media/image287.jpeg"/><Relationship Id="rId6" Type="http://schemas.openxmlformats.org/officeDocument/2006/relationships/image" Target="../media/image288.jpeg"/><Relationship Id="rId7" Type="http://schemas.openxmlformats.org/officeDocument/2006/relationships/image" Target="../media/image289.jpeg"/><Relationship Id="rId8" Type="http://schemas.openxmlformats.org/officeDocument/2006/relationships/image" Target="../media/image290.jpeg"/><Relationship Id="rId9" Type="http://schemas.openxmlformats.org/officeDocument/2006/relationships/image" Target="../media/image291.jpeg"/><Relationship Id="rId10" Type="http://schemas.openxmlformats.org/officeDocument/2006/relationships/image" Target="../media/image261.jpeg"/><Relationship Id="rId11" Type="http://schemas.openxmlformats.org/officeDocument/2006/relationships/image" Target="../media/image292.jpe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74.xml.rels><?xml version="1.0" encoding="UTF-8" standalone="yes"?>
<Relationships xmlns="http://schemas.openxmlformats.org/package/2006/relationships"><Relationship Id="rId3" Type="http://schemas.openxmlformats.org/officeDocument/2006/relationships/image" Target="../media/image293.jpeg"/><Relationship Id="rId4" Type="http://schemas.openxmlformats.org/officeDocument/2006/relationships/image" Target="../media/image294.jpeg"/><Relationship Id="rId5" Type="http://schemas.openxmlformats.org/officeDocument/2006/relationships/image" Target="../media/image240.jpeg"/><Relationship Id="rId6" Type="http://schemas.openxmlformats.org/officeDocument/2006/relationships/image" Target="../media/image295.jpeg"/><Relationship Id="rId7" Type="http://schemas.openxmlformats.org/officeDocument/2006/relationships/image" Target="../media/image296.jpeg"/><Relationship Id="rId8" Type="http://schemas.openxmlformats.org/officeDocument/2006/relationships/image" Target="../media/image261.jpeg"/><Relationship Id="rId9" Type="http://schemas.openxmlformats.org/officeDocument/2006/relationships/image" Target="../media/image287.jpeg"/><Relationship Id="rId10" Type="http://schemas.openxmlformats.org/officeDocument/2006/relationships/image" Target="../media/image297.jpe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75.xml.rels><?xml version="1.0" encoding="UTF-8" standalone="yes"?>
<Relationships xmlns="http://schemas.openxmlformats.org/package/2006/relationships"><Relationship Id="rId3" Type="http://schemas.openxmlformats.org/officeDocument/2006/relationships/image" Target="../media/image298.png"/><Relationship Id="rId4" Type="http://schemas.openxmlformats.org/officeDocument/2006/relationships/image" Target="../media/image299.jpeg"/><Relationship Id="rId5" Type="http://schemas.openxmlformats.org/officeDocument/2006/relationships/image" Target="../media/image273.jpeg"/><Relationship Id="rId6" Type="http://schemas.openxmlformats.org/officeDocument/2006/relationships/image" Target="../media/image268.jpe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0.jpeg"/></Relationships>
</file>

<file path=ppt/slides/_rels/slide7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02.jpeg"/><Relationship Id="rId5" Type="http://schemas.openxmlformats.org/officeDocument/2006/relationships/image" Target="../media/image303.png"/><Relationship Id="rId6" Type="http://schemas.openxmlformats.org/officeDocument/2006/relationships/image" Target="../media/image304.jpeg"/><Relationship Id="rId1" Type="http://schemas.openxmlformats.org/officeDocument/2006/relationships/slideLayout" Target="../slideLayouts/slideLayout12.xml"/><Relationship Id="rId2" Type="http://schemas.openxmlformats.org/officeDocument/2006/relationships/image" Target="../media/image301.jpeg"/></Relationships>
</file>

<file path=ppt/slides/_rels/slide7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05.tiff"/><Relationship Id="rId5" Type="http://schemas.openxmlformats.org/officeDocument/2006/relationships/image" Target="../media/image306.png"/><Relationship Id="rId6" Type="http://schemas.openxmlformats.org/officeDocument/2006/relationships/image" Target="../media/image307.tiff"/><Relationship Id="rId7" Type="http://schemas.openxmlformats.org/officeDocument/2006/relationships/image" Target="../media/image308.png"/><Relationship Id="rId1" Type="http://schemas.openxmlformats.org/officeDocument/2006/relationships/slideLayout" Target="../slideLayouts/slideLayout12.xml"/><Relationship Id="rId2" Type="http://schemas.openxmlformats.org/officeDocument/2006/relationships/image" Target="../media/image72.jpeg"/></Relationships>
</file>

<file path=ppt/slides/_rels/slide7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09.jpeg"/><Relationship Id="rId5" Type="http://schemas.openxmlformats.org/officeDocument/2006/relationships/image" Target="../media/image310.png"/><Relationship Id="rId1" Type="http://schemas.openxmlformats.org/officeDocument/2006/relationships/slideLayout" Target="../slideLayouts/slideLayout12.xml"/><Relationship Id="rId2" Type="http://schemas.openxmlformats.org/officeDocument/2006/relationships/image" Target="../media/image301.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28.pn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jpe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11.jpeg"/><Relationship Id="rId5" Type="http://schemas.openxmlformats.org/officeDocument/2006/relationships/image" Target="../media/image312.png"/><Relationship Id="rId6" Type="http://schemas.openxmlformats.org/officeDocument/2006/relationships/image" Target="../media/image313.jpeg"/><Relationship Id="rId7" Type="http://schemas.openxmlformats.org/officeDocument/2006/relationships/image" Target="../media/image314.png"/><Relationship Id="rId1" Type="http://schemas.openxmlformats.org/officeDocument/2006/relationships/slideLayout" Target="../slideLayouts/slideLayout12.xml"/><Relationship Id="rId2" Type="http://schemas.openxmlformats.org/officeDocument/2006/relationships/image" Target="../media/image301.jpeg"/></Relationships>
</file>

<file path=ppt/slides/_rels/slide8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15.tiff"/><Relationship Id="rId5" Type="http://schemas.openxmlformats.org/officeDocument/2006/relationships/image" Target="../media/image316.png"/><Relationship Id="rId1" Type="http://schemas.openxmlformats.org/officeDocument/2006/relationships/slideLayout" Target="../slideLayouts/slideLayout12.xml"/><Relationship Id="rId2" Type="http://schemas.openxmlformats.org/officeDocument/2006/relationships/image" Target="../media/image72.jpe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301.jpeg"/><Relationship Id="rId5" Type="http://schemas.openxmlformats.org/officeDocument/2006/relationships/image" Target="../media/image7.png"/><Relationship Id="rId6" Type="http://schemas.openxmlformats.org/officeDocument/2006/relationships/image" Target="../media/image317.png"/><Relationship Id="rId7" Type="http://schemas.openxmlformats.org/officeDocument/2006/relationships/image" Target="../media/image318.png"/><Relationship Id="rId8" Type="http://schemas.openxmlformats.org/officeDocument/2006/relationships/image" Target="../media/image319.jpeg"/><Relationship Id="rId9" Type="http://schemas.openxmlformats.org/officeDocument/2006/relationships/image" Target="../media/image320.png"/><Relationship Id="rId10" Type="http://schemas.openxmlformats.org/officeDocument/2006/relationships/image" Target="../media/image321.png"/><Relationship Id="rId1" Type="http://schemas.microsoft.com/office/2007/relationships/media" Target="../media/media1.mp4"/><Relationship Id="rId2" Type="http://schemas.openxmlformats.org/officeDocument/2006/relationships/video" Target="../media/media1.mp4"/></Relationships>
</file>

<file path=ppt/slides/_rels/slide83.xml.rels><?xml version="1.0" encoding="UTF-8" standalone="yes"?>
<Relationships xmlns="http://schemas.openxmlformats.org/package/2006/relationships"><Relationship Id="rId11" Type="http://schemas.openxmlformats.org/officeDocument/2006/relationships/image" Target="../media/image329.png"/><Relationship Id="rId12" Type="http://schemas.openxmlformats.org/officeDocument/2006/relationships/image" Target="../media/image330.jpeg"/><Relationship Id="rId13" Type="http://schemas.openxmlformats.org/officeDocument/2006/relationships/image" Target="../media/image331.png"/><Relationship Id="rId1" Type="http://schemas.openxmlformats.org/officeDocument/2006/relationships/slideLayout" Target="../slideLayouts/slideLayout12.xml"/><Relationship Id="rId2" Type="http://schemas.openxmlformats.org/officeDocument/2006/relationships/image" Target="../media/image301.jpeg"/><Relationship Id="rId3" Type="http://schemas.openxmlformats.org/officeDocument/2006/relationships/image" Target="../media/image7.png"/><Relationship Id="rId4" Type="http://schemas.openxmlformats.org/officeDocument/2006/relationships/image" Target="../media/image322.jpeg"/><Relationship Id="rId5" Type="http://schemas.openxmlformats.org/officeDocument/2006/relationships/image" Target="../media/image323.png"/><Relationship Id="rId6" Type="http://schemas.openxmlformats.org/officeDocument/2006/relationships/image" Target="../media/image324.jpeg"/><Relationship Id="rId7" Type="http://schemas.openxmlformats.org/officeDocument/2006/relationships/image" Target="../media/image325.png"/><Relationship Id="rId8" Type="http://schemas.openxmlformats.org/officeDocument/2006/relationships/image" Target="../media/image326.jpeg"/><Relationship Id="rId9" Type="http://schemas.openxmlformats.org/officeDocument/2006/relationships/image" Target="../media/image327.png"/><Relationship Id="rId10" Type="http://schemas.openxmlformats.org/officeDocument/2006/relationships/image" Target="../media/image328.jpeg"/></Relationships>
</file>

<file path=ppt/slides/_rels/slide84.xml.rels><?xml version="1.0" encoding="UTF-8" standalone="yes"?>
<Relationships xmlns="http://schemas.openxmlformats.org/package/2006/relationships"><Relationship Id="rId3" Type="http://schemas.openxmlformats.org/officeDocument/2006/relationships/hyperlink" Target="mailto:james.rutka@utoronto.ca?subject=" TargetMode="External"/><Relationship Id="rId4" Type="http://schemas.openxmlformats.org/officeDocument/2006/relationships/image" Target="../media/image333.jpeg"/><Relationship Id="rId5" Type="http://schemas.openxmlformats.org/officeDocument/2006/relationships/image" Target="../media/image334.jpeg"/><Relationship Id="rId6" Type="http://schemas.openxmlformats.org/officeDocument/2006/relationships/image" Target="../media/image335.png"/><Relationship Id="rId7" Type="http://schemas.openxmlformats.org/officeDocument/2006/relationships/image" Target="../media/image336.jpeg"/><Relationship Id="rId1" Type="http://schemas.openxmlformats.org/officeDocument/2006/relationships/slideLayout" Target="../slideLayouts/slideLayout12.xml"/><Relationship Id="rId2" Type="http://schemas.openxmlformats.org/officeDocument/2006/relationships/image" Target="../media/image332.jpe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28.png"/><Relationship Id="rId5" Type="http://schemas.openxmlformats.org/officeDocument/2006/relationships/image" Target="../media/image30.jpeg"/><Relationship Id="rId6" Type="http://schemas.openxmlformats.org/officeDocument/2006/relationships/image" Target="../media/image38.jpeg"/><Relationship Id="rId7" Type="http://schemas.openxmlformats.org/officeDocument/2006/relationships/image" Target="../media/image39.jpeg"/><Relationship Id="rId1" Type="http://schemas.openxmlformats.org/officeDocument/2006/relationships/slideLayout" Target="../slideLayouts/slideLayout1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AdobeStock_104300024-small-filtered.jpe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 y="6046"/>
            <a:ext cx="24384001" cy="13716001"/>
          </a:xfrm>
          <a:prstGeom prst="rect">
            <a:avLst/>
          </a:prstGeom>
          <a:ln w="12700">
            <a:miter lim="400000"/>
          </a:ln>
        </p:spPr>
      </p:pic>
      <p:sp>
        <p:nvSpPr>
          <p:cNvPr id="120" name="Shape 120"/>
          <p:cNvSpPr/>
          <p:nvPr/>
        </p:nvSpPr>
        <p:spPr>
          <a:xfrm>
            <a:off x="-2128" y="-48525"/>
            <a:ext cx="24388255" cy="13813051"/>
          </a:xfrm>
          <a:prstGeom prst="rect">
            <a:avLst/>
          </a:prstGeom>
          <a:solidFill>
            <a:schemeClr val="accent1">
              <a:hueOff val="273562"/>
              <a:satOff val="2937"/>
              <a:lumOff val="-22233"/>
              <a:alpha val="75367"/>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21" name="Shape 121"/>
          <p:cNvSpPr/>
          <p:nvPr/>
        </p:nvSpPr>
        <p:spPr>
          <a:xfrm>
            <a:off x="1768906" y="5481922"/>
            <a:ext cx="14125830" cy="226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7000" spc="560">
                <a:solidFill>
                  <a:srgbClr val="FFFFFF"/>
                </a:solidFill>
                <a:latin typeface="Montserrat Ultra Light"/>
                <a:ea typeface="Montserrat Ultra Light"/>
                <a:cs typeface="Montserrat Ultra Light"/>
                <a:sym typeface="Montserrat Ultra Light"/>
              </a:defRPr>
            </a:pPr>
            <a:r>
              <a:t>DEPARTMENT OF SURGERY</a:t>
            </a:r>
          </a:p>
          <a:p>
            <a:pPr algn="l">
              <a:defRPr sz="7000" spc="560">
                <a:solidFill>
                  <a:srgbClr val="FFFFFF"/>
                </a:solidFill>
                <a:latin typeface="Montserrat"/>
                <a:ea typeface="Montserrat"/>
                <a:cs typeface="Montserrat"/>
                <a:sym typeface="Montserrat"/>
              </a:defRPr>
            </a:pPr>
            <a:r>
              <a:t>ANNUAL ADDRESS </a:t>
            </a:r>
            <a:r>
              <a:rPr>
                <a:solidFill>
                  <a:srgbClr val="FF85FF"/>
                </a:solidFill>
              </a:rPr>
              <a:t>2016</a:t>
            </a:r>
          </a:p>
        </p:txBody>
      </p:sp>
      <p:sp>
        <p:nvSpPr>
          <p:cNvPr id="122" name="Shape 122"/>
          <p:cNvSpPr/>
          <p:nvPr/>
        </p:nvSpPr>
        <p:spPr>
          <a:xfrm>
            <a:off x="1845106" y="8349982"/>
            <a:ext cx="4256597"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3500" spc="280">
                <a:solidFill>
                  <a:srgbClr val="FF85FF"/>
                </a:solidFill>
                <a:latin typeface="Montserrat"/>
                <a:ea typeface="Montserrat"/>
                <a:cs typeface="Montserrat"/>
                <a:sym typeface="Montserrat"/>
              </a:defRPr>
            </a:lvl1pPr>
          </a:lstStyle>
          <a:p>
            <a:r>
              <a:t>JAMES T. RUTKA</a:t>
            </a:r>
          </a:p>
        </p:txBody>
      </p:sp>
      <p:pic>
        <p:nvPicPr>
          <p:cNvPr id="123" name="svg&gt;.pdf"/>
          <p:cNvPicPr>
            <a:picLocks noChangeAspect="1"/>
          </p:cNvPicPr>
          <p:nvPr/>
        </p:nvPicPr>
        <p:blipFill>
          <a:blip r:embed="rId3">
            <a:extLst/>
          </a:blip>
          <a:stretch>
            <a:fillRect/>
          </a:stretch>
        </p:blipFill>
        <p:spPr>
          <a:xfrm>
            <a:off x="1892300" y="3511817"/>
            <a:ext cx="6043996" cy="1362647"/>
          </a:xfrm>
          <a:prstGeom prst="rect">
            <a:avLst/>
          </a:prstGeom>
          <a:ln w="12700">
            <a:miter lim="400000"/>
          </a:ln>
        </p:spPr>
      </p:pic>
      <p:sp>
        <p:nvSpPr>
          <p:cNvPr id="124" name="Shape 124"/>
          <p:cNvSpPr/>
          <p:nvPr/>
        </p:nvSpPr>
        <p:spPr>
          <a:xfrm>
            <a:off x="1821027" y="9038322"/>
            <a:ext cx="5789614" cy="24587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lnSpc>
                <a:spcPct val="120000"/>
              </a:lnSpc>
              <a:defRPr sz="2600">
                <a:solidFill>
                  <a:srgbClr val="FFFFFF"/>
                </a:solidFill>
                <a:latin typeface="Lato Regular"/>
                <a:ea typeface="Lato Regular"/>
                <a:cs typeface="Lato Regular"/>
                <a:sym typeface="Lato Regular"/>
              </a:defRPr>
            </a:pPr>
            <a:r>
              <a:t>MD, PhD, FRCSC, FACS, FAAP, FAANS</a:t>
            </a:r>
          </a:p>
          <a:p>
            <a:pPr algn="l" defTabSz="584200">
              <a:lnSpc>
                <a:spcPct val="120000"/>
              </a:lnSpc>
              <a:defRPr sz="2600">
                <a:solidFill>
                  <a:srgbClr val="FFFFFF"/>
                </a:solidFill>
                <a:latin typeface="Lato Regular"/>
                <a:ea typeface="Lato Regular"/>
                <a:cs typeface="Lato Regular"/>
                <a:sym typeface="Lato Regular"/>
              </a:defRPr>
            </a:pPr>
            <a:r>
              <a:t>RS McLaughlin Professor and Chair</a:t>
            </a:r>
          </a:p>
          <a:p>
            <a:pPr algn="l" defTabSz="584200">
              <a:lnSpc>
                <a:spcPct val="120000"/>
              </a:lnSpc>
              <a:defRPr sz="2600">
                <a:solidFill>
                  <a:srgbClr val="FFFFFF"/>
                </a:solidFill>
                <a:latin typeface="Lato Regular"/>
                <a:ea typeface="Lato Regular"/>
                <a:cs typeface="Lato Regular"/>
                <a:sym typeface="Lato Regular"/>
              </a:defRPr>
            </a:pPr>
            <a:r>
              <a:t>Department of Surgery</a:t>
            </a:r>
          </a:p>
          <a:p>
            <a:pPr algn="l" defTabSz="584200">
              <a:lnSpc>
                <a:spcPct val="120000"/>
              </a:lnSpc>
              <a:defRPr sz="2600">
                <a:solidFill>
                  <a:srgbClr val="FFFFFF"/>
                </a:solidFill>
                <a:latin typeface="Lato Regular"/>
                <a:ea typeface="Lato Regular"/>
                <a:cs typeface="Lato Regular"/>
                <a:sym typeface="Lato Regular"/>
              </a:defRPr>
            </a:pPr>
            <a:r>
              <a:t>University of Toronto</a:t>
            </a:r>
          </a:p>
        </p:txBody>
      </p:sp>
      <p:pic>
        <p:nvPicPr>
          <p:cNvPr id="125" name="pasted-image.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354795" y="11360684"/>
            <a:ext cx="1872730" cy="136264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p:nvPr/>
        </p:nvSpPr>
        <p:spPr>
          <a:xfrm>
            <a:off x="-2128" y="-48525"/>
            <a:ext cx="24388255" cy="13813051"/>
          </a:xfrm>
          <a:prstGeom prst="rect">
            <a:avLst/>
          </a:prstGeom>
          <a:solidFill>
            <a:schemeClr val="accent1">
              <a:hueOff val="273562"/>
              <a:satOff val="2937"/>
              <a:lumOff val="-22233"/>
              <a:alpha val="85122"/>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326" name="Shape 326"/>
          <p:cNvSpPr/>
          <p:nvPr/>
        </p:nvSpPr>
        <p:spPr>
          <a:xfrm>
            <a:off x="-21575" y="-48525"/>
            <a:ext cx="24384001" cy="13813050"/>
          </a:xfrm>
          <a:prstGeom prst="rect">
            <a:avLst/>
          </a:prstGeom>
          <a:solidFill>
            <a:schemeClr val="accent5">
              <a:hueOff val="-522602"/>
              <a:satOff val="-6700"/>
              <a:lumOff val="-22320"/>
              <a:alpha val="15386"/>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327" name="Shape 327"/>
          <p:cNvSpPr/>
          <p:nvPr/>
        </p:nvSpPr>
        <p:spPr>
          <a:xfrm>
            <a:off x="-23702" y="-31747"/>
            <a:ext cx="24388255" cy="13779496"/>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grpSp>
        <p:nvGrpSpPr>
          <p:cNvPr id="330" name="Group 330"/>
          <p:cNvGrpSpPr/>
          <p:nvPr/>
        </p:nvGrpSpPr>
        <p:grpSpPr>
          <a:xfrm>
            <a:off x="18486028" y="11652788"/>
            <a:ext cx="5008242" cy="1180295"/>
            <a:chOff x="0" y="0"/>
            <a:chExt cx="5008241" cy="1180293"/>
          </a:xfrm>
        </p:grpSpPr>
        <p:sp>
          <p:nvSpPr>
            <p:cNvPr id="328" name="Shape 328"/>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329"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331" name="Shape 331"/>
          <p:cNvSpPr/>
          <p:nvPr/>
        </p:nvSpPr>
        <p:spPr>
          <a:xfrm>
            <a:off x="2448830" y="685800"/>
            <a:ext cx="19443193"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7000" spc="560">
                <a:solidFill>
                  <a:srgbClr val="1D296F"/>
                </a:solidFill>
                <a:latin typeface="Montserrat"/>
                <a:ea typeface="Montserrat"/>
                <a:cs typeface="Montserrat"/>
                <a:sym typeface="Montserrat"/>
              </a:defRPr>
            </a:pPr>
            <a:r>
              <a:t>SURGEON-IN-CHIEFS  </a:t>
            </a:r>
            <a:r>
              <a:rPr sz="5000" spc="400"/>
              <a:t>CONT’D</a:t>
            </a:r>
            <a:r>
              <a:rPr>
                <a:solidFill>
                  <a:srgbClr val="FF85FF"/>
                </a:solidFill>
              </a:rPr>
              <a:t>/2015-2016</a:t>
            </a:r>
          </a:p>
        </p:txBody>
      </p:sp>
      <p:grpSp>
        <p:nvGrpSpPr>
          <p:cNvPr id="337" name="Group 337"/>
          <p:cNvGrpSpPr/>
          <p:nvPr/>
        </p:nvGrpSpPr>
        <p:grpSpPr>
          <a:xfrm>
            <a:off x="1405338" y="7603250"/>
            <a:ext cx="11830175" cy="3219231"/>
            <a:chOff x="-126999" y="-88899"/>
            <a:chExt cx="11830174" cy="3219229"/>
          </a:xfrm>
        </p:grpSpPr>
        <p:grpSp>
          <p:nvGrpSpPr>
            <p:cNvPr id="334" name="Group 334"/>
            <p:cNvGrpSpPr/>
            <p:nvPr/>
          </p:nvGrpSpPr>
          <p:grpSpPr>
            <a:xfrm>
              <a:off x="-127000" y="-88900"/>
              <a:ext cx="3714008" cy="3219230"/>
              <a:chOff x="0" y="0"/>
              <a:chExt cx="3714007" cy="3219229"/>
            </a:xfrm>
          </p:grpSpPr>
          <p:pic>
            <p:nvPicPr>
              <p:cNvPr id="333" name="Simone, C.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7000" y="88900"/>
                <a:ext cx="3460008" cy="2889030"/>
              </a:xfrm>
              <a:prstGeom prst="rect">
                <a:avLst/>
              </a:prstGeom>
              <a:ln>
                <a:noFill/>
              </a:ln>
              <a:effectLst/>
            </p:spPr>
          </p:pic>
          <p:pic>
            <p:nvPicPr>
              <p:cNvPr id="332" name="Picture 331"/>
              <p:cNvPicPr>
                <a:picLocks/>
              </p:cNvPicPr>
              <p:nvPr/>
            </p:nvPicPr>
            <p:blipFill>
              <a:blip r:embed="rId4">
                <a:extLst/>
              </a:blip>
              <a:stretch>
                <a:fillRect/>
              </a:stretch>
            </p:blipFill>
            <p:spPr>
              <a:xfrm>
                <a:off x="0" y="0"/>
                <a:ext cx="3714008" cy="3219230"/>
              </a:xfrm>
              <a:prstGeom prst="rect">
                <a:avLst/>
              </a:prstGeom>
              <a:effectLst/>
            </p:spPr>
          </p:pic>
        </p:grpSp>
        <p:sp>
          <p:nvSpPr>
            <p:cNvPr id="335" name="Shape 335"/>
            <p:cNvSpPr/>
            <p:nvPr/>
          </p:nvSpPr>
          <p:spPr>
            <a:xfrm>
              <a:off x="4294207" y="1228145"/>
              <a:ext cx="7408968" cy="14799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algn="l">
                <a:defRPr sz="2600" spc="208">
                  <a:solidFill>
                    <a:srgbClr val="3A7DCB"/>
                  </a:solidFill>
                  <a:latin typeface="Montserrat"/>
                  <a:ea typeface="Montserrat"/>
                  <a:cs typeface="Montserrat"/>
                  <a:sym typeface="Montserrat"/>
                </a:defRPr>
              </a:pPr>
              <a:r>
                <a:t>MICHAEL GARRON HOSPITAL</a:t>
              </a:r>
            </a:p>
            <a:p>
              <a:pPr algn="l">
                <a:defRPr sz="2000" spc="160">
                  <a:solidFill>
                    <a:srgbClr val="3A7DCB"/>
                  </a:solidFill>
                  <a:latin typeface="Montserrat"/>
                  <a:ea typeface="Montserrat"/>
                  <a:cs typeface="Montserrat"/>
                  <a:sym typeface="Montserrat"/>
                </a:defRPr>
              </a:pPr>
              <a:r>
                <a:t>(FORMERLY TORONTO EAST GENERAL HOSPITAL)</a:t>
              </a:r>
            </a:p>
          </p:txBody>
        </p:sp>
        <p:sp>
          <p:nvSpPr>
            <p:cNvPr id="336" name="Shape 336"/>
            <p:cNvSpPr/>
            <p:nvPr/>
          </p:nvSpPr>
          <p:spPr>
            <a:xfrm>
              <a:off x="3902718" y="488484"/>
              <a:ext cx="5791221" cy="7337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4000" spc="320">
                  <a:solidFill>
                    <a:srgbClr val="002A5C"/>
                  </a:solidFill>
                  <a:latin typeface="Montserrat Semi Bold"/>
                  <a:ea typeface="Montserrat Semi Bold"/>
                  <a:cs typeface="Montserrat Semi Bold"/>
                  <a:sym typeface="Montserrat Semi Bold"/>
                </a:defRPr>
              </a:lvl1pPr>
            </a:lstStyle>
            <a:p>
              <a:r>
                <a:t>CARMINE SIMONE</a:t>
              </a:r>
            </a:p>
          </p:txBody>
        </p:sp>
      </p:grpSp>
      <p:grpSp>
        <p:nvGrpSpPr>
          <p:cNvPr id="343" name="Group 343"/>
          <p:cNvGrpSpPr/>
          <p:nvPr/>
        </p:nvGrpSpPr>
        <p:grpSpPr>
          <a:xfrm>
            <a:off x="1270508" y="2664944"/>
            <a:ext cx="10901247" cy="3219230"/>
            <a:chOff x="-126999" y="-88899"/>
            <a:chExt cx="10901245" cy="3219229"/>
          </a:xfrm>
        </p:grpSpPr>
        <p:grpSp>
          <p:nvGrpSpPr>
            <p:cNvPr id="340" name="Group 340"/>
            <p:cNvGrpSpPr/>
            <p:nvPr/>
          </p:nvGrpSpPr>
          <p:grpSpPr>
            <a:xfrm>
              <a:off x="-127000" y="-88900"/>
              <a:ext cx="3714008" cy="3219230"/>
              <a:chOff x="0" y="0"/>
              <a:chExt cx="3714007" cy="3219229"/>
            </a:xfrm>
          </p:grpSpPr>
          <p:pic>
            <p:nvPicPr>
              <p:cNvPr id="339" name="Keshavjee, S. 2013.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27000" y="88900"/>
                <a:ext cx="3460008" cy="2889030"/>
              </a:xfrm>
              <a:prstGeom prst="rect">
                <a:avLst/>
              </a:prstGeom>
              <a:ln>
                <a:noFill/>
              </a:ln>
              <a:effectLst/>
            </p:spPr>
          </p:pic>
          <p:pic>
            <p:nvPicPr>
              <p:cNvPr id="338" name="Picture 337"/>
              <p:cNvPicPr>
                <a:picLocks/>
              </p:cNvPicPr>
              <p:nvPr/>
            </p:nvPicPr>
            <p:blipFill>
              <a:blip r:embed="rId4">
                <a:extLst/>
              </a:blip>
              <a:stretch>
                <a:fillRect/>
              </a:stretch>
            </p:blipFill>
            <p:spPr>
              <a:xfrm>
                <a:off x="0" y="0"/>
                <a:ext cx="3714008" cy="3219230"/>
              </a:xfrm>
              <a:prstGeom prst="rect">
                <a:avLst/>
              </a:prstGeom>
              <a:effectLst/>
            </p:spPr>
          </p:pic>
        </p:grpSp>
        <p:sp>
          <p:nvSpPr>
            <p:cNvPr id="341" name="Shape 341"/>
            <p:cNvSpPr/>
            <p:nvPr/>
          </p:nvSpPr>
          <p:spPr>
            <a:xfrm>
              <a:off x="4420733" y="1228145"/>
              <a:ext cx="6353513" cy="5851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2600" spc="208">
                  <a:solidFill>
                    <a:srgbClr val="3A7DCB"/>
                  </a:solidFill>
                  <a:latin typeface="Montserrat"/>
                  <a:ea typeface="Montserrat"/>
                  <a:cs typeface="Montserrat"/>
                  <a:sym typeface="Montserrat"/>
                </a:defRPr>
              </a:lvl1pPr>
            </a:lstStyle>
            <a:p>
              <a:r>
                <a:t>UNIVERSITY HEALTH NETWORK</a:t>
              </a:r>
            </a:p>
          </p:txBody>
        </p:sp>
        <p:sp>
          <p:nvSpPr>
            <p:cNvPr id="342" name="Shape 342"/>
            <p:cNvSpPr/>
            <p:nvPr/>
          </p:nvSpPr>
          <p:spPr>
            <a:xfrm>
              <a:off x="3917315" y="556626"/>
              <a:ext cx="6353513" cy="5851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4000" spc="320">
                  <a:solidFill>
                    <a:srgbClr val="002A5C"/>
                  </a:solidFill>
                  <a:latin typeface="Montserrat Semi Bold"/>
                  <a:ea typeface="Montserrat Semi Bold"/>
                  <a:cs typeface="Montserrat Semi Bold"/>
                  <a:sym typeface="Montserrat Semi Bold"/>
                </a:defRPr>
              </a:lvl1pPr>
            </a:lstStyle>
            <a:p>
              <a:r>
                <a:t>SHAF KESHAVJEE </a:t>
              </a:r>
            </a:p>
          </p:txBody>
        </p:sp>
      </p:grpSp>
      <p:grpSp>
        <p:nvGrpSpPr>
          <p:cNvPr id="349" name="Group 349"/>
          <p:cNvGrpSpPr/>
          <p:nvPr/>
        </p:nvGrpSpPr>
        <p:grpSpPr>
          <a:xfrm>
            <a:off x="11576349" y="7598428"/>
            <a:ext cx="10723924" cy="3219231"/>
            <a:chOff x="0" y="-88899"/>
            <a:chExt cx="10723922" cy="3219229"/>
          </a:xfrm>
        </p:grpSpPr>
        <p:grpSp>
          <p:nvGrpSpPr>
            <p:cNvPr id="346" name="Group 346"/>
            <p:cNvGrpSpPr/>
            <p:nvPr/>
          </p:nvGrpSpPr>
          <p:grpSpPr>
            <a:xfrm>
              <a:off x="7009915" y="-88900"/>
              <a:ext cx="3714008" cy="3219230"/>
              <a:chOff x="0" y="0"/>
              <a:chExt cx="3714007" cy="3219229"/>
            </a:xfrm>
          </p:grpSpPr>
          <p:pic>
            <p:nvPicPr>
              <p:cNvPr id="345" name="Smith, L.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201837" y="88900"/>
                <a:ext cx="3310333" cy="2889030"/>
              </a:xfrm>
              <a:prstGeom prst="rect">
                <a:avLst/>
              </a:prstGeom>
              <a:ln>
                <a:noFill/>
              </a:ln>
              <a:effectLst/>
            </p:spPr>
          </p:pic>
          <p:pic>
            <p:nvPicPr>
              <p:cNvPr id="344" name="Picture 343"/>
              <p:cNvPicPr>
                <a:picLocks/>
              </p:cNvPicPr>
              <p:nvPr/>
            </p:nvPicPr>
            <p:blipFill>
              <a:blip r:embed="rId4">
                <a:extLst/>
              </a:blip>
              <a:stretch>
                <a:fillRect/>
              </a:stretch>
            </p:blipFill>
            <p:spPr>
              <a:xfrm>
                <a:off x="0" y="0"/>
                <a:ext cx="3714008" cy="3219230"/>
              </a:xfrm>
              <a:prstGeom prst="rect">
                <a:avLst/>
              </a:prstGeom>
              <a:effectLst/>
            </p:spPr>
          </p:pic>
        </p:grpSp>
        <p:sp>
          <p:nvSpPr>
            <p:cNvPr id="347" name="Shape 347"/>
            <p:cNvSpPr/>
            <p:nvPr/>
          </p:nvSpPr>
          <p:spPr>
            <a:xfrm>
              <a:off x="0" y="2313535"/>
              <a:ext cx="8415424" cy="585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2600" spc="208">
                  <a:solidFill>
                    <a:srgbClr val="3A7DCB"/>
                  </a:solidFill>
                  <a:latin typeface="Montserrat"/>
                  <a:ea typeface="Montserrat"/>
                  <a:cs typeface="Montserrat"/>
                  <a:sym typeface="Montserrat"/>
                </a:defRPr>
              </a:lvl1pPr>
            </a:lstStyle>
            <a:p>
              <a:r>
                <a:t>NORTH YORK GENERAL HOSPITAL</a:t>
              </a:r>
            </a:p>
          </p:txBody>
        </p:sp>
        <p:sp>
          <p:nvSpPr>
            <p:cNvPr id="348" name="Shape 348"/>
            <p:cNvSpPr/>
            <p:nvPr/>
          </p:nvSpPr>
          <p:spPr>
            <a:xfrm>
              <a:off x="2628229" y="1628423"/>
              <a:ext cx="4129432" cy="7337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4000" spc="320">
                  <a:solidFill>
                    <a:srgbClr val="002A5C"/>
                  </a:solidFill>
                  <a:latin typeface="Montserrat Semi Bold"/>
                  <a:ea typeface="Montserrat Semi Bold"/>
                  <a:cs typeface="Montserrat Semi Bold"/>
                  <a:sym typeface="Montserrat Semi Bold"/>
                </a:defRPr>
              </a:lvl1pPr>
            </a:lstStyle>
            <a:p>
              <a:r>
                <a:t>LLOYD SMITH</a:t>
              </a:r>
            </a:p>
          </p:txBody>
        </p:sp>
      </p:grpSp>
      <p:grpSp>
        <p:nvGrpSpPr>
          <p:cNvPr id="355" name="Group 355"/>
          <p:cNvGrpSpPr/>
          <p:nvPr/>
        </p:nvGrpSpPr>
        <p:grpSpPr>
          <a:xfrm>
            <a:off x="12465877" y="2664944"/>
            <a:ext cx="9839091" cy="3219230"/>
            <a:chOff x="0" y="-88899"/>
            <a:chExt cx="9839089" cy="3219229"/>
          </a:xfrm>
        </p:grpSpPr>
        <p:grpSp>
          <p:nvGrpSpPr>
            <p:cNvPr id="352" name="Group 352"/>
            <p:cNvGrpSpPr/>
            <p:nvPr/>
          </p:nvGrpSpPr>
          <p:grpSpPr>
            <a:xfrm>
              <a:off x="6125082" y="-88900"/>
              <a:ext cx="3714008" cy="3219230"/>
              <a:chOff x="0" y="0"/>
              <a:chExt cx="3714007" cy="3219229"/>
            </a:xfrm>
          </p:grpSpPr>
          <p:pic>
            <p:nvPicPr>
              <p:cNvPr id="351" name="Compeau, C. 2013.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65716" y="88900"/>
                <a:ext cx="3382575" cy="2889030"/>
              </a:xfrm>
              <a:prstGeom prst="rect">
                <a:avLst/>
              </a:prstGeom>
              <a:ln>
                <a:noFill/>
              </a:ln>
              <a:effectLst/>
            </p:spPr>
          </p:pic>
          <p:pic>
            <p:nvPicPr>
              <p:cNvPr id="350" name="Picture 349"/>
              <p:cNvPicPr>
                <a:picLocks/>
              </p:cNvPicPr>
              <p:nvPr/>
            </p:nvPicPr>
            <p:blipFill>
              <a:blip r:embed="rId4">
                <a:extLst/>
              </a:blip>
              <a:stretch>
                <a:fillRect/>
              </a:stretch>
            </p:blipFill>
            <p:spPr>
              <a:xfrm>
                <a:off x="0" y="0"/>
                <a:ext cx="3714008" cy="3219230"/>
              </a:xfrm>
              <a:prstGeom prst="rect">
                <a:avLst/>
              </a:prstGeom>
              <a:effectLst/>
            </p:spPr>
          </p:pic>
        </p:grpSp>
        <p:sp>
          <p:nvSpPr>
            <p:cNvPr id="353" name="Shape 353"/>
            <p:cNvSpPr/>
            <p:nvPr/>
          </p:nvSpPr>
          <p:spPr>
            <a:xfrm>
              <a:off x="0" y="2302100"/>
              <a:ext cx="6114958" cy="5851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2600" spc="208">
                  <a:solidFill>
                    <a:srgbClr val="3A7DCB"/>
                  </a:solidFill>
                  <a:latin typeface="Montserrat"/>
                  <a:ea typeface="Montserrat"/>
                  <a:cs typeface="Montserrat"/>
                  <a:sym typeface="Montserrat"/>
                </a:defRPr>
              </a:lvl1pPr>
            </a:lstStyle>
            <a:p>
              <a:r>
                <a:t>ST. JOSEPH’S HEALTH CENTRE</a:t>
              </a:r>
            </a:p>
          </p:txBody>
        </p:sp>
        <p:sp>
          <p:nvSpPr>
            <p:cNvPr id="354" name="Shape 354"/>
            <p:cNvSpPr/>
            <p:nvPr/>
          </p:nvSpPr>
          <p:spPr>
            <a:xfrm>
              <a:off x="1003103" y="1630516"/>
              <a:ext cx="5008243" cy="7337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4000" spc="320">
                  <a:solidFill>
                    <a:srgbClr val="002A5C"/>
                  </a:solidFill>
                  <a:latin typeface="Montserrat Semi Bold"/>
                  <a:ea typeface="Montserrat Semi Bold"/>
                  <a:cs typeface="Montserrat Semi Bold"/>
                  <a:sym typeface="Montserrat Semi Bold"/>
                </a:defRPr>
              </a:lvl1pPr>
            </a:lstStyle>
            <a:p>
              <a:r>
                <a:t>CHRIS COMPEAU</a:t>
              </a:r>
            </a:p>
          </p:txBody>
        </p:sp>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43"/>
                                        </p:tgtEl>
                                        <p:attrNameLst>
                                          <p:attrName>style.visibility</p:attrName>
                                        </p:attrNameLst>
                                      </p:cBhvr>
                                      <p:to>
                                        <p:strVal val="visible"/>
                                      </p:to>
                                    </p:set>
                                    <p:animEffect transition="in" filter="dissolve">
                                      <p:cBhvr>
                                        <p:cTn id="7" dur="500"/>
                                        <p:tgtEl>
                                          <p:spTgt spid="343"/>
                                        </p:tgtEl>
                                      </p:cBhvr>
                                    </p:animEffect>
                                  </p:childTnLst>
                                </p:cTn>
                              </p:par>
                            </p:childTnLst>
                          </p:cTn>
                        </p:par>
                        <p:par>
                          <p:cTn id="8" fill="hold">
                            <p:stCondLst>
                              <p:cond delay="500"/>
                            </p:stCondLst>
                            <p:childTnLst>
                              <p:par>
                                <p:cTn id="9" presetID="9" presetClass="entr" fill="hold" grpId="2" nodeType="afterEffect">
                                  <p:stCondLst>
                                    <p:cond delay="500"/>
                                  </p:stCondLst>
                                  <p:iterate>
                                    <p:tmAbs val="0"/>
                                  </p:iterate>
                                  <p:childTnLst>
                                    <p:set>
                                      <p:cBhvr>
                                        <p:cTn id="10" fill="hold"/>
                                        <p:tgtEl>
                                          <p:spTgt spid="355"/>
                                        </p:tgtEl>
                                        <p:attrNameLst>
                                          <p:attrName>style.visibility</p:attrName>
                                        </p:attrNameLst>
                                      </p:cBhvr>
                                      <p:to>
                                        <p:strVal val="visible"/>
                                      </p:to>
                                    </p:set>
                                    <p:animEffect transition="in" filter="dissolve">
                                      <p:cBhvr>
                                        <p:cTn id="11" dur="500"/>
                                        <p:tgtEl>
                                          <p:spTgt spid="355"/>
                                        </p:tgtEl>
                                      </p:cBhvr>
                                    </p:animEffect>
                                  </p:childTnLst>
                                </p:cTn>
                              </p:par>
                            </p:childTnLst>
                          </p:cTn>
                        </p:par>
                        <p:par>
                          <p:cTn id="12" fill="hold">
                            <p:stCondLst>
                              <p:cond delay="1500"/>
                            </p:stCondLst>
                            <p:childTnLst>
                              <p:par>
                                <p:cTn id="13" presetID="9" presetClass="entr" fill="hold" grpId="3" nodeType="afterEffect">
                                  <p:stCondLst>
                                    <p:cond delay="500"/>
                                  </p:stCondLst>
                                  <p:iterate>
                                    <p:tmAbs val="0"/>
                                  </p:iterate>
                                  <p:childTnLst>
                                    <p:set>
                                      <p:cBhvr>
                                        <p:cTn id="14" fill="hold"/>
                                        <p:tgtEl>
                                          <p:spTgt spid="337"/>
                                        </p:tgtEl>
                                        <p:attrNameLst>
                                          <p:attrName>style.visibility</p:attrName>
                                        </p:attrNameLst>
                                      </p:cBhvr>
                                      <p:to>
                                        <p:strVal val="visible"/>
                                      </p:to>
                                    </p:set>
                                    <p:animEffect transition="in" filter="dissolve">
                                      <p:cBhvr>
                                        <p:cTn id="15" dur="500"/>
                                        <p:tgtEl>
                                          <p:spTgt spid="337"/>
                                        </p:tgtEl>
                                      </p:cBhvr>
                                    </p:animEffect>
                                  </p:childTnLst>
                                </p:cTn>
                              </p:par>
                            </p:childTnLst>
                          </p:cTn>
                        </p:par>
                        <p:par>
                          <p:cTn id="16" fill="hold">
                            <p:stCondLst>
                              <p:cond delay="2500"/>
                            </p:stCondLst>
                            <p:childTnLst>
                              <p:par>
                                <p:cTn id="17" presetID="9" presetClass="entr" fill="hold" grpId="4" nodeType="afterEffect">
                                  <p:stCondLst>
                                    <p:cond delay="500"/>
                                  </p:stCondLst>
                                  <p:iterate>
                                    <p:tmAbs val="0"/>
                                  </p:iterate>
                                  <p:childTnLst>
                                    <p:set>
                                      <p:cBhvr>
                                        <p:cTn id="18" fill="hold"/>
                                        <p:tgtEl>
                                          <p:spTgt spid="349"/>
                                        </p:tgtEl>
                                        <p:attrNameLst>
                                          <p:attrName>style.visibility</p:attrName>
                                        </p:attrNameLst>
                                      </p:cBhvr>
                                      <p:to>
                                        <p:strVal val="visible"/>
                                      </p:to>
                                    </p:set>
                                    <p:animEffect transition="in" filter="dissolve">
                                      <p:cBhvr>
                                        <p:cTn id="19" dur="500"/>
                                        <p:tgtEl>
                                          <p:spTgt spid="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3" animBg="1" advAuto="0"/>
      <p:bldP spid="343" grpId="1" animBg="1" advAuto="0"/>
      <p:bldP spid="349" grpId="4" animBg="1" advAuto="0"/>
      <p:bldP spid="355" grpId="2"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p:nvPr/>
        </p:nvSpPr>
        <p:spPr>
          <a:xfrm>
            <a:off x="-2128" y="-48525"/>
            <a:ext cx="24388255" cy="13813051"/>
          </a:xfrm>
          <a:prstGeom prst="rect">
            <a:avLst/>
          </a:prstGeom>
          <a:solidFill>
            <a:schemeClr val="accent1">
              <a:hueOff val="273562"/>
              <a:satOff val="2937"/>
              <a:lumOff val="-22233"/>
              <a:alpha val="85122"/>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358" name="Shape 358"/>
          <p:cNvSpPr/>
          <p:nvPr/>
        </p:nvSpPr>
        <p:spPr>
          <a:xfrm>
            <a:off x="-21575" y="-48525"/>
            <a:ext cx="24384001" cy="13813050"/>
          </a:xfrm>
          <a:prstGeom prst="rect">
            <a:avLst/>
          </a:prstGeom>
          <a:solidFill>
            <a:schemeClr val="accent5">
              <a:hueOff val="-522602"/>
              <a:satOff val="-6700"/>
              <a:lumOff val="-22320"/>
              <a:alpha val="15386"/>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359" name="Shape 359"/>
          <p:cNvSpPr/>
          <p:nvPr/>
        </p:nvSpPr>
        <p:spPr>
          <a:xfrm>
            <a:off x="-23702" y="-31747"/>
            <a:ext cx="24388255" cy="13779496"/>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grpSp>
        <p:nvGrpSpPr>
          <p:cNvPr id="362" name="Group 362"/>
          <p:cNvGrpSpPr/>
          <p:nvPr/>
        </p:nvGrpSpPr>
        <p:grpSpPr>
          <a:xfrm>
            <a:off x="18486028" y="11652788"/>
            <a:ext cx="5008242" cy="1180295"/>
            <a:chOff x="0" y="0"/>
            <a:chExt cx="5008241" cy="1180293"/>
          </a:xfrm>
        </p:grpSpPr>
        <p:sp>
          <p:nvSpPr>
            <p:cNvPr id="360" name="Shape 360"/>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361"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363" name="Shape 363"/>
          <p:cNvSpPr/>
          <p:nvPr/>
        </p:nvSpPr>
        <p:spPr>
          <a:xfrm>
            <a:off x="2741866" y="431800"/>
            <a:ext cx="18900268"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7000" spc="560">
                <a:solidFill>
                  <a:srgbClr val="1D296F"/>
                </a:solidFill>
                <a:latin typeface="Montserrat"/>
                <a:ea typeface="Montserrat"/>
                <a:cs typeface="Montserrat"/>
                <a:sym typeface="Montserrat"/>
              </a:defRPr>
            </a:pPr>
            <a:r>
              <a:t>SURGEON-IN-CHIEFS  </a:t>
            </a:r>
            <a:r>
              <a:rPr sz="5000" spc="400"/>
              <a:t>CON’T</a:t>
            </a:r>
            <a:r>
              <a:rPr>
                <a:solidFill>
                  <a:srgbClr val="FF85FF"/>
                </a:solidFill>
              </a:rPr>
              <a:t>/2015-2016</a:t>
            </a:r>
          </a:p>
        </p:txBody>
      </p:sp>
      <p:grpSp>
        <p:nvGrpSpPr>
          <p:cNvPr id="369" name="Group 369"/>
          <p:cNvGrpSpPr/>
          <p:nvPr/>
        </p:nvGrpSpPr>
        <p:grpSpPr>
          <a:xfrm>
            <a:off x="9214327" y="2942906"/>
            <a:ext cx="5912198" cy="6061988"/>
            <a:chOff x="0" y="-88899"/>
            <a:chExt cx="5912196" cy="6061987"/>
          </a:xfrm>
        </p:grpSpPr>
        <p:sp>
          <p:nvSpPr>
            <p:cNvPr id="364" name="Shape 364"/>
            <p:cNvSpPr/>
            <p:nvPr/>
          </p:nvSpPr>
          <p:spPr>
            <a:xfrm>
              <a:off x="0" y="5007092"/>
              <a:ext cx="5860935" cy="9659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algn="l">
                <a:defRPr sz="2600" spc="208">
                  <a:solidFill>
                    <a:srgbClr val="3A7DCB"/>
                  </a:solidFill>
                  <a:latin typeface="Montserrat"/>
                  <a:ea typeface="Montserrat"/>
                  <a:cs typeface="Montserrat"/>
                  <a:sym typeface="Montserrat"/>
                </a:defRPr>
              </a:pPr>
              <a:r>
                <a:t>WOMEN’S COLLEGE HOSPITAL</a:t>
              </a:r>
            </a:p>
            <a:p>
              <a:pPr>
                <a:defRPr sz="2000" spc="160">
                  <a:solidFill>
                    <a:srgbClr val="3A7DCB"/>
                  </a:solidFill>
                  <a:latin typeface="Montserrat"/>
                  <a:ea typeface="Montserrat"/>
                  <a:cs typeface="Montserrat"/>
                  <a:sym typeface="Montserrat"/>
                </a:defRPr>
              </a:pPr>
              <a:r>
                <a:t>2006-2016</a:t>
              </a:r>
            </a:p>
          </p:txBody>
        </p:sp>
        <p:sp>
          <p:nvSpPr>
            <p:cNvPr id="365" name="Shape 365"/>
            <p:cNvSpPr/>
            <p:nvPr/>
          </p:nvSpPr>
          <p:spPr>
            <a:xfrm>
              <a:off x="574738" y="4242161"/>
              <a:ext cx="5337459" cy="7337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4000" spc="320">
                  <a:solidFill>
                    <a:srgbClr val="002A5C"/>
                  </a:solidFill>
                  <a:latin typeface="Montserrat Semi Bold"/>
                  <a:ea typeface="Montserrat Semi Bold"/>
                  <a:cs typeface="Montserrat Semi Bold"/>
                  <a:sym typeface="Montserrat Semi Bold"/>
                </a:defRPr>
              </a:lvl1pPr>
            </a:lstStyle>
            <a:p>
              <a:r>
                <a:t>JOHN SEMPLE</a:t>
              </a:r>
            </a:p>
          </p:txBody>
        </p:sp>
        <p:grpSp>
          <p:nvGrpSpPr>
            <p:cNvPr id="368" name="Group 368"/>
            <p:cNvGrpSpPr/>
            <p:nvPr/>
          </p:nvGrpSpPr>
          <p:grpSpPr>
            <a:xfrm>
              <a:off x="426346" y="-88900"/>
              <a:ext cx="5008242" cy="4299887"/>
              <a:chOff x="0" y="0"/>
              <a:chExt cx="5008241" cy="4299886"/>
            </a:xfrm>
          </p:grpSpPr>
          <p:pic>
            <p:nvPicPr>
              <p:cNvPr id="367" name="Semple, J. 2013.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6999" y="174965"/>
                <a:ext cx="4754243" cy="3883622"/>
              </a:xfrm>
              <a:prstGeom prst="rect">
                <a:avLst/>
              </a:prstGeom>
              <a:ln>
                <a:noFill/>
              </a:ln>
              <a:effectLst/>
            </p:spPr>
          </p:pic>
          <p:pic>
            <p:nvPicPr>
              <p:cNvPr id="366" name="Picture 365"/>
              <p:cNvPicPr>
                <a:picLocks/>
              </p:cNvPicPr>
              <p:nvPr/>
            </p:nvPicPr>
            <p:blipFill>
              <a:blip r:embed="rId4">
                <a:extLst/>
              </a:blip>
              <a:stretch>
                <a:fillRect/>
              </a:stretch>
            </p:blipFill>
            <p:spPr>
              <a:xfrm>
                <a:off x="0" y="0"/>
                <a:ext cx="5008242" cy="4299887"/>
              </a:xfrm>
              <a:prstGeom prst="rect">
                <a:avLst/>
              </a:prstGeom>
              <a:effectLst/>
            </p:spPr>
          </p:pic>
        </p:grpSp>
      </p:grpSp>
      <p:grpSp>
        <p:nvGrpSpPr>
          <p:cNvPr id="375" name="Group 375"/>
          <p:cNvGrpSpPr/>
          <p:nvPr/>
        </p:nvGrpSpPr>
        <p:grpSpPr>
          <a:xfrm>
            <a:off x="9719313" y="3013947"/>
            <a:ext cx="5973444" cy="6326305"/>
            <a:chOff x="0" y="-88899"/>
            <a:chExt cx="5973443" cy="6326303"/>
          </a:xfrm>
        </p:grpSpPr>
        <p:grpSp>
          <p:nvGrpSpPr>
            <p:cNvPr id="372" name="Group 372"/>
            <p:cNvGrpSpPr/>
            <p:nvPr/>
          </p:nvGrpSpPr>
          <p:grpSpPr>
            <a:xfrm>
              <a:off x="122721" y="-88900"/>
              <a:ext cx="4878337" cy="4191419"/>
              <a:chOff x="0" y="0"/>
              <a:chExt cx="4878336" cy="4191418"/>
            </a:xfrm>
          </p:grpSpPr>
          <p:pic>
            <p:nvPicPr>
              <p:cNvPr id="371" name="Urbach, D. 2013.jpe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27000" y="185683"/>
                <a:ext cx="4624337" cy="3764436"/>
              </a:xfrm>
              <a:prstGeom prst="rect">
                <a:avLst/>
              </a:prstGeom>
              <a:ln>
                <a:noFill/>
              </a:ln>
              <a:effectLst/>
            </p:spPr>
          </p:pic>
          <p:pic>
            <p:nvPicPr>
              <p:cNvPr id="370" name="Picture 369"/>
              <p:cNvPicPr>
                <a:picLocks/>
              </p:cNvPicPr>
              <p:nvPr/>
            </p:nvPicPr>
            <p:blipFill>
              <a:blip r:embed="rId6">
                <a:extLst/>
              </a:blip>
              <a:stretch>
                <a:fillRect/>
              </a:stretch>
            </p:blipFill>
            <p:spPr>
              <a:xfrm>
                <a:off x="0" y="0"/>
                <a:ext cx="4878337" cy="4191419"/>
              </a:xfrm>
              <a:prstGeom prst="rect">
                <a:avLst/>
              </a:prstGeom>
              <a:effectLst/>
            </p:spPr>
          </p:pic>
        </p:grpSp>
        <p:sp>
          <p:nvSpPr>
            <p:cNvPr id="373" name="Shape 373"/>
            <p:cNvSpPr/>
            <p:nvPr/>
          </p:nvSpPr>
          <p:spPr>
            <a:xfrm>
              <a:off x="0" y="4897856"/>
              <a:ext cx="5973444" cy="13395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algn="l">
                <a:defRPr sz="2600" spc="208">
                  <a:solidFill>
                    <a:srgbClr val="3A7DCB"/>
                  </a:solidFill>
                  <a:latin typeface="Montserrat"/>
                  <a:ea typeface="Montserrat"/>
                  <a:cs typeface="Montserrat"/>
                  <a:sym typeface="Montserrat"/>
                </a:defRPr>
              </a:pPr>
              <a:r>
                <a:t>WOMEN’S COLLEGE HOSPITAL</a:t>
              </a:r>
            </a:p>
            <a:p>
              <a:pPr>
                <a:defRPr sz="2000" spc="160">
                  <a:solidFill>
                    <a:srgbClr val="3A7DCB"/>
                  </a:solidFill>
                  <a:latin typeface="Montserrat"/>
                  <a:ea typeface="Montserrat"/>
                  <a:cs typeface="Montserrat"/>
                  <a:sym typeface="Montserrat"/>
                </a:defRPr>
              </a:pPr>
              <a:r>
                <a:t>2016 - PRESENT</a:t>
              </a:r>
            </a:p>
          </p:txBody>
        </p:sp>
        <p:sp>
          <p:nvSpPr>
            <p:cNvPr id="374" name="Shape 374"/>
            <p:cNvSpPr/>
            <p:nvPr/>
          </p:nvSpPr>
          <p:spPr>
            <a:xfrm>
              <a:off x="399896" y="4187927"/>
              <a:ext cx="4681625" cy="7337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4000" spc="320">
                  <a:solidFill>
                    <a:srgbClr val="002A5C"/>
                  </a:solidFill>
                  <a:latin typeface="Montserrat Semi Bold"/>
                  <a:ea typeface="Montserrat Semi Bold"/>
                  <a:cs typeface="Montserrat Semi Bold"/>
                  <a:sym typeface="Montserrat Semi Bold"/>
                </a:defRPr>
              </a:lvl1pPr>
            </a:lstStyle>
            <a:p>
              <a:r>
                <a:t>DAVID URBACH</a:t>
              </a:r>
            </a:p>
          </p:txBody>
        </p:sp>
      </p:grpSp>
      <p:grpSp>
        <p:nvGrpSpPr>
          <p:cNvPr id="378" name="Group 378"/>
          <p:cNvGrpSpPr/>
          <p:nvPr/>
        </p:nvGrpSpPr>
        <p:grpSpPr>
          <a:xfrm>
            <a:off x="17899986" y="2544155"/>
            <a:ext cx="5477624" cy="8164679"/>
            <a:chOff x="0" y="0"/>
            <a:chExt cx="5477623" cy="8164678"/>
          </a:xfrm>
        </p:grpSpPr>
        <p:pic>
          <p:nvPicPr>
            <p:cNvPr id="377" name="_DSC6045.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7000" y="88900"/>
              <a:ext cx="5223624" cy="7834479"/>
            </a:xfrm>
            <a:prstGeom prst="rect">
              <a:avLst/>
            </a:prstGeom>
            <a:ln>
              <a:noFill/>
            </a:ln>
            <a:effectLst/>
          </p:spPr>
        </p:pic>
        <p:pic>
          <p:nvPicPr>
            <p:cNvPr id="376" name="Picture 375"/>
            <p:cNvPicPr>
              <a:picLocks/>
            </p:cNvPicPr>
            <p:nvPr/>
          </p:nvPicPr>
          <p:blipFill>
            <a:blip r:embed="rId8">
              <a:extLst/>
            </a:blip>
            <a:stretch>
              <a:fillRect/>
            </a:stretch>
          </p:blipFill>
          <p:spPr>
            <a:xfrm>
              <a:off x="0" y="0"/>
              <a:ext cx="5477624" cy="8164679"/>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69"/>
                                        </p:tgtEl>
                                        <p:attrNameLst>
                                          <p:attrName>style.visibility</p:attrName>
                                        </p:attrNameLst>
                                      </p:cBhvr>
                                      <p:to>
                                        <p:strVal val="visible"/>
                                      </p:to>
                                    </p:set>
                                    <p:animEffect transition="in" filter="dissolve">
                                      <p:cBhvr>
                                        <p:cTn id="7" dur="500"/>
                                        <p:tgtEl>
                                          <p:spTgt spid="369"/>
                                        </p:tgtEl>
                                      </p:cBhvr>
                                    </p:animEffect>
                                  </p:childTnLst>
                                </p:cTn>
                              </p:par>
                            </p:childTnLst>
                          </p:cTn>
                        </p:par>
                      </p:childTnLst>
                    </p:cTn>
                  </p:par>
                  <p:par>
                    <p:cTn id="8" fill="hold">
                      <p:stCondLst>
                        <p:cond delay="indefinite"/>
                      </p:stCondLst>
                      <p:childTnLst>
                        <p:par>
                          <p:cTn id="9" fill="hold">
                            <p:stCondLst>
                              <p:cond delay="0"/>
                            </p:stCondLst>
                            <p:childTnLst>
                              <p:par>
                                <p:cTn id="10" presetID="-1" presetClass="path" presetSubtype="0" accel="50000" decel="50000" fill="hold" nodeType="clickEffect">
                                  <p:stCondLst>
                                    <p:cond delay="0"/>
                                  </p:stCondLst>
                                  <p:childTnLst>
                                    <p:animMotion origin="layout" path="M 0.000000 0.000000 L -0.328524 0.000000" pathEditMode="relative">
                                      <p:cBhvr>
                                        <p:cTn id="11" dur="1000" fill="hold"/>
                                        <p:tgtEl>
                                          <p:spTgt spid="369"/>
                                        </p:tgtEl>
                                        <p:attrNameLst>
                                          <p:attrName>ppt_x</p:attrName>
                                          <p:attrName>ppt_y</p:attrName>
                                        </p:attrNameLst>
                                      </p:cBhvr>
                                    </p:animMotion>
                                  </p:childTnLst>
                                </p:cTn>
                              </p:par>
                            </p:childTnLst>
                          </p:cTn>
                        </p:par>
                        <p:par>
                          <p:cTn id="12" fill="hold">
                            <p:stCondLst>
                              <p:cond delay="1000"/>
                            </p:stCondLst>
                            <p:childTnLst>
                              <p:par>
                                <p:cTn id="13" presetID="9" presetClass="entr" fill="hold" grpId="3" nodeType="afterEffect">
                                  <p:stCondLst>
                                    <p:cond delay="0"/>
                                  </p:stCondLst>
                                  <p:iterate>
                                    <p:tmAbs val="0"/>
                                  </p:iterate>
                                  <p:childTnLst>
                                    <p:set>
                                      <p:cBhvr>
                                        <p:cTn id="14" fill="hold"/>
                                        <p:tgtEl>
                                          <p:spTgt spid="378"/>
                                        </p:tgtEl>
                                        <p:attrNameLst>
                                          <p:attrName>style.visibility</p:attrName>
                                        </p:attrNameLst>
                                      </p:cBhvr>
                                      <p:to>
                                        <p:strVal val="visible"/>
                                      </p:to>
                                    </p:set>
                                    <p:animEffect transition="in" filter="dissolve">
                                      <p:cBhvr>
                                        <p:cTn id="15" dur="1000"/>
                                        <p:tgtEl>
                                          <p:spTgt spid="37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4" nodeType="clickEffect">
                                  <p:stCondLst>
                                    <p:cond delay="0"/>
                                  </p:stCondLst>
                                  <p:iterate>
                                    <p:tmAbs val="0"/>
                                  </p:iterate>
                                  <p:childTnLst>
                                    <p:set>
                                      <p:cBhvr>
                                        <p:cTn id="19" fill="hold"/>
                                        <p:tgtEl>
                                          <p:spTgt spid="375"/>
                                        </p:tgtEl>
                                        <p:attrNameLst>
                                          <p:attrName>style.visibility</p:attrName>
                                        </p:attrNameLst>
                                      </p:cBhvr>
                                      <p:to>
                                        <p:strVal val="visible"/>
                                      </p:to>
                                    </p:set>
                                    <p:animEffect transition="in" filter="dissolve">
                                      <p:cBhvr>
                                        <p:cTn id="20" dur="3000"/>
                                        <p:tgtEl>
                                          <p:spTgt spid="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 grpId="1" animBg="1" advAuto="0"/>
      <p:bldP spid="375" grpId="4" animBg="1" advAuto="0"/>
      <p:bldP spid="378" grpId="3"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OrthopaedicSurgeryPhotoshoot_KaylaRocca-3931-small-filtered.jpe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006" y="-5131"/>
            <a:ext cx="24442012" cy="16296665"/>
          </a:xfrm>
          <a:prstGeom prst="rect">
            <a:avLst/>
          </a:prstGeom>
          <a:ln w="12700">
            <a:miter lim="400000"/>
          </a:ln>
        </p:spPr>
      </p:pic>
      <p:sp>
        <p:nvSpPr>
          <p:cNvPr id="381" name="Shape 381"/>
          <p:cNvSpPr/>
          <p:nvPr/>
        </p:nvSpPr>
        <p:spPr>
          <a:xfrm>
            <a:off x="12188284" y="-48525"/>
            <a:ext cx="12197841" cy="13813050"/>
          </a:xfrm>
          <a:prstGeom prst="rect">
            <a:avLst/>
          </a:prstGeom>
          <a:solidFill>
            <a:schemeClr val="accent1">
              <a:hueOff val="273562"/>
              <a:satOff val="2937"/>
              <a:lumOff val="-22233"/>
              <a:alpha val="74736"/>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382" name="Shape 382"/>
          <p:cNvSpPr/>
          <p:nvPr/>
        </p:nvSpPr>
        <p:spPr>
          <a:xfrm>
            <a:off x="12360571" y="460839"/>
            <a:ext cx="11497667"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4800" spc="384">
                <a:solidFill>
                  <a:srgbClr val="FF85FF"/>
                </a:solidFill>
                <a:latin typeface="Lato Regular"/>
                <a:ea typeface="Lato Regular"/>
                <a:cs typeface="Lato Regular"/>
                <a:sym typeface="Lato Regular"/>
              </a:defRPr>
            </a:lvl1pPr>
          </a:lstStyle>
          <a:p>
            <a:r>
              <a:t>EDUCATION AND RESEARCH TEAM</a:t>
            </a:r>
          </a:p>
        </p:txBody>
      </p:sp>
      <p:sp>
        <p:nvSpPr>
          <p:cNvPr id="383" name="Shape 383"/>
          <p:cNvSpPr/>
          <p:nvPr/>
        </p:nvSpPr>
        <p:spPr>
          <a:xfrm rot="18900000">
            <a:off x="18012081" y="1470892"/>
            <a:ext cx="550248" cy="550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85FF"/>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grpSp>
        <p:nvGrpSpPr>
          <p:cNvPr id="386" name="Group 386"/>
          <p:cNvGrpSpPr/>
          <p:nvPr/>
        </p:nvGrpSpPr>
        <p:grpSpPr>
          <a:xfrm>
            <a:off x="18486028" y="11652788"/>
            <a:ext cx="5008242" cy="1180295"/>
            <a:chOff x="0" y="0"/>
            <a:chExt cx="5008241" cy="1180293"/>
          </a:xfrm>
        </p:grpSpPr>
        <p:sp>
          <p:nvSpPr>
            <p:cNvPr id="384" name="Shape 384"/>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FFFFFF"/>
                  </a:solidFill>
                </a:rPr>
                <a:t>ANNUAL ADDRESS</a:t>
              </a:r>
              <a:r>
                <a:t> 2016</a:t>
              </a:r>
            </a:p>
          </p:txBody>
        </p:sp>
        <p:pic>
          <p:nvPicPr>
            <p:cNvPr id="385" name="past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grpSp>
        <p:nvGrpSpPr>
          <p:cNvPr id="390" name="Group 390"/>
          <p:cNvGrpSpPr/>
          <p:nvPr/>
        </p:nvGrpSpPr>
        <p:grpSpPr>
          <a:xfrm>
            <a:off x="5900466" y="820727"/>
            <a:ext cx="8032066" cy="2562933"/>
            <a:chOff x="81" y="0"/>
            <a:chExt cx="8032065" cy="2562931"/>
          </a:xfrm>
        </p:grpSpPr>
        <p:sp>
          <p:nvSpPr>
            <p:cNvPr id="387" name="Shape 387"/>
            <p:cNvSpPr/>
            <p:nvPr/>
          </p:nvSpPr>
          <p:spPr>
            <a:xfrm>
              <a:off x="2258428" y="396036"/>
              <a:ext cx="3279649"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defRPr sz="4000" spc="320">
                  <a:solidFill>
                    <a:srgbClr val="FFFFFF"/>
                  </a:solidFill>
                  <a:latin typeface="Montserrat"/>
                  <a:ea typeface="Montserrat"/>
                  <a:cs typeface="Montserrat"/>
                  <a:sym typeface="Montserrat"/>
                </a:defRPr>
              </a:lvl1pPr>
            </a:lstStyle>
            <a:p>
              <a:r>
                <a:t>Ron Levine</a:t>
              </a:r>
            </a:p>
          </p:txBody>
        </p:sp>
        <p:pic>
          <p:nvPicPr>
            <p:cNvPr id="388" name="Levine, R.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1" y="0"/>
              <a:ext cx="1975085" cy="2562932"/>
            </a:xfrm>
            <a:custGeom>
              <a:avLst/>
              <a:gdLst/>
              <a:ahLst/>
              <a:cxnLst>
                <a:cxn ang="0">
                  <a:pos x="wd2" y="hd2"/>
                </a:cxn>
                <a:cxn ang="5400000">
                  <a:pos x="wd2" y="hd2"/>
                </a:cxn>
                <a:cxn ang="10800000">
                  <a:pos x="wd2" y="hd2"/>
                </a:cxn>
                <a:cxn ang="16200000">
                  <a:pos x="wd2" y="hd2"/>
                </a:cxn>
              </a:cxnLst>
              <a:rect l="0" t="0" r="r" b="b"/>
              <a:pathLst>
                <a:path w="19679" h="20595" extrusionOk="0">
                  <a:moveTo>
                    <a:pt x="9837" y="0"/>
                  </a:moveTo>
                  <a:cubicBezTo>
                    <a:pt x="7319" y="0"/>
                    <a:pt x="4803" y="1006"/>
                    <a:pt x="2881" y="3017"/>
                  </a:cubicBezTo>
                  <a:cubicBezTo>
                    <a:pt x="-961" y="7039"/>
                    <a:pt x="-961" y="13557"/>
                    <a:pt x="2881" y="17578"/>
                  </a:cubicBezTo>
                  <a:cubicBezTo>
                    <a:pt x="6724" y="21600"/>
                    <a:pt x="12954" y="21600"/>
                    <a:pt x="16797" y="17578"/>
                  </a:cubicBezTo>
                  <a:cubicBezTo>
                    <a:pt x="20639" y="13557"/>
                    <a:pt x="20639" y="7039"/>
                    <a:pt x="16797" y="3017"/>
                  </a:cubicBezTo>
                  <a:cubicBezTo>
                    <a:pt x="14875" y="1006"/>
                    <a:pt x="12355" y="0"/>
                    <a:pt x="9837" y="0"/>
                  </a:cubicBezTo>
                  <a:close/>
                </a:path>
              </a:pathLst>
            </a:custGeom>
            <a:ln w="25400" cap="flat">
              <a:solidFill>
                <a:srgbClr val="85888D"/>
              </a:solidFill>
              <a:prstDash val="solid"/>
              <a:miter lim="400000"/>
            </a:ln>
            <a:effectLst/>
          </p:spPr>
        </p:pic>
        <p:sp>
          <p:nvSpPr>
            <p:cNvPr id="389" name="Shape 389"/>
            <p:cNvSpPr/>
            <p:nvPr/>
          </p:nvSpPr>
          <p:spPr>
            <a:xfrm>
              <a:off x="2190652" y="1014765"/>
              <a:ext cx="5841495"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584200">
                <a:lnSpc>
                  <a:spcPct val="120000"/>
                </a:lnSpc>
                <a:defRPr sz="2800">
                  <a:solidFill>
                    <a:srgbClr val="FFFFFF"/>
                  </a:solidFill>
                  <a:latin typeface="Lato Regular"/>
                  <a:ea typeface="Lato Regular"/>
                  <a:cs typeface="Lato Regular"/>
                  <a:sym typeface="Lato Regular"/>
                </a:defRPr>
              </a:lvl1pPr>
            </a:lstStyle>
            <a:p>
              <a:r>
                <a:t>Director, Postgraduate Education</a:t>
              </a:r>
            </a:p>
          </p:txBody>
        </p:sp>
      </p:grpSp>
      <p:grpSp>
        <p:nvGrpSpPr>
          <p:cNvPr id="394" name="Group 394"/>
          <p:cNvGrpSpPr/>
          <p:nvPr/>
        </p:nvGrpSpPr>
        <p:grpSpPr>
          <a:xfrm>
            <a:off x="4820801" y="659011"/>
            <a:ext cx="7902394" cy="2563020"/>
            <a:chOff x="0" y="0"/>
            <a:chExt cx="7902392" cy="2563018"/>
          </a:xfrm>
        </p:grpSpPr>
        <p:pic>
          <p:nvPicPr>
            <p:cNvPr id="391" name="Christakis, G. 2013.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927307" y="0"/>
              <a:ext cx="1975086" cy="2563019"/>
            </a:xfrm>
            <a:custGeom>
              <a:avLst/>
              <a:gdLst/>
              <a:ahLst/>
              <a:cxnLst>
                <a:cxn ang="0">
                  <a:pos x="wd2" y="hd2"/>
                </a:cxn>
                <a:cxn ang="5400000">
                  <a:pos x="wd2" y="hd2"/>
                </a:cxn>
                <a:cxn ang="10800000">
                  <a:pos x="wd2" y="hd2"/>
                </a:cxn>
                <a:cxn ang="16200000">
                  <a:pos x="wd2" y="hd2"/>
                </a:cxn>
              </a:cxnLst>
              <a:rect l="0" t="0" r="r" b="b"/>
              <a:pathLst>
                <a:path w="19679" h="21600" extrusionOk="0">
                  <a:moveTo>
                    <a:pt x="9837" y="0"/>
                  </a:moveTo>
                  <a:cubicBezTo>
                    <a:pt x="7319" y="0"/>
                    <a:pt x="4803" y="1055"/>
                    <a:pt x="2881" y="3164"/>
                  </a:cubicBezTo>
                  <a:cubicBezTo>
                    <a:pt x="-961" y="7382"/>
                    <a:pt x="-961" y="14218"/>
                    <a:pt x="2881" y="18436"/>
                  </a:cubicBezTo>
                  <a:cubicBezTo>
                    <a:pt x="4803" y="20545"/>
                    <a:pt x="7319" y="21600"/>
                    <a:pt x="9837" y="21600"/>
                  </a:cubicBezTo>
                  <a:cubicBezTo>
                    <a:pt x="12355" y="21600"/>
                    <a:pt x="14875" y="20545"/>
                    <a:pt x="16797" y="18436"/>
                  </a:cubicBezTo>
                  <a:cubicBezTo>
                    <a:pt x="20639" y="14218"/>
                    <a:pt x="20639" y="7382"/>
                    <a:pt x="16797" y="3164"/>
                  </a:cubicBezTo>
                  <a:cubicBezTo>
                    <a:pt x="14875" y="1055"/>
                    <a:pt x="12355" y="0"/>
                    <a:pt x="9837" y="0"/>
                  </a:cubicBezTo>
                  <a:close/>
                </a:path>
              </a:pathLst>
            </a:custGeom>
            <a:ln w="25400" cap="flat">
              <a:solidFill>
                <a:srgbClr val="85888D"/>
              </a:solidFill>
              <a:prstDash val="solid"/>
              <a:miter lim="400000"/>
            </a:ln>
            <a:effectLst/>
          </p:spPr>
        </p:pic>
        <p:sp>
          <p:nvSpPr>
            <p:cNvPr id="392" name="Shape 392"/>
            <p:cNvSpPr/>
            <p:nvPr/>
          </p:nvSpPr>
          <p:spPr>
            <a:xfrm>
              <a:off x="583870" y="484373"/>
              <a:ext cx="5223765"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defRPr sz="4000" spc="320">
                  <a:solidFill>
                    <a:srgbClr val="FFFFFF"/>
                  </a:solidFill>
                  <a:latin typeface="Montserrat"/>
                  <a:ea typeface="Montserrat"/>
                  <a:cs typeface="Montserrat"/>
                  <a:sym typeface="Montserrat"/>
                </a:defRPr>
              </a:lvl1pPr>
            </a:lstStyle>
            <a:p>
              <a:r>
                <a:t>George Christakis</a:t>
              </a:r>
            </a:p>
          </p:txBody>
        </p:sp>
        <p:sp>
          <p:nvSpPr>
            <p:cNvPr id="393" name="Shape 393"/>
            <p:cNvSpPr/>
            <p:nvPr/>
          </p:nvSpPr>
          <p:spPr>
            <a:xfrm>
              <a:off x="0" y="1182665"/>
              <a:ext cx="5841494"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584200">
                <a:lnSpc>
                  <a:spcPct val="120000"/>
                </a:lnSpc>
                <a:defRPr sz="2800">
                  <a:solidFill>
                    <a:srgbClr val="FFFFFF"/>
                  </a:solidFill>
                  <a:latin typeface="Lato Regular"/>
                  <a:ea typeface="Lato Regular"/>
                  <a:cs typeface="Lato Regular"/>
                  <a:sym typeface="Lato Regular"/>
                </a:defRPr>
              </a:lvl1pPr>
            </a:lstStyle>
            <a:p>
              <a:r>
                <a:t>Director, Undergraduate Education</a:t>
              </a:r>
            </a:p>
          </p:txBody>
        </p:sp>
      </p:grpSp>
      <p:grpSp>
        <p:nvGrpSpPr>
          <p:cNvPr id="398" name="Group 398"/>
          <p:cNvGrpSpPr/>
          <p:nvPr/>
        </p:nvGrpSpPr>
        <p:grpSpPr>
          <a:xfrm>
            <a:off x="5900466" y="820727"/>
            <a:ext cx="8032067" cy="2563020"/>
            <a:chOff x="81" y="0"/>
            <a:chExt cx="8032065" cy="2563018"/>
          </a:xfrm>
        </p:grpSpPr>
        <p:sp>
          <p:nvSpPr>
            <p:cNvPr id="395" name="Shape 395"/>
            <p:cNvSpPr/>
            <p:nvPr/>
          </p:nvSpPr>
          <p:spPr>
            <a:xfrm>
              <a:off x="2218739" y="396036"/>
              <a:ext cx="5339081"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defRPr sz="4000" spc="320">
                  <a:solidFill>
                    <a:srgbClr val="FFFFFF"/>
                  </a:solidFill>
                  <a:latin typeface="Montserrat"/>
                  <a:ea typeface="Montserrat"/>
                  <a:cs typeface="Montserrat"/>
                  <a:sym typeface="Montserrat"/>
                </a:defRPr>
              </a:lvl1pPr>
            </a:lstStyle>
            <a:p>
              <a:r>
                <a:t>Melinda Musgrave</a:t>
              </a:r>
            </a:p>
          </p:txBody>
        </p:sp>
        <p:pic>
          <p:nvPicPr>
            <p:cNvPr id="396" name="Musgrave, M. 2013.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81" y="0"/>
              <a:ext cx="1975085" cy="2563019"/>
            </a:xfrm>
            <a:custGeom>
              <a:avLst/>
              <a:gdLst/>
              <a:ahLst/>
              <a:cxnLst>
                <a:cxn ang="0">
                  <a:pos x="wd2" y="hd2"/>
                </a:cxn>
                <a:cxn ang="5400000">
                  <a:pos x="wd2" y="hd2"/>
                </a:cxn>
                <a:cxn ang="10800000">
                  <a:pos x="wd2" y="hd2"/>
                </a:cxn>
                <a:cxn ang="16200000">
                  <a:pos x="wd2" y="hd2"/>
                </a:cxn>
              </a:cxnLst>
              <a:rect l="0" t="0" r="r" b="b"/>
              <a:pathLst>
                <a:path w="19679" h="21600" extrusionOk="0">
                  <a:moveTo>
                    <a:pt x="9837" y="0"/>
                  </a:moveTo>
                  <a:cubicBezTo>
                    <a:pt x="7319" y="0"/>
                    <a:pt x="4803" y="1055"/>
                    <a:pt x="2881" y="3164"/>
                  </a:cubicBezTo>
                  <a:cubicBezTo>
                    <a:pt x="-961" y="7382"/>
                    <a:pt x="-961" y="14218"/>
                    <a:pt x="2881" y="18436"/>
                  </a:cubicBezTo>
                  <a:cubicBezTo>
                    <a:pt x="4803" y="20545"/>
                    <a:pt x="7319" y="21600"/>
                    <a:pt x="9837" y="21600"/>
                  </a:cubicBezTo>
                  <a:cubicBezTo>
                    <a:pt x="12355" y="21600"/>
                    <a:pt x="14875" y="20545"/>
                    <a:pt x="16797" y="18436"/>
                  </a:cubicBezTo>
                  <a:cubicBezTo>
                    <a:pt x="20639" y="14218"/>
                    <a:pt x="20639" y="7382"/>
                    <a:pt x="16797" y="3164"/>
                  </a:cubicBezTo>
                  <a:cubicBezTo>
                    <a:pt x="14875" y="1055"/>
                    <a:pt x="12355" y="0"/>
                    <a:pt x="9837" y="0"/>
                  </a:cubicBezTo>
                  <a:close/>
                </a:path>
              </a:pathLst>
            </a:custGeom>
            <a:ln w="25400" cap="flat">
              <a:solidFill>
                <a:srgbClr val="85888D"/>
              </a:solidFill>
              <a:prstDash val="solid"/>
              <a:miter lim="400000"/>
            </a:ln>
            <a:effectLst/>
          </p:spPr>
        </p:pic>
        <p:sp>
          <p:nvSpPr>
            <p:cNvPr id="397" name="Shape 397"/>
            <p:cNvSpPr/>
            <p:nvPr/>
          </p:nvSpPr>
          <p:spPr>
            <a:xfrm>
              <a:off x="2190653" y="1014765"/>
              <a:ext cx="5841494"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584200">
                <a:lnSpc>
                  <a:spcPct val="120000"/>
                </a:lnSpc>
                <a:defRPr sz="2800">
                  <a:solidFill>
                    <a:srgbClr val="FFFFFF"/>
                  </a:solidFill>
                  <a:latin typeface="Lato Regular"/>
                  <a:ea typeface="Lato Regular"/>
                  <a:cs typeface="Lato Regular"/>
                  <a:sym typeface="Lato Regular"/>
                </a:defRPr>
              </a:lvl1pPr>
            </a:lstStyle>
            <a:p>
              <a:r>
                <a:t>Director, Education Evaluation</a:t>
              </a:r>
            </a:p>
          </p:txBody>
        </p:sp>
      </p:grpSp>
      <p:grpSp>
        <p:nvGrpSpPr>
          <p:cNvPr id="402" name="Group 402"/>
          <p:cNvGrpSpPr/>
          <p:nvPr/>
        </p:nvGrpSpPr>
        <p:grpSpPr>
          <a:xfrm>
            <a:off x="5830190" y="845865"/>
            <a:ext cx="5883513" cy="2512707"/>
            <a:chOff x="4" y="0"/>
            <a:chExt cx="5883511" cy="2512706"/>
          </a:xfrm>
        </p:grpSpPr>
        <p:sp>
          <p:nvSpPr>
            <p:cNvPr id="399" name="Shape 399"/>
            <p:cNvSpPr/>
            <p:nvPr/>
          </p:nvSpPr>
          <p:spPr>
            <a:xfrm>
              <a:off x="1912988" y="396036"/>
              <a:ext cx="3970529"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defRPr sz="4000" spc="320">
                  <a:solidFill>
                    <a:srgbClr val="FFFFFF"/>
                  </a:solidFill>
                  <a:latin typeface="Montserrat"/>
                  <a:ea typeface="Montserrat"/>
                  <a:cs typeface="Montserrat"/>
                  <a:sym typeface="Montserrat"/>
                </a:defRPr>
              </a:lvl1pPr>
            </a:lstStyle>
            <a:p>
              <a:r>
                <a:t>Terry Axelrod</a:t>
              </a:r>
            </a:p>
          </p:txBody>
        </p:sp>
        <p:pic>
          <p:nvPicPr>
            <p:cNvPr id="400" name="Axelrod, T. 2013.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4" y="0"/>
              <a:ext cx="2116526" cy="2512707"/>
            </a:xfrm>
            <a:custGeom>
              <a:avLst/>
              <a:gdLst/>
              <a:ahLst/>
              <a:cxnLst>
                <a:cxn ang="0">
                  <a:pos x="wd2" y="hd2"/>
                </a:cxn>
                <a:cxn ang="5400000">
                  <a:pos x="wd2" y="hd2"/>
                </a:cxn>
                <a:cxn ang="10800000">
                  <a:pos x="wd2" y="hd2"/>
                </a:cxn>
                <a:cxn ang="16200000">
                  <a:pos x="wd2" y="hd2"/>
                </a:cxn>
              </a:cxnLst>
              <a:rect l="0" t="0" r="r" b="b"/>
              <a:pathLst>
                <a:path w="19679" h="20595" extrusionOk="0">
                  <a:moveTo>
                    <a:pt x="9837" y="0"/>
                  </a:moveTo>
                  <a:cubicBezTo>
                    <a:pt x="7319" y="0"/>
                    <a:pt x="4803" y="1005"/>
                    <a:pt x="2881" y="3015"/>
                  </a:cubicBezTo>
                  <a:cubicBezTo>
                    <a:pt x="-961" y="7037"/>
                    <a:pt x="-961" y="13557"/>
                    <a:pt x="2881" y="17578"/>
                  </a:cubicBezTo>
                  <a:cubicBezTo>
                    <a:pt x="6724" y="21600"/>
                    <a:pt x="12954" y="21600"/>
                    <a:pt x="16797" y="17578"/>
                  </a:cubicBezTo>
                  <a:cubicBezTo>
                    <a:pt x="20639" y="13557"/>
                    <a:pt x="20639" y="7037"/>
                    <a:pt x="16797" y="3015"/>
                  </a:cubicBezTo>
                  <a:cubicBezTo>
                    <a:pt x="14875" y="1005"/>
                    <a:pt x="12355" y="0"/>
                    <a:pt x="9837" y="0"/>
                  </a:cubicBezTo>
                  <a:close/>
                </a:path>
              </a:pathLst>
            </a:custGeom>
            <a:ln w="25400" cap="flat">
              <a:solidFill>
                <a:srgbClr val="85888D"/>
              </a:solidFill>
              <a:prstDash val="solid"/>
              <a:miter lim="400000"/>
            </a:ln>
            <a:effectLst/>
          </p:spPr>
        </p:pic>
        <p:sp>
          <p:nvSpPr>
            <p:cNvPr id="401" name="Shape 401"/>
            <p:cNvSpPr/>
            <p:nvPr/>
          </p:nvSpPr>
          <p:spPr>
            <a:xfrm>
              <a:off x="1604328" y="1014765"/>
              <a:ext cx="3421070"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584200">
                <a:lnSpc>
                  <a:spcPct val="120000"/>
                </a:lnSpc>
                <a:defRPr sz="2800">
                  <a:solidFill>
                    <a:srgbClr val="FFFFFF"/>
                  </a:solidFill>
                  <a:latin typeface="Lato Regular"/>
                  <a:ea typeface="Lato Regular"/>
                  <a:cs typeface="Lato Regular"/>
                  <a:sym typeface="Lato Regular"/>
                </a:defRPr>
              </a:lvl1pPr>
            </a:lstStyle>
            <a:p>
              <a:r>
                <a:t>Director, CPD</a:t>
              </a:r>
            </a:p>
          </p:txBody>
        </p:sp>
      </p:grpSp>
      <p:grpSp>
        <p:nvGrpSpPr>
          <p:cNvPr id="406" name="Group 406"/>
          <p:cNvGrpSpPr/>
          <p:nvPr/>
        </p:nvGrpSpPr>
        <p:grpSpPr>
          <a:xfrm>
            <a:off x="5196645" y="659011"/>
            <a:ext cx="7572384" cy="2563020"/>
            <a:chOff x="0" y="0"/>
            <a:chExt cx="7572383" cy="2563018"/>
          </a:xfrm>
        </p:grpSpPr>
        <p:pic>
          <p:nvPicPr>
            <p:cNvPr id="403" name="Safir, O.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5597298" y="0"/>
              <a:ext cx="1975086" cy="2563019"/>
            </a:xfrm>
            <a:custGeom>
              <a:avLst/>
              <a:gdLst/>
              <a:ahLst/>
              <a:cxnLst>
                <a:cxn ang="0">
                  <a:pos x="wd2" y="hd2"/>
                </a:cxn>
                <a:cxn ang="5400000">
                  <a:pos x="wd2" y="hd2"/>
                </a:cxn>
                <a:cxn ang="10800000">
                  <a:pos x="wd2" y="hd2"/>
                </a:cxn>
                <a:cxn ang="16200000">
                  <a:pos x="wd2" y="hd2"/>
                </a:cxn>
              </a:cxnLst>
              <a:rect l="0" t="0" r="r" b="b"/>
              <a:pathLst>
                <a:path w="19679" h="21600" extrusionOk="0">
                  <a:moveTo>
                    <a:pt x="9837" y="0"/>
                  </a:moveTo>
                  <a:cubicBezTo>
                    <a:pt x="7319" y="0"/>
                    <a:pt x="4803" y="1055"/>
                    <a:pt x="2881" y="3164"/>
                  </a:cubicBezTo>
                  <a:cubicBezTo>
                    <a:pt x="-961" y="7382"/>
                    <a:pt x="-961" y="14218"/>
                    <a:pt x="2881" y="18436"/>
                  </a:cubicBezTo>
                  <a:cubicBezTo>
                    <a:pt x="4803" y="20545"/>
                    <a:pt x="7319" y="21600"/>
                    <a:pt x="9837" y="21600"/>
                  </a:cubicBezTo>
                  <a:cubicBezTo>
                    <a:pt x="12355" y="21600"/>
                    <a:pt x="14875" y="20545"/>
                    <a:pt x="16797" y="18436"/>
                  </a:cubicBezTo>
                  <a:cubicBezTo>
                    <a:pt x="20639" y="14218"/>
                    <a:pt x="20639" y="7382"/>
                    <a:pt x="16797" y="3164"/>
                  </a:cubicBezTo>
                  <a:cubicBezTo>
                    <a:pt x="14875" y="1055"/>
                    <a:pt x="12355" y="0"/>
                    <a:pt x="9837" y="0"/>
                  </a:cubicBezTo>
                  <a:close/>
                </a:path>
              </a:pathLst>
            </a:custGeom>
            <a:ln w="25400" cap="flat">
              <a:solidFill>
                <a:srgbClr val="85888D"/>
              </a:solidFill>
              <a:prstDash val="solid"/>
              <a:miter lim="400000"/>
            </a:ln>
            <a:effectLst/>
          </p:spPr>
        </p:pic>
        <p:sp>
          <p:nvSpPr>
            <p:cNvPr id="404" name="Shape 404"/>
            <p:cNvSpPr/>
            <p:nvPr/>
          </p:nvSpPr>
          <p:spPr>
            <a:xfrm>
              <a:off x="2426142" y="1162725"/>
              <a:ext cx="2969261"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defRPr sz="4000" spc="320">
                  <a:solidFill>
                    <a:srgbClr val="FFFFFF"/>
                  </a:solidFill>
                  <a:latin typeface="Montserrat"/>
                  <a:ea typeface="Montserrat"/>
                  <a:cs typeface="Montserrat"/>
                  <a:sym typeface="Montserrat"/>
                </a:defRPr>
              </a:lvl1pPr>
            </a:lstStyle>
            <a:p>
              <a:r>
                <a:t>Oleg Safir</a:t>
              </a:r>
            </a:p>
          </p:txBody>
        </p:sp>
        <p:sp>
          <p:nvSpPr>
            <p:cNvPr id="405" name="Shape 405"/>
            <p:cNvSpPr/>
            <p:nvPr/>
          </p:nvSpPr>
          <p:spPr>
            <a:xfrm>
              <a:off x="0" y="1879350"/>
              <a:ext cx="5841494"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584200">
                <a:lnSpc>
                  <a:spcPct val="120000"/>
                </a:lnSpc>
                <a:defRPr sz="2800">
                  <a:solidFill>
                    <a:srgbClr val="FFFFFF"/>
                  </a:solidFill>
                  <a:latin typeface="Lato Regular"/>
                  <a:ea typeface="Lato Regular"/>
                  <a:cs typeface="Lato Regular"/>
                  <a:sym typeface="Lato Regular"/>
                </a:defRPr>
              </a:lvl1pPr>
            </a:lstStyle>
            <a:p>
              <a:r>
                <a:t>Director, Surgical Skills Centre</a:t>
              </a:r>
            </a:p>
          </p:txBody>
        </p:sp>
      </p:grpSp>
      <p:grpSp>
        <p:nvGrpSpPr>
          <p:cNvPr id="410" name="Group 410"/>
          <p:cNvGrpSpPr/>
          <p:nvPr/>
        </p:nvGrpSpPr>
        <p:grpSpPr>
          <a:xfrm>
            <a:off x="5552804" y="659011"/>
            <a:ext cx="7169040" cy="2563020"/>
            <a:chOff x="0" y="0"/>
            <a:chExt cx="7169038" cy="2563018"/>
          </a:xfrm>
        </p:grpSpPr>
        <p:pic>
          <p:nvPicPr>
            <p:cNvPr id="407" name="Kapus, A.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5193954" y="0"/>
              <a:ext cx="1975085" cy="2563019"/>
            </a:xfrm>
            <a:custGeom>
              <a:avLst/>
              <a:gdLst/>
              <a:ahLst/>
              <a:cxnLst>
                <a:cxn ang="0">
                  <a:pos x="wd2" y="hd2"/>
                </a:cxn>
                <a:cxn ang="5400000">
                  <a:pos x="wd2" y="hd2"/>
                </a:cxn>
                <a:cxn ang="10800000">
                  <a:pos x="wd2" y="hd2"/>
                </a:cxn>
                <a:cxn ang="16200000">
                  <a:pos x="wd2" y="hd2"/>
                </a:cxn>
              </a:cxnLst>
              <a:rect l="0" t="0" r="r" b="b"/>
              <a:pathLst>
                <a:path w="19679" h="21600" extrusionOk="0">
                  <a:moveTo>
                    <a:pt x="9837" y="0"/>
                  </a:moveTo>
                  <a:cubicBezTo>
                    <a:pt x="7319" y="0"/>
                    <a:pt x="4803" y="1055"/>
                    <a:pt x="2881" y="3164"/>
                  </a:cubicBezTo>
                  <a:cubicBezTo>
                    <a:pt x="-961" y="7382"/>
                    <a:pt x="-961" y="14218"/>
                    <a:pt x="2881" y="18436"/>
                  </a:cubicBezTo>
                  <a:cubicBezTo>
                    <a:pt x="4803" y="20545"/>
                    <a:pt x="7319" y="21600"/>
                    <a:pt x="9837" y="21600"/>
                  </a:cubicBezTo>
                  <a:cubicBezTo>
                    <a:pt x="12355" y="21600"/>
                    <a:pt x="14875" y="20545"/>
                    <a:pt x="16797" y="18436"/>
                  </a:cubicBezTo>
                  <a:cubicBezTo>
                    <a:pt x="20639" y="14218"/>
                    <a:pt x="20639" y="7382"/>
                    <a:pt x="16797" y="3164"/>
                  </a:cubicBezTo>
                  <a:cubicBezTo>
                    <a:pt x="14875" y="1055"/>
                    <a:pt x="12355" y="0"/>
                    <a:pt x="9837" y="0"/>
                  </a:cubicBezTo>
                  <a:close/>
                </a:path>
              </a:pathLst>
            </a:custGeom>
            <a:ln w="25400" cap="flat">
              <a:solidFill>
                <a:srgbClr val="85888D"/>
              </a:solidFill>
              <a:prstDash val="solid"/>
              <a:miter lim="400000"/>
            </a:ln>
            <a:effectLst/>
          </p:spPr>
        </p:pic>
        <p:sp>
          <p:nvSpPr>
            <p:cNvPr id="408" name="Shape 408"/>
            <p:cNvSpPr/>
            <p:nvPr/>
          </p:nvSpPr>
          <p:spPr>
            <a:xfrm>
              <a:off x="938027" y="1162725"/>
              <a:ext cx="4095497"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defRPr sz="4000" spc="320">
                  <a:solidFill>
                    <a:srgbClr val="FFFFFF"/>
                  </a:solidFill>
                  <a:latin typeface="Montserrat"/>
                  <a:ea typeface="Montserrat"/>
                  <a:cs typeface="Montserrat"/>
                  <a:sym typeface="Montserrat"/>
                </a:defRPr>
              </a:lvl1pPr>
            </a:lstStyle>
            <a:p>
              <a:r>
                <a:t>Andras Kapus</a:t>
              </a:r>
            </a:p>
          </p:txBody>
        </p:sp>
        <p:sp>
          <p:nvSpPr>
            <p:cNvPr id="409" name="Shape 409"/>
            <p:cNvSpPr/>
            <p:nvPr/>
          </p:nvSpPr>
          <p:spPr>
            <a:xfrm>
              <a:off x="0" y="1842682"/>
              <a:ext cx="5514636"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584200">
                <a:lnSpc>
                  <a:spcPct val="120000"/>
                </a:lnSpc>
                <a:defRPr sz="2800">
                  <a:solidFill>
                    <a:srgbClr val="FFFFFF"/>
                  </a:solidFill>
                  <a:latin typeface="Lato Regular"/>
                  <a:ea typeface="Lato Regular"/>
                  <a:cs typeface="Lato Regular"/>
                  <a:sym typeface="Lato Regular"/>
                </a:defRPr>
              </a:lvl1pPr>
            </a:lstStyle>
            <a:p>
              <a:r>
                <a:t>Associate Chair, Research</a:t>
              </a:r>
            </a:p>
          </p:txBody>
        </p:sp>
      </p:grpSp>
      <p:grpSp>
        <p:nvGrpSpPr>
          <p:cNvPr id="414" name="Group 414"/>
          <p:cNvGrpSpPr/>
          <p:nvPr/>
        </p:nvGrpSpPr>
        <p:grpSpPr>
          <a:xfrm>
            <a:off x="5901817" y="820727"/>
            <a:ext cx="8893756" cy="2563020"/>
            <a:chOff x="81" y="0"/>
            <a:chExt cx="8893754" cy="2563018"/>
          </a:xfrm>
        </p:grpSpPr>
        <p:sp>
          <p:nvSpPr>
            <p:cNvPr id="411" name="Shape 411"/>
            <p:cNvSpPr/>
            <p:nvPr/>
          </p:nvSpPr>
          <p:spPr>
            <a:xfrm>
              <a:off x="2101632" y="267699"/>
              <a:ext cx="4546601"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defRPr sz="4000" spc="320">
                  <a:solidFill>
                    <a:srgbClr val="FFFFFF"/>
                  </a:solidFill>
                  <a:latin typeface="Montserrat"/>
                  <a:ea typeface="Montserrat"/>
                  <a:cs typeface="Montserrat"/>
                  <a:sym typeface="Montserrat"/>
                </a:defRPr>
              </a:lvl1pPr>
            </a:lstStyle>
            <a:p>
              <a:r>
                <a:t>Robin Richards</a:t>
              </a:r>
            </a:p>
          </p:txBody>
        </p:sp>
        <p:pic>
          <p:nvPicPr>
            <p:cNvPr id="412" name="Richards, R. 2013.jp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81" y="0"/>
              <a:ext cx="1975085" cy="2563019"/>
            </a:xfrm>
            <a:custGeom>
              <a:avLst/>
              <a:gdLst/>
              <a:ahLst/>
              <a:cxnLst>
                <a:cxn ang="0">
                  <a:pos x="wd2" y="hd2"/>
                </a:cxn>
                <a:cxn ang="5400000">
                  <a:pos x="wd2" y="hd2"/>
                </a:cxn>
                <a:cxn ang="10800000">
                  <a:pos x="wd2" y="hd2"/>
                </a:cxn>
                <a:cxn ang="16200000">
                  <a:pos x="wd2" y="hd2"/>
                </a:cxn>
              </a:cxnLst>
              <a:rect l="0" t="0" r="r" b="b"/>
              <a:pathLst>
                <a:path w="19679" h="21600" extrusionOk="0">
                  <a:moveTo>
                    <a:pt x="9837" y="0"/>
                  </a:moveTo>
                  <a:cubicBezTo>
                    <a:pt x="7319" y="0"/>
                    <a:pt x="4803" y="1055"/>
                    <a:pt x="2881" y="3164"/>
                  </a:cubicBezTo>
                  <a:cubicBezTo>
                    <a:pt x="-961" y="7382"/>
                    <a:pt x="-961" y="14218"/>
                    <a:pt x="2881" y="18436"/>
                  </a:cubicBezTo>
                  <a:cubicBezTo>
                    <a:pt x="4803" y="20545"/>
                    <a:pt x="7319" y="21600"/>
                    <a:pt x="9837" y="21600"/>
                  </a:cubicBezTo>
                  <a:cubicBezTo>
                    <a:pt x="12355" y="21600"/>
                    <a:pt x="14875" y="20545"/>
                    <a:pt x="16797" y="18436"/>
                  </a:cubicBezTo>
                  <a:cubicBezTo>
                    <a:pt x="20639" y="14218"/>
                    <a:pt x="20639" y="7382"/>
                    <a:pt x="16797" y="3164"/>
                  </a:cubicBezTo>
                  <a:cubicBezTo>
                    <a:pt x="14875" y="1055"/>
                    <a:pt x="12355" y="0"/>
                    <a:pt x="9837" y="0"/>
                  </a:cubicBezTo>
                  <a:close/>
                </a:path>
              </a:pathLst>
            </a:custGeom>
            <a:ln w="25400" cap="flat">
              <a:solidFill>
                <a:srgbClr val="85888D"/>
              </a:solidFill>
              <a:prstDash val="solid"/>
              <a:miter lim="400000"/>
            </a:ln>
            <a:effectLst/>
          </p:spPr>
        </p:pic>
        <p:sp>
          <p:nvSpPr>
            <p:cNvPr id="413" name="Shape 413"/>
            <p:cNvSpPr/>
            <p:nvPr/>
          </p:nvSpPr>
          <p:spPr>
            <a:xfrm>
              <a:off x="1912350" y="1014765"/>
              <a:ext cx="6981487"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584200">
                <a:lnSpc>
                  <a:spcPct val="120000"/>
                </a:lnSpc>
                <a:defRPr sz="2800">
                  <a:solidFill>
                    <a:srgbClr val="FFFFFF"/>
                  </a:solidFill>
                  <a:latin typeface="Lato Regular"/>
                  <a:ea typeface="Lato Regular"/>
                  <a:cs typeface="Lato Regular"/>
                  <a:sym typeface="Lato Regular"/>
                </a:defRPr>
              </a:lvl1pPr>
            </a:lstStyle>
            <a:p>
              <a:r>
                <a:t>Chair, Internal Evaluation Committee</a:t>
              </a:r>
            </a:p>
          </p:txBody>
        </p:sp>
      </p:grpSp>
      <p:grpSp>
        <p:nvGrpSpPr>
          <p:cNvPr id="418" name="Group 418"/>
          <p:cNvGrpSpPr/>
          <p:nvPr/>
        </p:nvGrpSpPr>
        <p:grpSpPr>
          <a:xfrm>
            <a:off x="3619935" y="659011"/>
            <a:ext cx="9130760" cy="2563020"/>
            <a:chOff x="0" y="0"/>
            <a:chExt cx="9130758" cy="2563018"/>
          </a:xfrm>
        </p:grpSpPr>
        <p:pic>
          <p:nvPicPr>
            <p:cNvPr id="415" name="Hall, J. 2013.jpg"/>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a:off x="7155674" y="0"/>
              <a:ext cx="1975085" cy="2563019"/>
            </a:xfrm>
            <a:custGeom>
              <a:avLst/>
              <a:gdLst/>
              <a:ahLst/>
              <a:cxnLst>
                <a:cxn ang="0">
                  <a:pos x="wd2" y="hd2"/>
                </a:cxn>
                <a:cxn ang="5400000">
                  <a:pos x="wd2" y="hd2"/>
                </a:cxn>
                <a:cxn ang="10800000">
                  <a:pos x="wd2" y="hd2"/>
                </a:cxn>
                <a:cxn ang="16200000">
                  <a:pos x="wd2" y="hd2"/>
                </a:cxn>
              </a:cxnLst>
              <a:rect l="0" t="0" r="r" b="b"/>
              <a:pathLst>
                <a:path w="19679" h="21600" extrusionOk="0">
                  <a:moveTo>
                    <a:pt x="9837" y="0"/>
                  </a:moveTo>
                  <a:cubicBezTo>
                    <a:pt x="7319" y="0"/>
                    <a:pt x="4803" y="1055"/>
                    <a:pt x="2881" y="3164"/>
                  </a:cubicBezTo>
                  <a:cubicBezTo>
                    <a:pt x="-961" y="7382"/>
                    <a:pt x="-961" y="14218"/>
                    <a:pt x="2881" y="18436"/>
                  </a:cubicBezTo>
                  <a:cubicBezTo>
                    <a:pt x="4803" y="20545"/>
                    <a:pt x="7319" y="21600"/>
                    <a:pt x="9837" y="21600"/>
                  </a:cubicBezTo>
                  <a:cubicBezTo>
                    <a:pt x="12355" y="21600"/>
                    <a:pt x="14875" y="20545"/>
                    <a:pt x="16797" y="18436"/>
                  </a:cubicBezTo>
                  <a:cubicBezTo>
                    <a:pt x="20639" y="14218"/>
                    <a:pt x="20639" y="7382"/>
                    <a:pt x="16797" y="3164"/>
                  </a:cubicBezTo>
                  <a:cubicBezTo>
                    <a:pt x="14875" y="1055"/>
                    <a:pt x="12355" y="0"/>
                    <a:pt x="9837" y="0"/>
                  </a:cubicBezTo>
                  <a:close/>
                </a:path>
              </a:pathLst>
            </a:custGeom>
            <a:ln w="25400" cap="flat">
              <a:solidFill>
                <a:srgbClr val="85888D"/>
              </a:solidFill>
              <a:prstDash val="solid"/>
              <a:miter lim="400000"/>
            </a:ln>
            <a:effectLst/>
          </p:spPr>
        </p:pic>
        <p:sp>
          <p:nvSpPr>
            <p:cNvPr id="416" name="Shape 416"/>
            <p:cNvSpPr/>
            <p:nvPr/>
          </p:nvSpPr>
          <p:spPr>
            <a:xfrm>
              <a:off x="3180416" y="1162725"/>
              <a:ext cx="3534157"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defRPr sz="4000" spc="320">
                  <a:solidFill>
                    <a:srgbClr val="FFFFFF"/>
                  </a:solidFill>
                  <a:latin typeface="Montserrat"/>
                  <a:ea typeface="Montserrat"/>
                  <a:cs typeface="Montserrat"/>
                  <a:sym typeface="Montserrat"/>
                </a:defRPr>
              </a:lvl1pPr>
            </a:lstStyle>
            <a:p>
              <a:r>
                <a:t>Jeremy Hall</a:t>
              </a:r>
            </a:p>
          </p:txBody>
        </p:sp>
        <p:sp>
          <p:nvSpPr>
            <p:cNvPr id="417" name="Shape 417"/>
            <p:cNvSpPr/>
            <p:nvPr/>
          </p:nvSpPr>
          <p:spPr>
            <a:xfrm>
              <a:off x="0" y="1861016"/>
              <a:ext cx="6786116"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584200">
                <a:lnSpc>
                  <a:spcPct val="120000"/>
                </a:lnSpc>
                <a:defRPr sz="2800">
                  <a:solidFill>
                    <a:srgbClr val="FFFFFF"/>
                  </a:solidFill>
                  <a:latin typeface="Lato Regular"/>
                  <a:ea typeface="Lato Regular"/>
                  <a:cs typeface="Lato Regular"/>
                  <a:sym typeface="Lato Regular"/>
                </a:defRPr>
              </a:lvl1pPr>
            </a:lstStyle>
            <a:p>
              <a:r>
                <a:t>Deputy Director, Education Evaluation</a:t>
              </a:r>
            </a:p>
          </p:txBody>
        </p:sp>
      </p:grpSp>
      <p:grpSp>
        <p:nvGrpSpPr>
          <p:cNvPr id="421" name="Group 421"/>
          <p:cNvGrpSpPr/>
          <p:nvPr/>
        </p:nvGrpSpPr>
        <p:grpSpPr>
          <a:xfrm>
            <a:off x="9270141" y="1341720"/>
            <a:ext cx="5130928" cy="3646840"/>
            <a:chOff x="0" y="0"/>
            <a:chExt cx="5130927" cy="3646839"/>
          </a:xfrm>
        </p:grpSpPr>
        <p:pic>
          <p:nvPicPr>
            <p:cNvPr id="419" name="Blitz, M.jp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602985" y="0"/>
              <a:ext cx="1924956" cy="2396832"/>
            </a:xfrm>
            <a:prstGeom prst="rect">
              <a:avLst/>
            </a:prstGeom>
            <a:ln w="12700" cap="flat">
              <a:noFill/>
              <a:miter lim="400000"/>
            </a:ln>
            <a:effectLst/>
          </p:spPr>
        </p:pic>
        <p:sp>
          <p:nvSpPr>
            <p:cNvPr id="420" name="Shape 420"/>
            <p:cNvSpPr/>
            <p:nvPr/>
          </p:nvSpPr>
          <p:spPr>
            <a:xfrm>
              <a:off x="0" y="2508919"/>
              <a:ext cx="5130928" cy="11379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584200">
                <a:lnSpc>
                  <a:spcPct val="120000"/>
                </a:lnSpc>
                <a:defRPr sz="3100">
                  <a:solidFill>
                    <a:srgbClr val="FFFFFF"/>
                  </a:solidFill>
                  <a:latin typeface="Lato Regular"/>
                  <a:ea typeface="Lato Regular"/>
                  <a:cs typeface="Lato Regular"/>
                  <a:sym typeface="Lato Regular"/>
                </a:defRPr>
              </a:pPr>
              <a:r>
                <a:t>Maurice Blitz</a:t>
              </a:r>
            </a:p>
            <a:p>
              <a:pPr defTabSz="584200">
                <a:lnSpc>
                  <a:spcPct val="120000"/>
                </a:lnSpc>
                <a:defRPr sz="3000">
                  <a:solidFill>
                    <a:srgbClr val="FFFFFF"/>
                  </a:solidFill>
                  <a:latin typeface="Lato Regular"/>
                  <a:ea typeface="Lato Regular"/>
                  <a:cs typeface="Lato Regular"/>
                  <a:sym typeface="Lato Regular"/>
                </a:defRPr>
              </a:pPr>
              <a:r>
                <a:t>Director, Surgical Foundations</a:t>
              </a:r>
            </a:p>
          </p:txBody>
        </p:sp>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500"/>
                                  </p:stCondLst>
                                  <p:iterate>
                                    <p:tmAbs val="0"/>
                                  </p:iterate>
                                  <p:childTnLst>
                                    <p:set>
                                      <p:cBhvr>
                                        <p:cTn id="6" fill="hold"/>
                                        <p:tgtEl>
                                          <p:spTgt spid="390"/>
                                        </p:tgtEl>
                                        <p:attrNameLst>
                                          <p:attrName>style.visibility</p:attrName>
                                        </p:attrNameLst>
                                      </p:cBhvr>
                                      <p:to>
                                        <p:strVal val="visible"/>
                                      </p:to>
                                    </p:set>
                                  </p:childTnLst>
                                </p:cTn>
                              </p:par>
                            </p:childTnLst>
                          </p:cTn>
                        </p:par>
                        <p:par>
                          <p:cTn id="7" fill="hold">
                            <p:stCondLst>
                              <p:cond delay="0"/>
                            </p:stCondLst>
                            <p:childTnLst>
                              <p:par>
                                <p:cTn id="8" presetID="-1" presetClass="path" presetSubtype="0" accel="50000" decel="50000" fill="hold" nodeType="afterEffect">
                                  <p:stCondLst>
                                    <p:cond delay="300"/>
                                  </p:stCondLst>
                                  <p:childTnLst>
                                    <p:animMotion origin="layout" path="M 0.000000 0.000000 L -0.209848 0.143024" pathEditMode="relative">
                                      <p:cBhvr>
                                        <p:cTn id="9" dur="1000" fill="hold"/>
                                        <p:tgtEl>
                                          <p:spTgt spid="390"/>
                                        </p:tgtEl>
                                        <p:attrNameLst>
                                          <p:attrName>ppt_x</p:attrName>
                                          <p:attrName>ppt_y</p:attrName>
                                        </p:attrNameLst>
                                      </p:cBhvr>
                                    </p:animMotion>
                                  </p:childTnLst>
                                </p:cTn>
                              </p:par>
                            </p:childTnLst>
                          </p:cTn>
                        </p:par>
                        <p:par>
                          <p:cTn id="10" fill="hold">
                            <p:stCondLst>
                              <p:cond delay="1300"/>
                            </p:stCondLst>
                            <p:childTnLst>
                              <p:par>
                                <p:cTn id="11" presetID="1" presetClass="entr" presetSubtype="0" fill="hold" grpId="3" nodeType="afterEffect">
                                  <p:stCondLst>
                                    <p:cond delay="300"/>
                                  </p:stCondLst>
                                  <p:iterate>
                                    <p:tmAbs val="0"/>
                                  </p:iterate>
                                  <p:childTnLst>
                                    <p:set>
                                      <p:cBhvr>
                                        <p:cTn id="12" fill="hold"/>
                                        <p:tgtEl>
                                          <p:spTgt spid="394"/>
                                        </p:tgtEl>
                                        <p:attrNameLst>
                                          <p:attrName>style.visibility</p:attrName>
                                        </p:attrNameLst>
                                      </p:cBhvr>
                                      <p:to>
                                        <p:strVal val="visible"/>
                                      </p:to>
                                    </p:set>
                                  </p:childTnLst>
                                </p:cTn>
                              </p:par>
                            </p:childTnLst>
                          </p:cTn>
                        </p:par>
                        <p:par>
                          <p:cTn id="13" fill="hold">
                            <p:stCondLst>
                              <p:cond delay="0"/>
                            </p:stCondLst>
                            <p:childTnLst>
                              <p:par>
                                <p:cTn id="14" presetID="-1" presetClass="path" presetSubtype="0" accel="50000" decel="50000" fill="hold" nodeType="afterEffect">
                                  <p:stCondLst>
                                    <p:cond delay="500"/>
                                  </p:stCondLst>
                                  <p:childTnLst>
                                    <p:animMotion origin="layout" path="M 0.000000 0.000000 L -0.085448 0.296742" pathEditMode="relative">
                                      <p:cBhvr>
                                        <p:cTn id="15" dur="1000" fill="hold"/>
                                        <p:tgtEl>
                                          <p:spTgt spid="394"/>
                                        </p:tgtEl>
                                        <p:attrNameLst>
                                          <p:attrName>ppt_x</p:attrName>
                                          <p:attrName>ppt_y</p:attrName>
                                        </p:attrNameLst>
                                      </p:cBhvr>
                                    </p:animMotion>
                                  </p:childTnLst>
                                </p:cTn>
                              </p:par>
                            </p:childTnLst>
                          </p:cTn>
                        </p:par>
                        <p:par>
                          <p:cTn id="16" fill="hold">
                            <p:stCondLst>
                              <p:cond delay="1500"/>
                            </p:stCondLst>
                            <p:childTnLst>
                              <p:par>
                                <p:cTn id="17" presetID="1" presetClass="entr" presetSubtype="0" fill="hold" grpId="5" nodeType="afterEffect">
                                  <p:stCondLst>
                                    <p:cond delay="300"/>
                                  </p:stCondLst>
                                  <p:iterate>
                                    <p:tmAbs val="0"/>
                                  </p:iterate>
                                  <p:childTnLst>
                                    <p:set>
                                      <p:cBhvr>
                                        <p:cTn id="18" fill="hold"/>
                                        <p:tgtEl>
                                          <p:spTgt spid="402"/>
                                        </p:tgtEl>
                                        <p:attrNameLst>
                                          <p:attrName>style.visibility</p:attrName>
                                        </p:attrNameLst>
                                      </p:cBhvr>
                                      <p:to>
                                        <p:strVal val="visible"/>
                                      </p:to>
                                    </p:set>
                                  </p:childTnLst>
                                </p:cTn>
                              </p:par>
                            </p:childTnLst>
                          </p:cTn>
                        </p:par>
                        <p:par>
                          <p:cTn id="19" fill="hold">
                            <p:stCondLst>
                              <p:cond delay="0"/>
                            </p:stCondLst>
                            <p:childTnLst>
                              <p:par>
                                <p:cTn id="20" presetID="-1" presetClass="path" presetSubtype="0" accel="50000" decel="50000" fill="hold" nodeType="afterEffect">
                                  <p:stCondLst>
                                    <p:cond delay="500"/>
                                  </p:stCondLst>
                                  <p:childTnLst>
                                    <p:animMotion origin="layout" path="M 0.000000 0.000000 L -0.161892 0.496457" pathEditMode="relative">
                                      <p:cBhvr>
                                        <p:cTn id="21" dur="1000" fill="hold"/>
                                        <p:tgtEl>
                                          <p:spTgt spid="402"/>
                                        </p:tgtEl>
                                        <p:attrNameLst>
                                          <p:attrName>ppt_x</p:attrName>
                                          <p:attrName>ppt_y</p:attrName>
                                        </p:attrNameLst>
                                      </p:cBhvr>
                                    </p:animMotion>
                                  </p:childTnLst>
                                </p:cTn>
                              </p:par>
                            </p:childTnLst>
                          </p:cTn>
                        </p:par>
                        <p:par>
                          <p:cTn id="22" fill="hold">
                            <p:stCondLst>
                              <p:cond delay="1500"/>
                            </p:stCondLst>
                            <p:childTnLst>
                              <p:par>
                                <p:cTn id="23" presetID="1" presetClass="entr" presetSubtype="0" fill="hold" grpId="7" nodeType="afterEffect">
                                  <p:stCondLst>
                                    <p:cond delay="300"/>
                                  </p:stCondLst>
                                  <p:iterate>
                                    <p:tmAbs val="0"/>
                                  </p:iterate>
                                  <p:childTnLst>
                                    <p:set>
                                      <p:cBhvr>
                                        <p:cTn id="24" fill="hold"/>
                                        <p:tgtEl>
                                          <p:spTgt spid="406"/>
                                        </p:tgtEl>
                                        <p:attrNameLst>
                                          <p:attrName>style.visibility</p:attrName>
                                        </p:attrNameLst>
                                      </p:cBhvr>
                                      <p:to>
                                        <p:strVal val="visible"/>
                                      </p:to>
                                    </p:set>
                                  </p:childTnLst>
                                </p:cTn>
                              </p:par>
                            </p:childTnLst>
                          </p:cTn>
                        </p:par>
                        <p:par>
                          <p:cTn id="25" fill="hold">
                            <p:stCondLst>
                              <p:cond delay="0"/>
                            </p:stCondLst>
                            <p:childTnLst>
                              <p:par>
                                <p:cTn id="26" presetID="-1" presetClass="path" presetSubtype="0" accel="50000" decel="50000" fill="hold" nodeType="afterEffect">
                                  <p:stCondLst>
                                    <p:cond delay="500"/>
                                  </p:stCondLst>
                                  <p:childTnLst>
                                    <p:animMotion origin="layout" path="M 0.000000 0.000000 L -0.118531 0.684378" pathEditMode="relative">
                                      <p:cBhvr>
                                        <p:cTn id="27" dur="1000" fill="hold"/>
                                        <p:tgtEl>
                                          <p:spTgt spid="406"/>
                                        </p:tgtEl>
                                        <p:attrNameLst>
                                          <p:attrName>ppt_x</p:attrName>
                                          <p:attrName>ppt_y</p:attrName>
                                        </p:attrNameLst>
                                      </p:cBhvr>
                                    </p:animMotion>
                                  </p:childTnLst>
                                </p:cTn>
                              </p:par>
                            </p:childTnLst>
                          </p:cTn>
                        </p:par>
                        <p:par>
                          <p:cTn id="28" fill="hold">
                            <p:stCondLst>
                              <p:cond delay="1500"/>
                            </p:stCondLst>
                            <p:childTnLst>
                              <p:par>
                                <p:cTn id="29" presetID="1" presetClass="entr" presetSubtype="0" fill="hold" grpId="9" nodeType="afterEffect">
                                  <p:stCondLst>
                                    <p:cond delay="300"/>
                                  </p:stCondLst>
                                  <p:iterate>
                                    <p:tmAbs val="0"/>
                                  </p:iterate>
                                  <p:childTnLst>
                                    <p:set>
                                      <p:cBhvr>
                                        <p:cTn id="30" fill="hold"/>
                                        <p:tgtEl>
                                          <p:spTgt spid="414"/>
                                        </p:tgtEl>
                                        <p:attrNameLst>
                                          <p:attrName>style.visibility</p:attrName>
                                        </p:attrNameLst>
                                      </p:cBhvr>
                                      <p:to>
                                        <p:strVal val="visible"/>
                                      </p:to>
                                    </p:set>
                                  </p:childTnLst>
                                </p:cTn>
                              </p:par>
                            </p:childTnLst>
                          </p:cTn>
                        </p:par>
                        <p:par>
                          <p:cTn id="31" fill="hold">
                            <p:stCondLst>
                              <p:cond delay="0"/>
                            </p:stCondLst>
                            <p:childTnLst>
                              <p:par>
                                <p:cTn id="32" presetID="-1" presetClass="path" presetSubtype="0" accel="50000" decel="50000" fill="hold" nodeType="afterEffect">
                                  <p:stCondLst>
                                    <p:cond delay="500"/>
                                  </p:stCondLst>
                                  <p:childTnLst>
                                    <p:animMotion origin="layout" path="M 0.000000 0.000000 L 0.382221 0.154886" pathEditMode="relative">
                                      <p:cBhvr>
                                        <p:cTn id="33" dur="1000" fill="hold"/>
                                        <p:tgtEl>
                                          <p:spTgt spid="414"/>
                                        </p:tgtEl>
                                        <p:attrNameLst>
                                          <p:attrName>ppt_x</p:attrName>
                                          <p:attrName>ppt_y</p:attrName>
                                        </p:attrNameLst>
                                      </p:cBhvr>
                                    </p:animMotion>
                                  </p:childTnLst>
                                </p:cTn>
                              </p:par>
                            </p:childTnLst>
                          </p:cTn>
                        </p:par>
                        <p:par>
                          <p:cTn id="34" fill="hold">
                            <p:stCondLst>
                              <p:cond delay="1500"/>
                            </p:stCondLst>
                            <p:childTnLst>
                              <p:par>
                                <p:cTn id="35" presetID="1" presetClass="entr" presetSubtype="0" fill="hold" grpId="11" nodeType="afterEffect">
                                  <p:stCondLst>
                                    <p:cond delay="300"/>
                                  </p:stCondLst>
                                  <p:iterate>
                                    <p:tmAbs val="0"/>
                                  </p:iterate>
                                  <p:childTnLst>
                                    <p:set>
                                      <p:cBhvr>
                                        <p:cTn id="36" fill="hold"/>
                                        <p:tgtEl>
                                          <p:spTgt spid="398"/>
                                        </p:tgtEl>
                                        <p:attrNameLst>
                                          <p:attrName>style.visibility</p:attrName>
                                        </p:attrNameLst>
                                      </p:cBhvr>
                                      <p:to>
                                        <p:strVal val="visible"/>
                                      </p:to>
                                    </p:set>
                                  </p:childTnLst>
                                </p:cTn>
                              </p:par>
                            </p:childTnLst>
                          </p:cTn>
                        </p:par>
                        <p:par>
                          <p:cTn id="37" fill="hold">
                            <p:stCondLst>
                              <p:cond delay="0"/>
                            </p:stCondLst>
                            <p:childTnLst>
                              <p:par>
                                <p:cTn id="38" presetID="-1" presetClass="path" presetSubtype="0" accel="50000" decel="50000" fill="hold" nodeType="afterEffect">
                                  <p:stCondLst>
                                    <p:cond delay="500"/>
                                  </p:stCondLst>
                                  <p:childTnLst>
                                    <p:animMotion origin="layout" path="M 0.000000 0.000000 L 0.279214 0.393628" pathEditMode="relative">
                                      <p:cBhvr>
                                        <p:cTn id="39" dur="1000" fill="hold"/>
                                        <p:tgtEl>
                                          <p:spTgt spid="398"/>
                                        </p:tgtEl>
                                        <p:attrNameLst>
                                          <p:attrName>ppt_x</p:attrName>
                                          <p:attrName>ppt_y</p:attrName>
                                        </p:attrNameLst>
                                      </p:cBhvr>
                                    </p:animMotion>
                                  </p:childTnLst>
                                </p:cTn>
                              </p:par>
                            </p:childTnLst>
                          </p:cTn>
                        </p:par>
                        <p:par>
                          <p:cTn id="40" fill="hold">
                            <p:stCondLst>
                              <p:cond delay="1500"/>
                            </p:stCondLst>
                            <p:childTnLst>
                              <p:par>
                                <p:cTn id="41" presetID="1" presetClass="entr" presetSubtype="0" fill="hold" grpId="13" nodeType="afterEffect">
                                  <p:stCondLst>
                                    <p:cond delay="300"/>
                                  </p:stCondLst>
                                  <p:iterate>
                                    <p:tmAbs val="0"/>
                                  </p:iterate>
                                  <p:childTnLst>
                                    <p:set>
                                      <p:cBhvr>
                                        <p:cTn id="42" fill="hold"/>
                                        <p:tgtEl>
                                          <p:spTgt spid="418"/>
                                        </p:tgtEl>
                                        <p:attrNameLst>
                                          <p:attrName>style.visibility</p:attrName>
                                        </p:attrNameLst>
                                      </p:cBhvr>
                                      <p:to>
                                        <p:strVal val="visible"/>
                                      </p:to>
                                    </p:set>
                                  </p:childTnLst>
                                </p:cTn>
                              </p:par>
                            </p:childTnLst>
                          </p:cTn>
                        </p:par>
                        <p:par>
                          <p:cTn id="43" fill="hold">
                            <p:stCondLst>
                              <p:cond delay="0"/>
                            </p:stCondLst>
                            <p:childTnLst>
                              <p:par>
                                <p:cTn id="44" presetID="-1" presetClass="path" presetSubtype="0" accel="50000" decel="50000" fill="hold" nodeType="afterEffect">
                                  <p:stCondLst>
                                    <p:cond delay="500"/>
                                  </p:stCondLst>
                                  <p:childTnLst>
                                    <p:animMotion origin="layout" path="M 0.000000 0.000000 L 0.407785 0.502590" pathEditMode="relative">
                                      <p:cBhvr>
                                        <p:cTn id="45" dur="1000" fill="hold"/>
                                        <p:tgtEl>
                                          <p:spTgt spid="418"/>
                                        </p:tgtEl>
                                        <p:attrNameLst>
                                          <p:attrName>ppt_x</p:attrName>
                                          <p:attrName>ppt_y</p:attrName>
                                        </p:attrNameLst>
                                      </p:cBhvr>
                                    </p:animMotion>
                                  </p:childTnLst>
                                </p:cTn>
                              </p:par>
                            </p:childTnLst>
                          </p:cTn>
                        </p:par>
                        <p:par>
                          <p:cTn id="46" fill="hold">
                            <p:stCondLst>
                              <p:cond delay="1500"/>
                            </p:stCondLst>
                            <p:childTnLst>
                              <p:par>
                                <p:cTn id="47" presetID="1" presetClass="entr" presetSubtype="0" fill="hold" grpId="15" nodeType="afterEffect">
                                  <p:stCondLst>
                                    <p:cond delay="300"/>
                                  </p:stCondLst>
                                  <p:iterate>
                                    <p:tmAbs val="0"/>
                                  </p:iterate>
                                  <p:childTnLst>
                                    <p:set>
                                      <p:cBhvr>
                                        <p:cTn id="48" fill="hold"/>
                                        <p:tgtEl>
                                          <p:spTgt spid="410"/>
                                        </p:tgtEl>
                                        <p:attrNameLst>
                                          <p:attrName>style.visibility</p:attrName>
                                        </p:attrNameLst>
                                      </p:cBhvr>
                                      <p:to>
                                        <p:strVal val="visible"/>
                                      </p:to>
                                    </p:set>
                                  </p:childTnLst>
                                </p:cTn>
                              </p:par>
                            </p:childTnLst>
                          </p:cTn>
                        </p:par>
                        <p:par>
                          <p:cTn id="49" fill="hold">
                            <p:stCondLst>
                              <p:cond delay="0"/>
                            </p:stCondLst>
                            <p:childTnLst>
                              <p:par>
                                <p:cTn id="50" presetID="-1" presetClass="path" presetSubtype="0" accel="50000" decel="50000" fill="hold" nodeType="afterEffect">
                                  <p:stCondLst>
                                    <p:cond delay="500"/>
                                  </p:stCondLst>
                                  <p:childTnLst>
                                    <p:animMotion origin="layout" path="M 0.000000 0.000000 L 0.179214 0.696408" pathEditMode="relative">
                                      <p:cBhvr>
                                        <p:cTn id="51" dur="1000" fill="hold"/>
                                        <p:tgtEl>
                                          <p:spTgt spid="410"/>
                                        </p:tgtEl>
                                        <p:attrNameLst>
                                          <p:attrName>ppt_x</p:attrName>
                                          <p:attrName>ppt_y</p:attrName>
                                        </p:attrNameLst>
                                      </p:cBhvr>
                                    </p:animMotion>
                                  </p:childTnLst>
                                </p:cTn>
                              </p:par>
                            </p:childTnLst>
                          </p:cTn>
                        </p:par>
                      </p:childTnLst>
                    </p:cTn>
                  </p:par>
                  <p:par>
                    <p:cTn id="52" fill="hold">
                      <p:stCondLst>
                        <p:cond delay="indefinite"/>
                      </p:stCondLst>
                      <p:childTnLst>
                        <p:par>
                          <p:cTn id="53" fill="hold">
                            <p:stCondLst>
                              <p:cond delay="0"/>
                            </p:stCondLst>
                            <p:childTnLst>
                              <p:par>
                                <p:cTn id="54" presetID="9" presetClass="entr" fill="hold" grpId="17" nodeType="clickEffect">
                                  <p:stCondLst>
                                    <p:cond delay="0"/>
                                  </p:stCondLst>
                                  <p:iterate>
                                    <p:tmAbs val="0"/>
                                  </p:iterate>
                                  <p:childTnLst>
                                    <p:set>
                                      <p:cBhvr>
                                        <p:cTn id="55" fill="hold"/>
                                        <p:tgtEl>
                                          <p:spTgt spid="421"/>
                                        </p:tgtEl>
                                        <p:attrNameLst>
                                          <p:attrName>style.visibility</p:attrName>
                                        </p:attrNameLst>
                                      </p:cBhvr>
                                      <p:to>
                                        <p:strVal val="visible"/>
                                      </p:to>
                                    </p:set>
                                    <p:animEffect transition="in" filter="dissolve">
                                      <p:cBhvr>
                                        <p:cTn id="56" dur="1000"/>
                                        <p:tgtEl>
                                          <p:spTgt spid="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1" animBg="1" advAuto="0"/>
      <p:bldP spid="394" grpId="3" animBg="1" advAuto="0"/>
      <p:bldP spid="398" grpId="11" animBg="1" advAuto="0"/>
      <p:bldP spid="402" grpId="5" animBg="1" advAuto="0"/>
      <p:bldP spid="406" grpId="7" animBg="1" advAuto="0"/>
      <p:bldP spid="410" grpId="15" animBg="1" advAuto="0"/>
      <p:bldP spid="414" grpId="9" animBg="1" advAuto="0"/>
      <p:bldP spid="418" grpId="13" animBg="1" advAuto="0"/>
      <p:bldP spid="421" grpId="17"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Shape 423"/>
          <p:cNvSpPr/>
          <p:nvPr/>
        </p:nvSpPr>
        <p:spPr>
          <a:xfrm>
            <a:off x="-2128" y="-48525"/>
            <a:ext cx="24388255" cy="13813051"/>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pic>
        <p:nvPicPr>
          <p:cNvPr id="424" name="OrthopaedicSurgeryPhotoshoot_KaylaRocca-439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570000">
            <a:off x="171803" y="6562709"/>
            <a:ext cx="24412576" cy="16275051"/>
          </a:xfrm>
          <a:prstGeom prst="rect">
            <a:avLst/>
          </a:prstGeom>
          <a:ln w="12700">
            <a:miter lim="400000"/>
          </a:ln>
        </p:spPr>
      </p:pic>
      <p:sp>
        <p:nvSpPr>
          <p:cNvPr id="425" name="Shape 425"/>
          <p:cNvSpPr/>
          <p:nvPr/>
        </p:nvSpPr>
        <p:spPr>
          <a:xfrm>
            <a:off x="929168" y="693805"/>
            <a:ext cx="11472165"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7000" spc="560">
                <a:solidFill>
                  <a:srgbClr val="002A5C"/>
                </a:solidFill>
                <a:latin typeface="Montserrat"/>
                <a:ea typeface="Montserrat"/>
                <a:cs typeface="Montserrat"/>
                <a:sym typeface="Montserrat"/>
              </a:defRPr>
            </a:lvl1pPr>
          </a:lstStyle>
          <a:p>
            <a:r>
              <a:t>PROGRAM DIRECTORS</a:t>
            </a:r>
          </a:p>
        </p:txBody>
      </p:sp>
      <p:sp>
        <p:nvSpPr>
          <p:cNvPr id="426" name="Shape 426"/>
          <p:cNvSpPr/>
          <p:nvPr/>
        </p:nvSpPr>
        <p:spPr>
          <a:xfrm>
            <a:off x="1305712" y="1580634"/>
            <a:ext cx="5103369"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7000" spc="560">
                <a:solidFill>
                  <a:srgbClr val="FF85FF"/>
                </a:solidFill>
                <a:latin typeface="Montserrat"/>
                <a:ea typeface="Montserrat"/>
                <a:cs typeface="Montserrat"/>
                <a:sym typeface="Montserrat"/>
              </a:defRPr>
            </a:lvl1pPr>
          </a:lstStyle>
          <a:p>
            <a:r>
              <a:t>2015-2016</a:t>
            </a:r>
          </a:p>
        </p:txBody>
      </p:sp>
      <p:pic>
        <p:nvPicPr>
          <p:cNvPr id="427" name="OrthopaedicSurgeryPhotoshoot_KaylaRocca-397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80146" y="-14591408"/>
            <a:ext cx="20571489" cy="13716001"/>
          </a:xfrm>
          <a:prstGeom prst="rect">
            <a:avLst/>
          </a:prstGeom>
          <a:ln w="12700">
            <a:miter lim="400000"/>
          </a:ln>
        </p:spPr>
      </p:pic>
      <p:grpSp>
        <p:nvGrpSpPr>
          <p:cNvPr id="431" name="Group 431"/>
          <p:cNvGrpSpPr/>
          <p:nvPr/>
        </p:nvGrpSpPr>
        <p:grpSpPr>
          <a:xfrm>
            <a:off x="1529514" y="3288669"/>
            <a:ext cx="5711387" cy="1957389"/>
            <a:chOff x="0" y="0"/>
            <a:chExt cx="5711386" cy="1957387"/>
          </a:xfrm>
        </p:grpSpPr>
        <p:sp>
          <p:nvSpPr>
            <p:cNvPr id="428" name="Shape 428"/>
            <p:cNvSpPr/>
            <p:nvPr/>
          </p:nvSpPr>
          <p:spPr>
            <a:xfrm>
              <a:off x="2697521" y="922975"/>
              <a:ext cx="2999932"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NAJMA AHMED</a:t>
              </a:r>
            </a:p>
          </p:txBody>
        </p:sp>
        <p:pic>
          <p:nvPicPr>
            <p:cNvPr id="429" name="Ahmed, N. 2013.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430" name="Shape 430"/>
            <p:cNvSpPr/>
            <p:nvPr/>
          </p:nvSpPr>
          <p:spPr>
            <a:xfrm>
              <a:off x="3064198" y="1416504"/>
              <a:ext cx="2647189"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pPr>
                <a:defRPr sz="2900"/>
              </a:pPr>
              <a:r>
                <a:rPr sz="2000"/>
                <a:t>GENERAL SURGERY</a:t>
              </a:r>
            </a:p>
          </p:txBody>
        </p:sp>
      </p:grpSp>
      <p:grpSp>
        <p:nvGrpSpPr>
          <p:cNvPr id="435" name="Group 435"/>
          <p:cNvGrpSpPr/>
          <p:nvPr/>
        </p:nvGrpSpPr>
        <p:grpSpPr>
          <a:xfrm>
            <a:off x="8129450" y="3288669"/>
            <a:ext cx="8370462" cy="1957389"/>
            <a:chOff x="0" y="0"/>
            <a:chExt cx="8370460" cy="1957387"/>
          </a:xfrm>
        </p:grpSpPr>
        <p:pic>
          <p:nvPicPr>
            <p:cNvPr id="432" name="Brown, M. 2013.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0"/>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433" name="Shape 433"/>
            <p:cNvSpPr/>
            <p:nvPr/>
          </p:nvSpPr>
          <p:spPr>
            <a:xfrm>
              <a:off x="2798027" y="903239"/>
              <a:ext cx="2901227"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MITCH BROWN</a:t>
              </a:r>
            </a:p>
          </p:txBody>
        </p:sp>
        <p:sp>
          <p:nvSpPr>
            <p:cNvPr id="434" name="Shape 434"/>
            <p:cNvSpPr/>
            <p:nvPr/>
          </p:nvSpPr>
          <p:spPr>
            <a:xfrm>
              <a:off x="3246518" y="1416504"/>
              <a:ext cx="5123943"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pPr>
                <a:defRPr sz="2900"/>
              </a:pPr>
              <a:r>
                <a:rPr sz="2000"/>
                <a:t>PLASTIC &amp; RECONSTRUCTIVE SURGERY</a:t>
              </a:r>
            </a:p>
          </p:txBody>
        </p:sp>
      </p:grpSp>
      <p:grpSp>
        <p:nvGrpSpPr>
          <p:cNvPr id="439" name="Group 439"/>
          <p:cNvGrpSpPr/>
          <p:nvPr/>
        </p:nvGrpSpPr>
        <p:grpSpPr>
          <a:xfrm>
            <a:off x="1529514" y="6161222"/>
            <a:ext cx="5385271" cy="2075658"/>
            <a:chOff x="0" y="0"/>
            <a:chExt cx="5385270" cy="2075656"/>
          </a:xfrm>
        </p:grpSpPr>
        <p:pic>
          <p:nvPicPr>
            <p:cNvPr id="436" name="Kulkarni, A. 2013.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2527253" cy="2075657"/>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42"/>
                    <a:pt x="0" y="2102"/>
                  </a:cubicBezTo>
                  <a:lnTo>
                    <a:pt x="0" y="19498"/>
                  </a:lnTo>
                  <a:cubicBezTo>
                    <a:pt x="0" y="20658"/>
                    <a:pt x="773" y="21600"/>
                    <a:pt x="1727" y="21600"/>
                  </a:cubicBezTo>
                  <a:lnTo>
                    <a:pt x="19873" y="21600"/>
                  </a:lnTo>
                  <a:cubicBezTo>
                    <a:pt x="20827" y="21600"/>
                    <a:pt x="21600" y="20658"/>
                    <a:pt x="21600" y="19498"/>
                  </a:cubicBezTo>
                  <a:lnTo>
                    <a:pt x="21600" y="2102"/>
                  </a:lnTo>
                  <a:cubicBezTo>
                    <a:pt x="21600" y="942"/>
                    <a:pt x="20827" y="0"/>
                    <a:pt x="19873" y="0"/>
                  </a:cubicBezTo>
                  <a:lnTo>
                    <a:pt x="1727" y="0"/>
                  </a:lnTo>
                  <a:close/>
                </a:path>
              </a:pathLst>
            </a:custGeom>
            <a:ln w="12700" cap="flat">
              <a:noFill/>
              <a:miter lim="400000"/>
            </a:ln>
            <a:effectLst/>
          </p:spPr>
        </p:pic>
        <p:sp>
          <p:nvSpPr>
            <p:cNvPr id="437" name="Shape 437"/>
            <p:cNvSpPr/>
            <p:nvPr/>
          </p:nvSpPr>
          <p:spPr>
            <a:xfrm>
              <a:off x="2696185" y="906490"/>
              <a:ext cx="2689086"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AB KULKARNI</a:t>
              </a:r>
            </a:p>
          </p:txBody>
        </p:sp>
        <p:sp>
          <p:nvSpPr>
            <p:cNvPr id="438" name="Shape 438"/>
            <p:cNvSpPr/>
            <p:nvPr/>
          </p:nvSpPr>
          <p:spPr>
            <a:xfrm>
              <a:off x="3046739" y="1440762"/>
              <a:ext cx="2301495"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r>
                <a:t>NEUROSURGERY</a:t>
              </a:r>
            </a:p>
          </p:txBody>
        </p:sp>
      </p:grpSp>
      <p:grpSp>
        <p:nvGrpSpPr>
          <p:cNvPr id="443" name="Group 443"/>
          <p:cNvGrpSpPr/>
          <p:nvPr/>
        </p:nvGrpSpPr>
        <p:grpSpPr>
          <a:xfrm>
            <a:off x="8129450" y="6220356"/>
            <a:ext cx="6499797" cy="1957389"/>
            <a:chOff x="0" y="0"/>
            <a:chExt cx="6499796" cy="1957387"/>
          </a:xfrm>
        </p:grpSpPr>
        <p:pic>
          <p:nvPicPr>
            <p:cNvPr id="440" name="MacRae, H. 2013.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0" y="0"/>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441" name="Shape 441"/>
            <p:cNvSpPr/>
            <p:nvPr/>
          </p:nvSpPr>
          <p:spPr>
            <a:xfrm>
              <a:off x="2973037" y="847356"/>
              <a:ext cx="3114472"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HELEN MACRAE</a:t>
              </a:r>
            </a:p>
          </p:txBody>
        </p:sp>
        <p:sp>
          <p:nvSpPr>
            <p:cNvPr id="442" name="Shape 442"/>
            <p:cNvSpPr/>
            <p:nvPr/>
          </p:nvSpPr>
          <p:spPr>
            <a:xfrm>
              <a:off x="3383724" y="1381628"/>
              <a:ext cx="3116073"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pPr>
                <a:defRPr sz="2900"/>
              </a:pPr>
              <a:r>
                <a:rPr sz="2000"/>
                <a:t>COLORECTAL SURGERY</a:t>
              </a:r>
            </a:p>
          </p:txBody>
        </p:sp>
      </p:grpSp>
      <p:grpSp>
        <p:nvGrpSpPr>
          <p:cNvPr id="447" name="Group 447"/>
          <p:cNvGrpSpPr/>
          <p:nvPr/>
        </p:nvGrpSpPr>
        <p:grpSpPr>
          <a:xfrm>
            <a:off x="16744363" y="6220356"/>
            <a:ext cx="7250217" cy="1957389"/>
            <a:chOff x="0" y="0"/>
            <a:chExt cx="7250215" cy="1957387"/>
          </a:xfrm>
        </p:grpSpPr>
        <p:pic>
          <p:nvPicPr>
            <p:cNvPr id="444" name="Nousiainen, M. 2013.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0" y="0"/>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445" name="Shape 445"/>
            <p:cNvSpPr/>
            <p:nvPr/>
          </p:nvSpPr>
          <p:spPr>
            <a:xfrm>
              <a:off x="2751672" y="847356"/>
              <a:ext cx="4498544"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MARKKU NOUSIANNEN</a:t>
              </a:r>
            </a:p>
          </p:txBody>
        </p:sp>
        <p:sp>
          <p:nvSpPr>
            <p:cNvPr id="446" name="Shape 446"/>
            <p:cNvSpPr/>
            <p:nvPr/>
          </p:nvSpPr>
          <p:spPr>
            <a:xfrm>
              <a:off x="3099489" y="1381628"/>
              <a:ext cx="2179829"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pPr>
                <a:defRPr sz="2900"/>
              </a:pPr>
              <a:r>
                <a:rPr sz="2000"/>
                <a:t>ORTHOPAEDICS</a:t>
              </a:r>
            </a:p>
          </p:txBody>
        </p:sp>
      </p:grpSp>
      <p:grpSp>
        <p:nvGrpSpPr>
          <p:cNvPr id="451" name="Group 451"/>
          <p:cNvGrpSpPr/>
          <p:nvPr/>
        </p:nvGrpSpPr>
        <p:grpSpPr>
          <a:xfrm>
            <a:off x="16744363" y="3288669"/>
            <a:ext cx="5638995" cy="1957389"/>
            <a:chOff x="0" y="0"/>
            <a:chExt cx="5638993" cy="1957387"/>
          </a:xfrm>
        </p:grpSpPr>
        <p:pic>
          <p:nvPicPr>
            <p:cNvPr id="448" name="Cusimano, R. 2013.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0" y="0"/>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449" name="Shape 449"/>
            <p:cNvSpPr/>
            <p:nvPr/>
          </p:nvSpPr>
          <p:spPr>
            <a:xfrm>
              <a:off x="2771753" y="922975"/>
              <a:ext cx="2835301"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R J CUSIMANO</a:t>
              </a:r>
            </a:p>
          </p:txBody>
        </p:sp>
        <p:sp>
          <p:nvSpPr>
            <p:cNvPr id="450" name="Shape 450"/>
            <p:cNvSpPr/>
            <p:nvPr/>
          </p:nvSpPr>
          <p:spPr>
            <a:xfrm>
              <a:off x="3042859" y="1416504"/>
              <a:ext cx="2596135"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pPr>
                <a:defRPr sz="2900"/>
              </a:pPr>
              <a:r>
                <a:rPr sz="2000"/>
                <a:t>CARDIAC SURGERY</a:t>
              </a:r>
            </a:p>
          </p:txBody>
        </p:sp>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31"/>
                                        </p:tgtEl>
                                        <p:attrNameLst>
                                          <p:attrName>style.visibility</p:attrName>
                                        </p:attrNameLst>
                                      </p:cBhvr>
                                      <p:to>
                                        <p:strVal val="visible"/>
                                      </p:to>
                                    </p:set>
                                    <p:animEffect transition="in" filter="dissolve">
                                      <p:cBhvr>
                                        <p:cTn id="7" dur="1000"/>
                                        <p:tgtEl>
                                          <p:spTgt spid="431"/>
                                        </p:tgtEl>
                                      </p:cBhvr>
                                    </p:animEffect>
                                  </p:childTnLst>
                                </p:cTn>
                              </p:par>
                            </p:childTnLst>
                          </p:cTn>
                        </p:par>
                        <p:par>
                          <p:cTn id="8" fill="hold">
                            <p:stCondLst>
                              <p:cond delay="1000"/>
                            </p:stCondLst>
                            <p:childTnLst>
                              <p:par>
                                <p:cTn id="9" presetID="9" presetClass="entr" fill="hold" grpId="2" nodeType="afterEffect">
                                  <p:stCondLst>
                                    <p:cond delay="500"/>
                                  </p:stCondLst>
                                  <p:iterate>
                                    <p:tmAbs val="0"/>
                                  </p:iterate>
                                  <p:childTnLst>
                                    <p:set>
                                      <p:cBhvr>
                                        <p:cTn id="10" fill="hold"/>
                                        <p:tgtEl>
                                          <p:spTgt spid="435"/>
                                        </p:tgtEl>
                                        <p:attrNameLst>
                                          <p:attrName>style.visibility</p:attrName>
                                        </p:attrNameLst>
                                      </p:cBhvr>
                                      <p:to>
                                        <p:strVal val="visible"/>
                                      </p:to>
                                    </p:set>
                                    <p:animEffect transition="in" filter="dissolve">
                                      <p:cBhvr>
                                        <p:cTn id="11" dur="1000"/>
                                        <p:tgtEl>
                                          <p:spTgt spid="435"/>
                                        </p:tgtEl>
                                      </p:cBhvr>
                                    </p:animEffect>
                                  </p:childTnLst>
                                </p:cTn>
                              </p:par>
                            </p:childTnLst>
                          </p:cTn>
                        </p:par>
                        <p:par>
                          <p:cTn id="12" fill="hold">
                            <p:stCondLst>
                              <p:cond delay="2500"/>
                            </p:stCondLst>
                            <p:childTnLst>
                              <p:par>
                                <p:cTn id="13" presetID="9" presetClass="entr" fill="hold" grpId="3" nodeType="afterEffect">
                                  <p:stCondLst>
                                    <p:cond delay="500"/>
                                  </p:stCondLst>
                                  <p:iterate>
                                    <p:tmAbs val="0"/>
                                  </p:iterate>
                                  <p:childTnLst>
                                    <p:set>
                                      <p:cBhvr>
                                        <p:cTn id="14" fill="hold"/>
                                        <p:tgtEl>
                                          <p:spTgt spid="451"/>
                                        </p:tgtEl>
                                        <p:attrNameLst>
                                          <p:attrName>style.visibility</p:attrName>
                                        </p:attrNameLst>
                                      </p:cBhvr>
                                      <p:to>
                                        <p:strVal val="visible"/>
                                      </p:to>
                                    </p:set>
                                    <p:animEffect transition="in" filter="dissolve">
                                      <p:cBhvr>
                                        <p:cTn id="15" dur="1000"/>
                                        <p:tgtEl>
                                          <p:spTgt spid="451"/>
                                        </p:tgtEl>
                                      </p:cBhvr>
                                    </p:animEffect>
                                  </p:childTnLst>
                                </p:cTn>
                              </p:par>
                            </p:childTnLst>
                          </p:cTn>
                        </p:par>
                        <p:par>
                          <p:cTn id="16" fill="hold">
                            <p:stCondLst>
                              <p:cond delay="4000"/>
                            </p:stCondLst>
                            <p:childTnLst>
                              <p:par>
                                <p:cTn id="17" presetID="9" presetClass="entr" fill="hold" grpId="4" nodeType="afterEffect">
                                  <p:stCondLst>
                                    <p:cond delay="500"/>
                                  </p:stCondLst>
                                  <p:iterate>
                                    <p:tmAbs val="0"/>
                                  </p:iterate>
                                  <p:childTnLst>
                                    <p:set>
                                      <p:cBhvr>
                                        <p:cTn id="18" fill="hold"/>
                                        <p:tgtEl>
                                          <p:spTgt spid="439"/>
                                        </p:tgtEl>
                                        <p:attrNameLst>
                                          <p:attrName>style.visibility</p:attrName>
                                        </p:attrNameLst>
                                      </p:cBhvr>
                                      <p:to>
                                        <p:strVal val="visible"/>
                                      </p:to>
                                    </p:set>
                                    <p:animEffect transition="in" filter="dissolve">
                                      <p:cBhvr>
                                        <p:cTn id="19" dur="1000"/>
                                        <p:tgtEl>
                                          <p:spTgt spid="439"/>
                                        </p:tgtEl>
                                      </p:cBhvr>
                                    </p:animEffect>
                                  </p:childTnLst>
                                </p:cTn>
                              </p:par>
                            </p:childTnLst>
                          </p:cTn>
                        </p:par>
                        <p:par>
                          <p:cTn id="20" fill="hold">
                            <p:stCondLst>
                              <p:cond delay="5500"/>
                            </p:stCondLst>
                            <p:childTnLst>
                              <p:par>
                                <p:cTn id="21" presetID="9" presetClass="entr" fill="hold" grpId="5" nodeType="afterEffect">
                                  <p:stCondLst>
                                    <p:cond delay="500"/>
                                  </p:stCondLst>
                                  <p:iterate>
                                    <p:tmAbs val="0"/>
                                  </p:iterate>
                                  <p:childTnLst>
                                    <p:set>
                                      <p:cBhvr>
                                        <p:cTn id="22" fill="hold"/>
                                        <p:tgtEl>
                                          <p:spTgt spid="443"/>
                                        </p:tgtEl>
                                        <p:attrNameLst>
                                          <p:attrName>style.visibility</p:attrName>
                                        </p:attrNameLst>
                                      </p:cBhvr>
                                      <p:to>
                                        <p:strVal val="visible"/>
                                      </p:to>
                                    </p:set>
                                    <p:animEffect transition="in" filter="dissolve">
                                      <p:cBhvr>
                                        <p:cTn id="23" dur="1000"/>
                                        <p:tgtEl>
                                          <p:spTgt spid="443"/>
                                        </p:tgtEl>
                                      </p:cBhvr>
                                    </p:animEffect>
                                  </p:childTnLst>
                                </p:cTn>
                              </p:par>
                            </p:childTnLst>
                          </p:cTn>
                        </p:par>
                        <p:par>
                          <p:cTn id="24" fill="hold">
                            <p:stCondLst>
                              <p:cond delay="7000"/>
                            </p:stCondLst>
                            <p:childTnLst>
                              <p:par>
                                <p:cTn id="25" presetID="9" presetClass="entr" fill="hold" grpId="6" nodeType="afterEffect">
                                  <p:stCondLst>
                                    <p:cond delay="500"/>
                                  </p:stCondLst>
                                  <p:iterate>
                                    <p:tmAbs val="0"/>
                                  </p:iterate>
                                  <p:childTnLst>
                                    <p:set>
                                      <p:cBhvr>
                                        <p:cTn id="26" fill="hold"/>
                                        <p:tgtEl>
                                          <p:spTgt spid="447"/>
                                        </p:tgtEl>
                                        <p:attrNameLst>
                                          <p:attrName>style.visibility</p:attrName>
                                        </p:attrNameLst>
                                      </p:cBhvr>
                                      <p:to>
                                        <p:strVal val="visible"/>
                                      </p:to>
                                    </p:set>
                                    <p:animEffect transition="in" filter="dissolve">
                                      <p:cBhvr>
                                        <p:cTn id="27" dur="1000"/>
                                        <p:tgtEl>
                                          <p:spTgt spid="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 grpId="1" animBg="1" advAuto="0"/>
      <p:bldP spid="435" grpId="2" animBg="1" advAuto="0"/>
      <p:bldP spid="439" grpId="4" animBg="1" advAuto="0"/>
      <p:bldP spid="443" grpId="5" animBg="1" advAuto="0"/>
      <p:bldP spid="447" grpId="6" animBg="1" advAuto="0"/>
      <p:bldP spid="451" grpId="3"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Shape 453"/>
          <p:cNvSpPr/>
          <p:nvPr/>
        </p:nvSpPr>
        <p:spPr>
          <a:xfrm>
            <a:off x="-2128" y="-48525"/>
            <a:ext cx="24388255" cy="13813051"/>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pic>
        <p:nvPicPr>
          <p:cNvPr id="454" name="OrthopaedicSurgeryPhotoshoot_KaylaRocca-439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570000">
            <a:off x="-14288" y="6581043"/>
            <a:ext cx="24412576" cy="16275051"/>
          </a:xfrm>
          <a:prstGeom prst="rect">
            <a:avLst/>
          </a:prstGeom>
          <a:ln w="12700">
            <a:miter lim="400000"/>
          </a:ln>
        </p:spPr>
      </p:pic>
      <p:sp>
        <p:nvSpPr>
          <p:cNvPr id="455" name="Shape 455"/>
          <p:cNvSpPr/>
          <p:nvPr/>
        </p:nvSpPr>
        <p:spPr>
          <a:xfrm>
            <a:off x="929168" y="693805"/>
            <a:ext cx="14523467"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7000" spc="560">
                <a:solidFill>
                  <a:srgbClr val="002A5C"/>
                </a:solidFill>
                <a:latin typeface="Montserrat"/>
                <a:ea typeface="Montserrat"/>
                <a:cs typeface="Montserrat"/>
                <a:sym typeface="Montserrat"/>
              </a:defRPr>
            </a:pPr>
            <a:r>
              <a:t>PROGRAM DIRECTORS </a:t>
            </a:r>
            <a:r>
              <a:rPr sz="5000" spc="400"/>
              <a:t>CONT’D</a:t>
            </a:r>
          </a:p>
        </p:txBody>
      </p:sp>
      <p:sp>
        <p:nvSpPr>
          <p:cNvPr id="456" name="Shape 456"/>
          <p:cNvSpPr/>
          <p:nvPr/>
        </p:nvSpPr>
        <p:spPr>
          <a:xfrm>
            <a:off x="1305712" y="1580634"/>
            <a:ext cx="5103369"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7000" spc="560">
                <a:solidFill>
                  <a:srgbClr val="FF85FF"/>
                </a:solidFill>
                <a:latin typeface="Montserrat"/>
                <a:ea typeface="Montserrat"/>
                <a:cs typeface="Montserrat"/>
                <a:sym typeface="Montserrat"/>
              </a:defRPr>
            </a:lvl1pPr>
          </a:lstStyle>
          <a:p>
            <a:r>
              <a:t>2015-2016</a:t>
            </a:r>
          </a:p>
        </p:txBody>
      </p:sp>
      <p:pic>
        <p:nvPicPr>
          <p:cNvPr id="457" name="OrthopaedicSurgeryPhotoshoot_KaylaRocca-397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80146" y="-14591408"/>
            <a:ext cx="20571489" cy="13716001"/>
          </a:xfrm>
          <a:prstGeom prst="rect">
            <a:avLst/>
          </a:prstGeom>
          <a:ln w="12700">
            <a:miter lim="400000"/>
          </a:ln>
        </p:spPr>
      </p:pic>
      <p:grpSp>
        <p:nvGrpSpPr>
          <p:cNvPr id="461" name="Group 461"/>
          <p:cNvGrpSpPr/>
          <p:nvPr/>
        </p:nvGrpSpPr>
        <p:grpSpPr>
          <a:xfrm>
            <a:off x="4921274" y="3292745"/>
            <a:ext cx="7162550" cy="1957389"/>
            <a:chOff x="0" y="0"/>
            <a:chExt cx="7162549" cy="1957387"/>
          </a:xfrm>
        </p:grpSpPr>
        <p:sp>
          <p:nvSpPr>
            <p:cNvPr id="458" name="Shape 458"/>
            <p:cNvSpPr/>
            <p:nvPr/>
          </p:nvSpPr>
          <p:spPr>
            <a:xfrm>
              <a:off x="2697521" y="922976"/>
              <a:ext cx="4465029"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GEORGE OREOPOULOS</a:t>
              </a:r>
            </a:p>
          </p:txBody>
        </p:sp>
        <p:pic>
          <p:nvPicPr>
            <p:cNvPr id="459" name="Oreopoulos, G. 2013.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460" name="Shape 460"/>
            <p:cNvSpPr/>
            <p:nvPr/>
          </p:nvSpPr>
          <p:spPr>
            <a:xfrm>
              <a:off x="3064198" y="1416504"/>
              <a:ext cx="2801875"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pPr>
                <a:defRPr sz="2900"/>
              </a:pPr>
              <a:r>
                <a:rPr sz="2000"/>
                <a:t>VASCULAR SURGERY</a:t>
              </a:r>
            </a:p>
          </p:txBody>
        </p:sp>
      </p:grpSp>
      <p:grpSp>
        <p:nvGrpSpPr>
          <p:cNvPr id="465" name="Group 465"/>
          <p:cNvGrpSpPr/>
          <p:nvPr/>
        </p:nvGrpSpPr>
        <p:grpSpPr>
          <a:xfrm>
            <a:off x="1492846" y="6165355"/>
            <a:ext cx="7337909" cy="1957388"/>
            <a:chOff x="0" y="0"/>
            <a:chExt cx="7337907" cy="1957387"/>
          </a:xfrm>
        </p:grpSpPr>
        <p:pic>
          <p:nvPicPr>
            <p:cNvPr id="462" name="Pierro, A. 2013.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0"/>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463" name="Shape 463"/>
            <p:cNvSpPr/>
            <p:nvPr/>
          </p:nvSpPr>
          <p:spPr>
            <a:xfrm>
              <a:off x="2714518" y="847356"/>
              <a:ext cx="3623832"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AGOSTINO PIERRO</a:t>
              </a:r>
            </a:p>
          </p:txBody>
        </p:sp>
        <p:sp>
          <p:nvSpPr>
            <p:cNvPr id="464" name="Shape 464"/>
            <p:cNvSpPr/>
            <p:nvPr/>
          </p:nvSpPr>
          <p:spPr>
            <a:xfrm>
              <a:off x="3083407" y="1399962"/>
              <a:ext cx="4254501"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r>
                <a:t>PAEDIATRIC GENERAL SURGERY</a:t>
              </a:r>
            </a:p>
          </p:txBody>
        </p:sp>
      </p:grpSp>
      <p:grpSp>
        <p:nvGrpSpPr>
          <p:cNvPr id="469" name="Group 469"/>
          <p:cNvGrpSpPr/>
          <p:nvPr/>
        </p:nvGrpSpPr>
        <p:grpSpPr>
          <a:xfrm>
            <a:off x="10629347" y="6165355"/>
            <a:ext cx="4864730" cy="1957388"/>
            <a:chOff x="0" y="0"/>
            <a:chExt cx="4864729" cy="1957387"/>
          </a:xfrm>
        </p:grpSpPr>
        <p:pic>
          <p:nvPicPr>
            <p:cNvPr id="466" name="Stewart, R. 2013.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1902044" cy="1957388"/>
            </a:xfrm>
            <a:custGeom>
              <a:avLst/>
              <a:gdLst/>
              <a:ahLst/>
              <a:cxnLst>
                <a:cxn ang="0">
                  <a:pos x="wd2" y="hd2"/>
                </a:cxn>
                <a:cxn ang="5400000">
                  <a:pos x="wd2" y="hd2"/>
                </a:cxn>
                <a:cxn ang="10800000">
                  <a:pos x="wd2" y="hd2"/>
                </a:cxn>
                <a:cxn ang="16200000">
                  <a:pos x="wd2" y="hd2"/>
                </a:cxn>
              </a:cxnLst>
              <a:rect l="0" t="0" r="r" b="b"/>
              <a:pathLst>
                <a:path w="21600" h="21600" extrusionOk="0">
                  <a:moveTo>
                    <a:pt x="1749" y="0"/>
                  </a:moveTo>
                  <a:cubicBezTo>
                    <a:pt x="783" y="0"/>
                    <a:pt x="0" y="761"/>
                    <a:pt x="0" y="1699"/>
                  </a:cubicBezTo>
                  <a:lnTo>
                    <a:pt x="0" y="19901"/>
                  </a:lnTo>
                  <a:cubicBezTo>
                    <a:pt x="0" y="20839"/>
                    <a:pt x="783" y="21600"/>
                    <a:pt x="1749" y="21600"/>
                  </a:cubicBezTo>
                  <a:lnTo>
                    <a:pt x="20235" y="21600"/>
                  </a:lnTo>
                  <a:cubicBezTo>
                    <a:pt x="20799" y="21600"/>
                    <a:pt x="21280" y="21325"/>
                    <a:pt x="21600" y="20921"/>
                  </a:cubicBezTo>
                  <a:lnTo>
                    <a:pt x="21600" y="679"/>
                  </a:lnTo>
                  <a:cubicBezTo>
                    <a:pt x="21280" y="276"/>
                    <a:pt x="20798" y="0"/>
                    <a:pt x="20235" y="0"/>
                  </a:cubicBezTo>
                  <a:lnTo>
                    <a:pt x="1749" y="0"/>
                  </a:lnTo>
                  <a:close/>
                </a:path>
              </a:pathLst>
            </a:custGeom>
            <a:ln w="12700" cap="flat">
              <a:noFill/>
              <a:miter lim="400000"/>
            </a:ln>
            <a:effectLst/>
          </p:spPr>
        </p:pic>
        <p:sp>
          <p:nvSpPr>
            <p:cNvPr id="467" name="Shape 467"/>
            <p:cNvSpPr/>
            <p:nvPr/>
          </p:nvSpPr>
          <p:spPr>
            <a:xfrm>
              <a:off x="2032007" y="847355"/>
              <a:ext cx="2832723"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ROB STEWART</a:t>
              </a:r>
            </a:p>
          </p:txBody>
        </p:sp>
        <p:sp>
          <p:nvSpPr>
            <p:cNvPr id="468" name="Shape 468"/>
            <p:cNvSpPr/>
            <p:nvPr/>
          </p:nvSpPr>
          <p:spPr>
            <a:xfrm>
              <a:off x="2292880" y="1381627"/>
              <a:ext cx="1384047"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pPr>
                <a:defRPr sz="2900"/>
              </a:pPr>
              <a:r>
                <a:rPr sz="2000"/>
                <a:t>UROLOGY</a:t>
              </a:r>
            </a:p>
          </p:txBody>
        </p:sp>
      </p:grpSp>
      <p:grpSp>
        <p:nvGrpSpPr>
          <p:cNvPr id="473" name="Group 473"/>
          <p:cNvGrpSpPr/>
          <p:nvPr/>
        </p:nvGrpSpPr>
        <p:grpSpPr>
          <a:xfrm>
            <a:off x="16921768" y="6307068"/>
            <a:ext cx="6000360" cy="1957389"/>
            <a:chOff x="0" y="7540"/>
            <a:chExt cx="6000359" cy="1957387"/>
          </a:xfrm>
        </p:grpSpPr>
        <p:pic>
          <p:nvPicPr>
            <p:cNvPr id="470" name="Wright, F. 2013.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0" y="7540"/>
              <a:ext cx="2206229" cy="1957389"/>
            </a:xfrm>
            <a:custGeom>
              <a:avLst/>
              <a:gdLst/>
              <a:ahLst/>
              <a:cxnLst>
                <a:cxn ang="0">
                  <a:pos x="wd2" y="hd2"/>
                </a:cxn>
                <a:cxn ang="5400000">
                  <a:pos x="wd2" y="hd2"/>
                </a:cxn>
                <a:cxn ang="10800000">
                  <a:pos x="wd2" y="hd2"/>
                </a:cxn>
                <a:cxn ang="16200000">
                  <a:pos x="wd2" y="hd2"/>
                </a:cxn>
              </a:cxnLst>
              <a:rect l="0" t="0" r="r" b="b"/>
              <a:pathLst>
                <a:path w="21600" h="21600" extrusionOk="0">
                  <a:moveTo>
                    <a:pt x="1255" y="0"/>
                  </a:moveTo>
                  <a:cubicBezTo>
                    <a:pt x="533" y="232"/>
                    <a:pt x="0" y="972"/>
                    <a:pt x="0" y="1861"/>
                  </a:cubicBezTo>
                  <a:lnTo>
                    <a:pt x="0" y="19655"/>
                  </a:lnTo>
                  <a:cubicBezTo>
                    <a:pt x="0" y="20730"/>
                    <a:pt x="772" y="21600"/>
                    <a:pt x="1725" y="21600"/>
                  </a:cubicBezTo>
                  <a:lnTo>
                    <a:pt x="19875" y="21600"/>
                  </a:lnTo>
                  <a:cubicBezTo>
                    <a:pt x="20828" y="21600"/>
                    <a:pt x="21600" y="20730"/>
                    <a:pt x="21600" y="19655"/>
                  </a:cubicBezTo>
                  <a:lnTo>
                    <a:pt x="21600" y="1861"/>
                  </a:lnTo>
                  <a:cubicBezTo>
                    <a:pt x="21600" y="973"/>
                    <a:pt x="21071" y="233"/>
                    <a:pt x="20349" y="0"/>
                  </a:cubicBezTo>
                  <a:lnTo>
                    <a:pt x="1255" y="0"/>
                  </a:lnTo>
                  <a:close/>
                </a:path>
              </a:pathLst>
            </a:custGeom>
            <a:ln w="12700" cap="flat">
              <a:noFill/>
              <a:miter lim="400000"/>
            </a:ln>
            <a:effectLst/>
          </p:spPr>
        </p:pic>
        <p:sp>
          <p:nvSpPr>
            <p:cNvPr id="471" name="Shape 471"/>
            <p:cNvSpPr/>
            <p:nvPr/>
          </p:nvSpPr>
          <p:spPr>
            <a:xfrm>
              <a:off x="2482598" y="731518"/>
              <a:ext cx="3517762"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FRANCES WRIGHT</a:t>
              </a:r>
            </a:p>
          </p:txBody>
        </p:sp>
        <p:sp>
          <p:nvSpPr>
            <p:cNvPr id="472" name="Shape 472"/>
            <p:cNvSpPr/>
            <p:nvPr/>
          </p:nvSpPr>
          <p:spPr>
            <a:xfrm>
              <a:off x="2764722" y="1247456"/>
              <a:ext cx="2953513"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pPr>
                <a:defRPr sz="2900"/>
              </a:pPr>
              <a:r>
                <a:rPr sz="2000"/>
                <a:t>SURGICAL ONCOLOGY</a:t>
              </a:r>
            </a:p>
          </p:txBody>
        </p:sp>
      </p:grpSp>
      <p:grpSp>
        <p:nvGrpSpPr>
          <p:cNvPr id="477" name="Group 477"/>
          <p:cNvGrpSpPr/>
          <p:nvPr/>
        </p:nvGrpSpPr>
        <p:grpSpPr>
          <a:xfrm>
            <a:off x="13232460" y="3292836"/>
            <a:ext cx="6122790" cy="1957389"/>
            <a:chOff x="0" y="0"/>
            <a:chExt cx="6122788" cy="1957387"/>
          </a:xfrm>
        </p:grpSpPr>
        <p:pic>
          <p:nvPicPr>
            <p:cNvPr id="474" name="Pierre A.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0" y="0"/>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475" name="Shape 475"/>
            <p:cNvSpPr/>
            <p:nvPr/>
          </p:nvSpPr>
          <p:spPr>
            <a:xfrm>
              <a:off x="2800227" y="922884"/>
              <a:ext cx="3322562"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ANDREW PIERRE</a:t>
              </a:r>
            </a:p>
          </p:txBody>
        </p:sp>
        <p:sp>
          <p:nvSpPr>
            <p:cNvPr id="476" name="Shape 476"/>
            <p:cNvSpPr/>
            <p:nvPr/>
          </p:nvSpPr>
          <p:spPr>
            <a:xfrm>
              <a:off x="3071333" y="1416413"/>
              <a:ext cx="2766823"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pPr>
                <a:defRPr sz="2900"/>
              </a:pPr>
              <a:r>
                <a:rPr sz="2000"/>
                <a:t>THORACIC SURGERY</a:t>
              </a:r>
            </a:p>
          </p:txBody>
        </p:sp>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afterEffect">
                                  <p:stCondLst>
                                    <p:cond delay="300"/>
                                  </p:stCondLst>
                                  <p:iterate>
                                    <p:tmAbs val="0"/>
                                  </p:iterate>
                                  <p:childTnLst>
                                    <p:set>
                                      <p:cBhvr>
                                        <p:cTn id="6" fill="hold"/>
                                        <p:tgtEl>
                                          <p:spTgt spid="461"/>
                                        </p:tgtEl>
                                        <p:attrNameLst>
                                          <p:attrName>style.visibility</p:attrName>
                                        </p:attrNameLst>
                                      </p:cBhvr>
                                      <p:to>
                                        <p:strVal val="visible"/>
                                      </p:to>
                                    </p:set>
                                    <p:anim calcmode="lin" valueType="num">
                                      <p:cBhvr>
                                        <p:cTn id="7" dur="1000" fill="hold"/>
                                        <p:tgtEl>
                                          <p:spTgt spid="461"/>
                                        </p:tgtEl>
                                        <p:attrNameLst>
                                          <p:attrName>ppt_x</p:attrName>
                                        </p:attrNameLst>
                                      </p:cBhvr>
                                      <p:tavLst>
                                        <p:tav tm="0">
                                          <p:val>
                                            <p:strVal val="#ppt_x"/>
                                          </p:val>
                                        </p:tav>
                                        <p:tav tm="100000">
                                          <p:val>
                                            <p:strVal val="#ppt_x"/>
                                          </p:val>
                                        </p:tav>
                                      </p:tavLst>
                                    </p:anim>
                                    <p:anim calcmode="lin" valueType="num">
                                      <p:cBhvr>
                                        <p:cTn id="8" dur="1000" fill="hold"/>
                                        <p:tgtEl>
                                          <p:spTgt spid="461"/>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2" presetClass="entr" presetSubtype="1" fill="hold" grpId="2" nodeType="afterEffect">
                                  <p:stCondLst>
                                    <p:cond delay="500"/>
                                  </p:stCondLst>
                                  <p:iterate>
                                    <p:tmAbs val="0"/>
                                  </p:iterate>
                                  <p:childTnLst>
                                    <p:set>
                                      <p:cBhvr>
                                        <p:cTn id="11" fill="hold"/>
                                        <p:tgtEl>
                                          <p:spTgt spid="477"/>
                                        </p:tgtEl>
                                        <p:attrNameLst>
                                          <p:attrName>style.visibility</p:attrName>
                                        </p:attrNameLst>
                                      </p:cBhvr>
                                      <p:to>
                                        <p:strVal val="visible"/>
                                      </p:to>
                                    </p:set>
                                    <p:anim calcmode="lin" valueType="num">
                                      <p:cBhvr>
                                        <p:cTn id="12" dur="1000" fill="hold"/>
                                        <p:tgtEl>
                                          <p:spTgt spid="477"/>
                                        </p:tgtEl>
                                        <p:attrNameLst>
                                          <p:attrName>ppt_x</p:attrName>
                                        </p:attrNameLst>
                                      </p:cBhvr>
                                      <p:tavLst>
                                        <p:tav tm="0">
                                          <p:val>
                                            <p:strVal val="#ppt_x"/>
                                          </p:val>
                                        </p:tav>
                                        <p:tav tm="100000">
                                          <p:val>
                                            <p:strVal val="#ppt_x"/>
                                          </p:val>
                                        </p:tav>
                                      </p:tavLst>
                                    </p:anim>
                                    <p:anim calcmode="lin" valueType="num">
                                      <p:cBhvr>
                                        <p:cTn id="13" dur="1000" fill="hold"/>
                                        <p:tgtEl>
                                          <p:spTgt spid="477"/>
                                        </p:tgtEl>
                                        <p:attrNameLst>
                                          <p:attrName>ppt_y</p:attrName>
                                        </p:attrNameLst>
                                      </p:cBhvr>
                                      <p:tavLst>
                                        <p:tav tm="0">
                                          <p:val>
                                            <p:strVal val="0-#ppt_h/2"/>
                                          </p:val>
                                        </p:tav>
                                        <p:tav tm="100000">
                                          <p:val>
                                            <p:strVal val="#ppt_y"/>
                                          </p:val>
                                        </p:tav>
                                      </p:tavLst>
                                    </p:anim>
                                  </p:childTnLst>
                                </p:cTn>
                              </p:par>
                            </p:childTnLst>
                          </p:cTn>
                        </p:par>
                        <p:par>
                          <p:cTn id="14" fill="hold">
                            <p:stCondLst>
                              <p:cond delay="2800"/>
                            </p:stCondLst>
                            <p:childTnLst>
                              <p:par>
                                <p:cTn id="15" presetID="2" presetClass="entr" presetSubtype="4" fill="hold" grpId="3" nodeType="afterEffect">
                                  <p:stCondLst>
                                    <p:cond delay="500"/>
                                  </p:stCondLst>
                                  <p:iterate>
                                    <p:tmAbs val="0"/>
                                  </p:iterate>
                                  <p:childTnLst>
                                    <p:set>
                                      <p:cBhvr>
                                        <p:cTn id="16" fill="hold"/>
                                        <p:tgtEl>
                                          <p:spTgt spid="465"/>
                                        </p:tgtEl>
                                        <p:attrNameLst>
                                          <p:attrName>style.visibility</p:attrName>
                                        </p:attrNameLst>
                                      </p:cBhvr>
                                      <p:to>
                                        <p:strVal val="visible"/>
                                      </p:to>
                                    </p:set>
                                    <p:anim calcmode="lin" valueType="num">
                                      <p:cBhvr>
                                        <p:cTn id="17" dur="1000" fill="hold"/>
                                        <p:tgtEl>
                                          <p:spTgt spid="465"/>
                                        </p:tgtEl>
                                        <p:attrNameLst>
                                          <p:attrName>ppt_x</p:attrName>
                                        </p:attrNameLst>
                                      </p:cBhvr>
                                      <p:tavLst>
                                        <p:tav tm="0">
                                          <p:val>
                                            <p:strVal val="#ppt_x"/>
                                          </p:val>
                                        </p:tav>
                                        <p:tav tm="100000">
                                          <p:val>
                                            <p:strVal val="#ppt_x"/>
                                          </p:val>
                                        </p:tav>
                                      </p:tavLst>
                                    </p:anim>
                                    <p:anim calcmode="lin" valueType="num">
                                      <p:cBhvr>
                                        <p:cTn id="18" dur="1000" fill="hold"/>
                                        <p:tgtEl>
                                          <p:spTgt spid="465"/>
                                        </p:tgtEl>
                                        <p:attrNameLst>
                                          <p:attrName>ppt_y</p:attrName>
                                        </p:attrNameLst>
                                      </p:cBhvr>
                                      <p:tavLst>
                                        <p:tav tm="0">
                                          <p:val>
                                            <p:strVal val="1+#ppt_h/2"/>
                                          </p:val>
                                        </p:tav>
                                        <p:tav tm="100000">
                                          <p:val>
                                            <p:strVal val="#ppt_y"/>
                                          </p:val>
                                        </p:tav>
                                      </p:tavLst>
                                    </p:anim>
                                  </p:childTnLst>
                                </p:cTn>
                              </p:par>
                            </p:childTnLst>
                          </p:cTn>
                        </p:par>
                        <p:par>
                          <p:cTn id="19" fill="hold">
                            <p:stCondLst>
                              <p:cond delay="4300"/>
                            </p:stCondLst>
                            <p:childTnLst>
                              <p:par>
                                <p:cTn id="20" presetID="2" presetClass="entr" presetSubtype="4" fill="hold" grpId="4" nodeType="afterEffect">
                                  <p:stCondLst>
                                    <p:cond delay="500"/>
                                  </p:stCondLst>
                                  <p:iterate>
                                    <p:tmAbs val="0"/>
                                  </p:iterate>
                                  <p:childTnLst>
                                    <p:set>
                                      <p:cBhvr>
                                        <p:cTn id="21" fill="hold"/>
                                        <p:tgtEl>
                                          <p:spTgt spid="469"/>
                                        </p:tgtEl>
                                        <p:attrNameLst>
                                          <p:attrName>style.visibility</p:attrName>
                                        </p:attrNameLst>
                                      </p:cBhvr>
                                      <p:to>
                                        <p:strVal val="visible"/>
                                      </p:to>
                                    </p:set>
                                    <p:anim calcmode="lin" valueType="num">
                                      <p:cBhvr>
                                        <p:cTn id="22" dur="1000" fill="hold"/>
                                        <p:tgtEl>
                                          <p:spTgt spid="469"/>
                                        </p:tgtEl>
                                        <p:attrNameLst>
                                          <p:attrName>ppt_x</p:attrName>
                                        </p:attrNameLst>
                                      </p:cBhvr>
                                      <p:tavLst>
                                        <p:tav tm="0">
                                          <p:val>
                                            <p:strVal val="#ppt_x"/>
                                          </p:val>
                                        </p:tav>
                                        <p:tav tm="100000">
                                          <p:val>
                                            <p:strVal val="#ppt_x"/>
                                          </p:val>
                                        </p:tav>
                                      </p:tavLst>
                                    </p:anim>
                                    <p:anim calcmode="lin" valueType="num">
                                      <p:cBhvr>
                                        <p:cTn id="23" dur="1000" fill="hold"/>
                                        <p:tgtEl>
                                          <p:spTgt spid="469"/>
                                        </p:tgtEl>
                                        <p:attrNameLst>
                                          <p:attrName>ppt_y</p:attrName>
                                        </p:attrNameLst>
                                      </p:cBhvr>
                                      <p:tavLst>
                                        <p:tav tm="0">
                                          <p:val>
                                            <p:strVal val="1+#ppt_h/2"/>
                                          </p:val>
                                        </p:tav>
                                        <p:tav tm="100000">
                                          <p:val>
                                            <p:strVal val="#ppt_y"/>
                                          </p:val>
                                        </p:tav>
                                      </p:tavLst>
                                    </p:anim>
                                  </p:childTnLst>
                                </p:cTn>
                              </p:par>
                            </p:childTnLst>
                          </p:cTn>
                        </p:par>
                        <p:par>
                          <p:cTn id="24" fill="hold">
                            <p:stCondLst>
                              <p:cond delay="5800"/>
                            </p:stCondLst>
                            <p:childTnLst>
                              <p:par>
                                <p:cTn id="25" presetID="2" presetClass="entr" presetSubtype="4" fill="hold" grpId="5" nodeType="afterEffect">
                                  <p:stCondLst>
                                    <p:cond delay="500"/>
                                  </p:stCondLst>
                                  <p:iterate>
                                    <p:tmAbs val="0"/>
                                  </p:iterate>
                                  <p:childTnLst>
                                    <p:set>
                                      <p:cBhvr>
                                        <p:cTn id="26" fill="hold"/>
                                        <p:tgtEl>
                                          <p:spTgt spid="473"/>
                                        </p:tgtEl>
                                        <p:attrNameLst>
                                          <p:attrName>style.visibility</p:attrName>
                                        </p:attrNameLst>
                                      </p:cBhvr>
                                      <p:to>
                                        <p:strVal val="visible"/>
                                      </p:to>
                                    </p:set>
                                    <p:anim calcmode="lin" valueType="num">
                                      <p:cBhvr>
                                        <p:cTn id="27" dur="1000" fill="hold"/>
                                        <p:tgtEl>
                                          <p:spTgt spid="473"/>
                                        </p:tgtEl>
                                        <p:attrNameLst>
                                          <p:attrName>ppt_x</p:attrName>
                                        </p:attrNameLst>
                                      </p:cBhvr>
                                      <p:tavLst>
                                        <p:tav tm="0">
                                          <p:val>
                                            <p:strVal val="#ppt_x"/>
                                          </p:val>
                                        </p:tav>
                                        <p:tav tm="100000">
                                          <p:val>
                                            <p:strVal val="#ppt_x"/>
                                          </p:val>
                                        </p:tav>
                                      </p:tavLst>
                                    </p:anim>
                                    <p:anim calcmode="lin" valueType="num">
                                      <p:cBhvr>
                                        <p:cTn id="28" dur="1000" fill="hold"/>
                                        <p:tgtEl>
                                          <p:spTgt spid="4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 grpId="1" animBg="1" advAuto="0"/>
      <p:bldP spid="465" grpId="3" animBg="1" advAuto="0"/>
      <p:bldP spid="469" grpId="4" animBg="1" advAuto="0"/>
      <p:bldP spid="473" grpId="5" animBg="1" advAuto="0"/>
      <p:bldP spid="477" grpId="2"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p:nvPr/>
        </p:nvSpPr>
        <p:spPr>
          <a:xfrm>
            <a:off x="-2128" y="-48525"/>
            <a:ext cx="24388255" cy="13813051"/>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480" name="Shape 480"/>
          <p:cNvSpPr/>
          <p:nvPr/>
        </p:nvSpPr>
        <p:spPr>
          <a:xfrm>
            <a:off x="3693402" y="7674527"/>
            <a:ext cx="18653508" cy="4076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66346" indent="-366346" algn="l" defTabSz="584200">
              <a:lnSpc>
                <a:spcPct val="120000"/>
              </a:lnSpc>
              <a:spcBef>
                <a:spcPts val="800"/>
              </a:spcBef>
              <a:buSzPct val="75000"/>
              <a:buChar char="•"/>
              <a:defRPr sz="3200">
                <a:solidFill>
                  <a:srgbClr val="1D296F"/>
                </a:solidFill>
                <a:latin typeface="Lato Regular"/>
                <a:ea typeface="Lato Regular"/>
                <a:cs typeface="Lato Regular"/>
                <a:sym typeface="Lato Regular"/>
              </a:defRPr>
            </a:pPr>
            <a:r>
              <a:t>Howard Clarke - Chair, International Confederation of Plastic Surgery Societies Board of Directors</a:t>
            </a:r>
          </a:p>
          <a:p>
            <a:pPr marL="366346" indent="-366346" algn="l" defTabSz="584200">
              <a:lnSpc>
                <a:spcPct val="120000"/>
              </a:lnSpc>
              <a:spcBef>
                <a:spcPts val="800"/>
              </a:spcBef>
              <a:buSzPct val="75000"/>
              <a:buChar char="•"/>
              <a:defRPr sz="3200">
                <a:solidFill>
                  <a:srgbClr val="1D296F"/>
                </a:solidFill>
                <a:latin typeface="Lato Regular"/>
                <a:ea typeface="Lato Regular"/>
                <a:cs typeface="Lato Regular"/>
                <a:sym typeface="Lato Regular"/>
              </a:defRPr>
            </a:pPr>
            <a:r>
              <a:t>Teodor Grantcharov - Board of Governors of the American College of Surgeons</a:t>
            </a:r>
          </a:p>
          <a:p>
            <a:pPr marL="366346" indent="-366346" algn="l" defTabSz="584200">
              <a:lnSpc>
                <a:spcPct val="120000"/>
              </a:lnSpc>
              <a:spcBef>
                <a:spcPts val="800"/>
              </a:spcBef>
              <a:buSzPct val="75000"/>
              <a:buChar char="•"/>
              <a:defRPr sz="3200">
                <a:solidFill>
                  <a:srgbClr val="1D296F"/>
                </a:solidFill>
                <a:latin typeface="Lato Regular"/>
                <a:ea typeface="Lato Regular"/>
                <a:cs typeface="Lato Regular"/>
                <a:sym typeface="Lato Regular"/>
              </a:defRPr>
            </a:pPr>
            <a:r>
              <a:t>Avery Nathens - Director, ACS Trauma Quality Improvement Program</a:t>
            </a:r>
          </a:p>
          <a:p>
            <a:pPr marL="366346" indent="-366346" algn="l" defTabSz="584200">
              <a:lnSpc>
                <a:spcPct val="120000"/>
              </a:lnSpc>
              <a:spcBef>
                <a:spcPts val="800"/>
              </a:spcBef>
              <a:buSzPct val="75000"/>
              <a:buChar char="•"/>
              <a:defRPr sz="3200">
                <a:solidFill>
                  <a:srgbClr val="1D296F"/>
                </a:solidFill>
                <a:latin typeface="Lato Regular"/>
                <a:ea typeface="Lato Regular"/>
                <a:cs typeface="Lato Regular"/>
                <a:sym typeface="Lato Regular"/>
              </a:defRPr>
            </a:pPr>
            <a:r>
              <a:t>Bryce Taylor - Chair, Board of Directors, Canadian Medical Hall of Fame</a:t>
            </a:r>
          </a:p>
          <a:p>
            <a:pPr marL="366346" indent="-366346" algn="l" defTabSz="584200">
              <a:lnSpc>
                <a:spcPct val="120000"/>
              </a:lnSpc>
              <a:spcBef>
                <a:spcPts val="800"/>
              </a:spcBef>
              <a:buSzPct val="75000"/>
              <a:buChar char="•"/>
              <a:defRPr sz="3200">
                <a:solidFill>
                  <a:srgbClr val="1D296F"/>
                </a:solidFill>
                <a:latin typeface="Lato Regular"/>
                <a:ea typeface="Lato Regular"/>
                <a:cs typeface="Lato Regular"/>
                <a:sym typeface="Lato Regular"/>
              </a:defRPr>
            </a:pPr>
            <a:r>
              <a:t>Sender Herschorn - Director, University of Toronto Research Program in Functional Urology</a:t>
            </a:r>
          </a:p>
          <a:p>
            <a:pPr marL="366346" indent="-366346" algn="l" defTabSz="584200">
              <a:lnSpc>
                <a:spcPct val="120000"/>
              </a:lnSpc>
              <a:spcBef>
                <a:spcPts val="800"/>
              </a:spcBef>
              <a:buSzPct val="75000"/>
              <a:buChar char="•"/>
              <a:defRPr sz="3200">
                <a:solidFill>
                  <a:srgbClr val="1D296F"/>
                </a:solidFill>
                <a:latin typeface="Lato Regular"/>
                <a:ea typeface="Lato Regular"/>
                <a:cs typeface="Lato Regular"/>
                <a:sym typeface="Lato Regular"/>
              </a:defRPr>
            </a:pPr>
            <a:r>
              <a:t>David Latter - Director, MD Admissions and Student Finances</a:t>
            </a:r>
          </a:p>
        </p:txBody>
      </p:sp>
      <p:sp>
        <p:nvSpPr>
          <p:cNvPr id="481" name="Shape 481"/>
          <p:cNvSpPr/>
          <p:nvPr/>
        </p:nvSpPr>
        <p:spPr>
          <a:xfrm>
            <a:off x="1901190" y="4258014"/>
            <a:ext cx="20581621"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8500" spc="680">
                <a:solidFill>
                  <a:srgbClr val="1D296F"/>
                </a:solidFill>
                <a:latin typeface="Montserrat"/>
                <a:ea typeface="Montserrat"/>
                <a:cs typeface="Montserrat"/>
                <a:sym typeface="Montserrat"/>
              </a:defRPr>
            </a:lvl1pPr>
          </a:lstStyle>
          <a:p>
            <a:r>
              <a:t>SPECIAL LEADERSHIP POSITIONS</a:t>
            </a:r>
          </a:p>
        </p:txBody>
      </p:sp>
      <p:sp>
        <p:nvSpPr>
          <p:cNvPr id="482" name="Shape 482"/>
          <p:cNvSpPr/>
          <p:nvPr/>
        </p:nvSpPr>
        <p:spPr>
          <a:xfrm>
            <a:off x="3663399" y="-161015"/>
            <a:ext cx="16803034" cy="4321258"/>
          </a:xfrm>
          <a:custGeom>
            <a:avLst/>
            <a:gdLst/>
            <a:ahLst/>
            <a:cxnLst>
              <a:cxn ang="0">
                <a:pos x="wd2" y="hd2"/>
              </a:cxn>
              <a:cxn ang="5400000">
                <a:pos x="wd2" y="hd2"/>
              </a:cxn>
              <a:cxn ang="10800000">
                <a:pos x="wd2" y="hd2"/>
              </a:cxn>
              <a:cxn ang="16200000">
                <a:pos x="wd2" y="hd2"/>
              </a:cxn>
            </a:cxnLst>
            <a:rect l="0" t="0" r="r" b="b"/>
            <a:pathLst>
              <a:path w="21600" h="21600" extrusionOk="0">
                <a:moveTo>
                  <a:pt x="0" y="9"/>
                </a:moveTo>
                <a:lnTo>
                  <a:pt x="10994" y="21600"/>
                </a:lnTo>
                <a:lnTo>
                  <a:pt x="21600" y="0"/>
                </a:lnTo>
                <a:lnTo>
                  <a:pt x="0" y="9"/>
                </a:lnTo>
                <a:close/>
              </a:path>
            </a:pathLst>
          </a:custGeom>
          <a:solidFill>
            <a:srgbClr val="FFFFFF"/>
          </a:solidFill>
          <a:ln w="12700">
            <a:solidFill>
              <a:srgbClr val="000000"/>
            </a:solidFill>
            <a:miter lim="400000"/>
          </a:ln>
        </p:spPr>
        <p:txBody>
          <a:bodyPr lIns="50800" tIns="50800" rIns="50800" bIns="50800" anchor="ctr"/>
          <a:lstStyle/>
          <a:p>
            <a:pPr>
              <a:defRPr sz="3200"/>
            </a:pPr>
            <a:endParaRPr/>
          </a:p>
        </p:txBody>
      </p:sp>
      <p:pic>
        <p:nvPicPr>
          <p:cNvPr id="483" name="OrthopaedicSurgeryPhotoshoot_KaylaRocca-4778-small-filtered.jpe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828454" y="-10253"/>
            <a:ext cx="16750904" cy="38385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5" y="21600"/>
                </a:lnTo>
                <a:lnTo>
                  <a:pt x="21600" y="9"/>
                </a:lnTo>
                <a:lnTo>
                  <a:pt x="0" y="0"/>
                </a:lnTo>
                <a:close/>
              </a:path>
            </a:pathLst>
          </a:custGeom>
          <a:ln w="12700">
            <a:miter lim="400000"/>
          </a:ln>
        </p:spPr>
      </p:pic>
      <p:grpSp>
        <p:nvGrpSpPr>
          <p:cNvPr id="486" name="Group 486"/>
          <p:cNvGrpSpPr/>
          <p:nvPr/>
        </p:nvGrpSpPr>
        <p:grpSpPr>
          <a:xfrm>
            <a:off x="18486028" y="11652788"/>
            <a:ext cx="5008242" cy="1180295"/>
            <a:chOff x="0" y="0"/>
            <a:chExt cx="5008241" cy="1180293"/>
          </a:xfrm>
        </p:grpSpPr>
        <p:sp>
          <p:nvSpPr>
            <p:cNvPr id="484" name="Shape 484"/>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485" name="past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487" name="Shape 487"/>
          <p:cNvSpPr/>
          <p:nvPr/>
        </p:nvSpPr>
        <p:spPr>
          <a:xfrm rot="18900000">
            <a:off x="11920959" y="6350546"/>
            <a:ext cx="550247" cy="550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85FF"/>
          </a:solidFill>
          <a:ln w="12700">
            <a:miter lim="400000"/>
          </a:ln>
        </p:spPr>
        <p:txBody>
          <a:bodyPr lIns="50800" tIns="50800" rIns="50800" bIns="50800" anchor="ctr"/>
          <a:lstStyle/>
          <a:p>
            <a:pPr>
              <a:defRPr sz="3200">
                <a:solidFill>
                  <a:srgbClr val="FFFFFF"/>
                </a:solidFill>
              </a:defRPr>
            </a:pPr>
            <a:endParaRPr/>
          </a:p>
        </p:txBody>
      </p:sp>
      <p:sp>
        <p:nvSpPr>
          <p:cNvPr id="488" name="Shape 488"/>
          <p:cNvSpPr/>
          <p:nvPr/>
        </p:nvSpPr>
        <p:spPr>
          <a:xfrm>
            <a:off x="6977754" y="5745646"/>
            <a:ext cx="10428492" cy="74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4300" spc="344">
                <a:solidFill>
                  <a:srgbClr val="1D296F"/>
                </a:solidFill>
                <a:latin typeface="Montserrat"/>
                <a:ea typeface="Montserrat"/>
                <a:cs typeface="Montserrat"/>
                <a:sym typeface="Montserrat"/>
              </a:defRPr>
            </a:lvl1pPr>
          </a:lstStyle>
          <a:p>
            <a:r>
              <a:t>International/National/University</a:t>
            </a:r>
          </a:p>
        </p:txBody>
      </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480">
                                            <p:bg/>
                                          </p:spTgt>
                                        </p:tgtEl>
                                        <p:attrNameLst>
                                          <p:attrName>style.visibility</p:attrName>
                                        </p:attrNameLst>
                                      </p:cBhvr>
                                      <p:to>
                                        <p:strVal val="visible"/>
                                      </p:to>
                                    </p:set>
                                    <p:animEffect transition="in" filter="wipe(left)">
                                      <p:cBhvr>
                                        <p:cTn id="7" dur="1500"/>
                                        <p:tgtEl>
                                          <p:spTgt spid="480">
                                            <p:bg/>
                                          </p:spTgt>
                                        </p:tgtEl>
                                      </p:cBhvr>
                                    </p:animEffect>
                                  </p:childTnLst>
                                </p:cTn>
                              </p:par>
                              <p:par>
                                <p:cTn id="8" presetID="22" presetClass="entr" presetSubtype="8" fill="hold" grpId="1" nodeType="withEffect">
                                  <p:stCondLst>
                                    <p:cond delay="0"/>
                                  </p:stCondLst>
                                  <p:iterate>
                                    <p:tmAbs val="0"/>
                                  </p:iterate>
                                  <p:childTnLst>
                                    <p:set>
                                      <p:cBhvr>
                                        <p:cTn id="9" fill="hold"/>
                                        <p:tgtEl>
                                          <p:spTgt spid="480">
                                            <p:txEl>
                                              <p:pRg st="0" end="0"/>
                                            </p:txEl>
                                          </p:spTgt>
                                        </p:tgtEl>
                                        <p:attrNameLst>
                                          <p:attrName>style.visibility</p:attrName>
                                        </p:attrNameLst>
                                      </p:cBhvr>
                                      <p:to>
                                        <p:strVal val="visible"/>
                                      </p:to>
                                    </p:set>
                                    <p:animEffect transition="in" filter="wipe(left)">
                                      <p:cBhvr>
                                        <p:cTn id="10" dur="1500"/>
                                        <p:tgtEl>
                                          <p:spTgt spid="480">
                                            <p:txEl>
                                              <p:pRg st="0" end="0"/>
                                            </p:txEl>
                                          </p:spTgt>
                                        </p:tgtEl>
                                      </p:cBhvr>
                                    </p:animEffect>
                                  </p:childTnLst>
                                </p:cTn>
                              </p:par>
                            </p:childTnLst>
                          </p:cTn>
                        </p:par>
                        <p:par>
                          <p:cTn id="11" fill="hold">
                            <p:stCondLst>
                              <p:cond delay="1500"/>
                            </p:stCondLst>
                            <p:childTnLst>
                              <p:par>
                                <p:cTn id="12" presetID="22" presetClass="entr" presetSubtype="8" fill="hold" grpId="1" nodeType="afterEffect">
                                  <p:stCondLst>
                                    <p:cond delay="0"/>
                                  </p:stCondLst>
                                  <p:iterate>
                                    <p:tmAbs val="0"/>
                                  </p:iterate>
                                  <p:childTnLst>
                                    <p:set>
                                      <p:cBhvr>
                                        <p:cTn id="13" fill="hold"/>
                                        <p:tgtEl>
                                          <p:spTgt spid="480">
                                            <p:txEl>
                                              <p:pRg st="1" end="1"/>
                                            </p:txEl>
                                          </p:spTgt>
                                        </p:tgtEl>
                                        <p:attrNameLst>
                                          <p:attrName>style.visibility</p:attrName>
                                        </p:attrNameLst>
                                      </p:cBhvr>
                                      <p:to>
                                        <p:strVal val="visible"/>
                                      </p:to>
                                    </p:set>
                                    <p:animEffect transition="in" filter="wipe(left)">
                                      <p:cBhvr>
                                        <p:cTn id="14" dur="1500"/>
                                        <p:tgtEl>
                                          <p:spTgt spid="480">
                                            <p:txEl>
                                              <p:pRg st="1" end="1"/>
                                            </p:txEl>
                                          </p:spTgt>
                                        </p:tgtEl>
                                      </p:cBhvr>
                                    </p:animEffect>
                                  </p:childTnLst>
                                </p:cTn>
                              </p:par>
                            </p:childTnLst>
                          </p:cTn>
                        </p:par>
                        <p:par>
                          <p:cTn id="15" fill="hold">
                            <p:stCondLst>
                              <p:cond delay="3000"/>
                            </p:stCondLst>
                            <p:childTnLst>
                              <p:par>
                                <p:cTn id="16" presetID="22" presetClass="entr" presetSubtype="8" fill="hold" grpId="1" nodeType="afterEffect">
                                  <p:stCondLst>
                                    <p:cond delay="0"/>
                                  </p:stCondLst>
                                  <p:iterate>
                                    <p:tmAbs val="0"/>
                                  </p:iterate>
                                  <p:childTnLst>
                                    <p:set>
                                      <p:cBhvr>
                                        <p:cTn id="17" fill="hold"/>
                                        <p:tgtEl>
                                          <p:spTgt spid="480">
                                            <p:txEl>
                                              <p:pRg st="2" end="2"/>
                                            </p:txEl>
                                          </p:spTgt>
                                        </p:tgtEl>
                                        <p:attrNameLst>
                                          <p:attrName>style.visibility</p:attrName>
                                        </p:attrNameLst>
                                      </p:cBhvr>
                                      <p:to>
                                        <p:strVal val="visible"/>
                                      </p:to>
                                    </p:set>
                                    <p:animEffect transition="in" filter="wipe(left)">
                                      <p:cBhvr>
                                        <p:cTn id="18" dur="1500"/>
                                        <p:tgtEl>
                                          <p:spTgt spid="480">
                                            <p:txEl>
                                              <p:pRg st="2" end="2"/>
                                            </p:txEl>
                                          </p:spTgt>
                                        </p:tgtEl>
                                      </p:cBhvr>
                                    </p:animEffect>
                                  </p:childTnLst>
                                </p:cTn>
                              </p:par>
                            </p:childTnLst>
                          </p:cTn>
                        </p:par>
                        <p:par>
                          <p:cTn id="19" fill="hold">
                            <p:stCondLst>
                              <p:cond delay="4500"/>
                            </p:stCondLst>
                            <p:childTnLst>
                              <p:par>
                                <p:cTn id="20" presetID="22" presetClass="entr" presetSubtype="8" fill="hold" grpId="1" nodeType="afterEffect">
                                  <p:stCondLst>
                                    <p:cond delay="0"/>
                                  </p:stCondLst>
                                  <p:iterate>
                                    <p:tmAbs val="0"/>
                                  </p:iterate>
                                  <p:childTnLst>
                                    <p:set>
                                      <p:cBhvr>
                                        <p:cTn id="21" fill="hold"/>
                                        <p:tgtEl>
                                          <p:spTgt spid="480">
                                            <p:txEl>
                                              <p:pRg st="3" end="3"/>
                                            </p:txEl>
                                          </p:spTgt>
                                        </p:tgtEl>
                                        <p:attrNameLst>
                                          <p:attrName>style.visibility</p:attrName>
                                        </p:attrNameLst>
                                      </p:cBhvr>
                                      <p:to>
                                        <p:strVal val="visible"/>
                                      </p:to>
                                    </p:set>
                                    <p:animEffect transition="in" filter="wipe(left)">
                                      <p:cBhvr>
                                        <p:cTn id="22" dur="1500"/>
                                        <p:tgtEl>
                                          <p:spTgt spid="480">
                                            <p:txEl>
                                              <p:pRg st="3" end="3"/>
                                            </p:txEl>
                                          </p:spTgt>
                                        </p:tgtEl>
                                      </p:cBhvr>
                                    </p:animEffect>
                                  </p:childTnLst>
                                </p:cTn>
                              </p:par>
                            </p:childTnLst>
                          </p:cTn>
                        </p:par>
                        <p:par>
                          <p:cTn id="23" fill="hold">
                            <p:stCondLst>
                              <p:cond delay="6000"/>
                            </p:stCondLst>
                            <p:childTnLst>
                              <p:par>
                                <p:cTn id="24" presetID="22" presetClass="entr" presetSubtype="8" fill="hold" grpId="1" nodeType="afterEffect">
                                  <p:stCondLst>
                                    <p:cond delay="0"/>
                                  </p:stCondLst>
                                  <p:iterate>
                                    <p:tmAbs val="0"/>
                                  </p:iterate>
                                  <p:childTnLst>
                                    <p:set>
                                      <p:cBhvr>
                                        <p:cTn id="25" fill="hold"/>
                                        <p:tgtEl>
                                          <p:spTgt spid="480">
                                            <p:txEl>
                                              <p:pRg st="4" end="4"/>
                                            </p:txEl>
                                          </p:spTgt>
                                        </p:tgtEl>
                                        <p:attrNameLst>
                                          <p:attrName>style.visibility</p:attrName>
                                        </p:attrNameLst>
                                      </p:cBhvr>
                                      <p:to>
                                        <p:strVal val="visible"/>
                                      </p:to>
                                    </p:set>
                                    <p:animEffect transition="in" filter="wipe(left)">
                                      <p:cBhvr>
                                        <p:cTn id="26" dur="1500"/>
                                        <p:tgtEl>
                                          <p:spTgt spid="480">
                                            <p:txEl>
                                              <p:pRg st="4" end="4"/>
                                            </p:txEl>
                                          </p:spTgt>
                                        </p:tgtEl>
                                      </p:cBhvr>
                                    </p:animEffect>
                                  </p:childTnLst>
                                </p:cTn>
                              </p:par>
                            </p:childTnLst>
                          </p:cTn>
                        </p:par>
                        <p:par>
                          <p:cTn id="27" fill="hold">
                            <p:stCondLst>
                              <p:cond delay="7500"/>
                            </p:stCondLst>
                            <p:childTnLst>
                              <p:par>
                                <p:cTn id="28" presetID="22" presetClass="entr" presetSubtype="8" fill="hold" grpId="1" nodeType="afterEffect">
                                  <p:stCondLst>
                                    <p:cond delay="0"/>
                                  </p:stCondLst>
                                  <p:iterate>
                                    <p:tmAbs val="0"/>
                                  </p:iterate>
                                  <p:childTnLst>
                                    <p:set>
                                      <p:cBhvr>
                                        <p:cTn id="29" fill="hold"/>
                                        <p:tgtEl>
                                          <p:spTgt spid="480">
                                            <p:txEl>
                                              <p:pRg st="5" end="5"/>
                                            </p:txEl>
                                          </p:spTgt>
                                        </p:tgtEl>
                                        <p:attrNameLst>
                                          <p:attrName>style.visibility</p:attrName>
                                        </p:attrNameLst>
                                      </p:cBhvr>
                                      <p:to>
                                        <p:strVal val="visible"/>
                                      </p:to>
                                    </p:set>
                                    <p:animEffect transition="in" filter="wipe(left)">
                                      <p:cBhvr>
                                        <p:cTn id="30" dur="1500"/>
                                        <p:tgtEl>
                                          <p:spTgt spid="48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 grpId="1" build="p" bldLvl="5"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Shape 490"/>
          <p:cNvSpPr/>
          <p:nvPr/>
        </p:nvSpPr>
        <p:spPr>
          <a:xfrm>
            <a:off x="-2128" y="-48525"/>
            <a:ext cx="24388255" cy="13813051"/>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491" name="Shape 491"/>
          <p:cNvSpPr/>
          <p:nvPr/>
        </p:nvSpPr>
        <p:spPr>
          <a:xfrm>
            <a:off x="3821739" y="7289517"/>
            <a:ext cx="18653507" cy="26847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66346" indent="-366346" algn="l" defTabSz="584200">
              <a:lnSpc>
                <a:spcPct val="120000"/>
              </a:lnSpc>
              <a:spcBef>
                <a:spcPts val="800"/>
              </a:spcBef>
              <a:buSzPct val="75000"/>
              <a:buChar char="•"/>
              <a:defRPr sz="3200">
                <a:solidFill>
                  <a:srgbClr val="1D296F"/>
                </a:solidFill>
                <a:latin typeface="Lato Regular"/>
                <a:ea typeface="Lato Regular"/>
                <a:cs typeface="Lato Regular"/>
                <a:sym typeface="Lato Regular"/>
              </a:defRPr>
            </a:pPr>
            <a:r>
              <a:t>Albert Yee - Chief, Holland Musculoskeletal Program; Hospital Head Orthopaedics, Sunnybrook</a:t>
            </a:r>
          </a:p>
          <a:p>
            <a:pPr marL="366346" indent="-366346" algn="l" defTabSz="584200">
              <a:lnSpc>
                <a:spcPct val="120000"/>
              </a:lnSpc>
              <a:spcBef>
                <a:spcPts val="800"/>
              </a:spcBef>
              <a:buSzPct val="75000"/>
              <a:buChar char="•"/>
              <a:defRPr sz="3200">
                <a:solidFill>
                  <a:srgbClr val="1D296F"/>
                </a:solidFill>
                <a:latin typeface="Lato Regular"/>
                <a:ea typeface="Lato Regular"/>
                <a:cs typeface="Lato Regular"/>
                <a:sym typeface="Lato Regular"/>
              </a:defRPr>
            </a:pPr>
            <a:r>
              <a:t>Shady Ashamalla - Hospital Head, General Surgery, Sunnybrook Health Sciences Centre</a:t>
            </a:r>
          </a:p>
          <a:p>
            <a:pPr marL="366346" indent="-366346" algn="l" defTabSz="584200">
              <a:lnSpc>
                <a:spcPct val="120000"/>
              </a:lnSpc>
              <a:spcBef>
                <a:spcPts val="800"/>
              </a:spcBef>
              <a:buSzPct val="75000"/>
              <a:buChar char="•"/>
              <a:defRPr sz="3200">
                <a:solidFill>
                  <a:srgbClr val="1D296F"/>
                </a:solidFill>
                <a:latin typeface="Lato Regular"/>
                <a:ea typeface="Lato Regular"/>
                <a:cs typeface="Lato Regular"/>
                <a:sym typeface="Lato Regular"/>
              </a:defRPr>
            </a:pPr>
            <a:r>
              <a:t>Tony Finelli - Hospital Head, Urology, University Health Network</a:t>
            </a:r>
          </a:p>
          <a:p>
            <a:pPr marL="366346" indent="-366346" algn="l" defTabSz="584200">
              <a:lnSpc>
                <a:spcPct val="120000"/>
              </a:lnSpc>
              <a:spcBef>
                <a:spcPts val="800"/>
              </a:spcBef>
              <a:buSzPct val="75000"/>
              <a:buChar char="•"/>
              <a:defRPr sz="3200">
                <a:solidFill>
                  <a:srgbClr val="1D296F"/>
                </a:solidFill>
                <a:latin typeface="Lato Regular"/>
                <a:ea typeface="Lato Regular"/>
                <a:cs typeface="Lato Regular"/>
                <a:sym typeface="Lato Regular"/>
              </a:defRPr>
            </a:pPr>
            <a:r>
              <a:t>Todd Mainprize - Hospital Head, Neurosurgery, Sunnybrook Health Sciences Centre</a:t>
            </a:r>
          </a:p>
        </p:txBody>
      </p:sp>
      <p:sp>
        <p:nvSpPr>
          <p:cNvPr id="492" name="Shape 492"/>
          <p:cNvSpPr/>
          <p:nvPr/>
        </p:nvSpPr>
        <p:spPr>
          <a:xfrm>
            <a:off x="1901190" y="4258014"/>
            <a:ext cx="20581621"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8500" spc="680">
                <a:solidFill>
                  <a:srgbClr val="1D296F"/>
                </a:solidFill>
                <a:latin typeface="Montserrat"/>
                <a:ea typeface="Montserrat"/>
                <a:cs typeface="Montserrat"/>
                <a:sym typeface="Montserrat"/>
              </a:defRPr>
            </a:lvl1pPr>
          </a:lstStyle>
          <a:p>
            <a:r>
              <a:t>SPECIAL LEADERSHIP POSITIONS</a:t>
            </a:r>
          </a:p>
        </p:txBody>
      </p:sp>
      <p:sp>
        <p:nvSpPr>
          <p:cNvPr id="493" name="Shape 493"/>
          <p:cNvSpPr/>
          <p:nvPr/>
        </p:nvSpPr>
        <p:spPr>
          <a:xfrm>
            <a:off x="3663399" y="-161015"/>
            <a:ext cx="16803034" cy="4321258"/>
          </a:xfrm>
          <a:custGeom>
            <a:avLst/>
            <a:gdLst/>
            <a:ahLst/>
            <a:cxnLst>
              <a:cxn ang="0">
                <a:pos x="wd2" y="hd2"/>
              </a:cxn>
              <a:cxn ang="5400000">
                <a:pos x="wd2" y="hd2"/>
              </a:cxn>
              <a:cxn ang="10800000">
                <a:pos x="wd2" y="hd2"/>
              </a:cxn>
              <a:cxn ang="16200000">
                <a:pos x="wd2" y="hd2"/>
              </a:cxn>
            </a:cxnLst>
            <a:rect l="0" t="0" r="r" b="b"/>
            <a:pathLst>
              <a:path w="21600" h="21600" extrusionOk="0">
                <a:moveTo>
                  <a:pt x="0" y="9"/>
                </a:moveTo>
                <a:lnTo>
                  <a:pt x="10994" y="21600"/>
                </a:lnTo>
                <a:lnTo>
                  <a:pt x="21600" y="0"/>
                </a:lnTo>
                <a:lnTo>
                  <a:pt x="0" y="9"/>
                </a:lnTo>
                <a:close/>
              </a:path>
            </a:pathLst>
          </a:custGeom>
          <a:solidFill>
            <a:srgbClr val="FFFFFF"/>
          </a:solidFill>
          <a:ln w="12700">
            <a:solidFill>
              <a:srgbClr val="000000"/>
            </a:solidFill>
            <a:miter lim="400000"/>
          </a:ln>
        </p:spPr>
        <p:txBody>
          <a:bodyPr lIns="50800" tIns="50800" rIns="50800" bIns="50800" anchor="ctr"/>
          <a:lstStyle/>
          <a:p>
            <a:pPr>
              <a:defRPr sz="3200"/>
            </a:pPr>
            <a:endParaRPr/>
          </a:p>
        </p:txBody>
      </p:sp>
      <p:pic>
        <p:nvPicPr>
          <p:cNvPr id="494" name="OrthopaedicSurgeryPhotoshoot_KaylaRocca-4778-small-filtered.jpe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828454" y="-10253"/>
            <a:ext cx="16750904" cy="38385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5" y="21600"/>
                </a:lnTo>
                <a:lnTo>
                  <a:pt x="21600" y="9"/>
                </a:lnTo>
                <a:lnTo>
                  <a:pt x="0" y="0"/>
                </a:lnTo>
                <a:close/>
              </a:path>
            </a:pathLst>
          </a:custGeom>
          <a:ln w="12700">
            <a:miter lim="400000"/>
          </a:ln>
        </p:spPr>
      </p:pic>
      <p:grpSp>
        <p:nvGrpSpPr>
          <p:cNvPr id="497" name="Group 497"/>
          <p:cNvGrpSpPr/>
          <p:nvPr/>
        </p:nvGrpSpPr>
        <p:grpSpPr>
          <a:xfrm>
            <a:off x="18486028" y="11652788"/>
            <a:ext cx="5008242" cy="1180295"/>
            <a:chOff x="0" y="0"/>
            <a:chExt cx="5008241" cy="1180293"/>
          </a:xfrm>
        </p:grpSpPr>
        <p:sp>
          <p:nvSpPr>
            <p:cNvPr id="495" name="Shape 495"/>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496" name="past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498" name="Shape 498"/>
          <p:cNvSpPr/>
          <p:nvPr/>
        </p:nvSpPr>
        <p:spPr>
          <a:xfrm rot="18900000">
            <a:off x="11920959" y="6350546"/>
            <a:ext cx="550247" cy="550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85FF"/>
          </a:solidFill>
          <a:ln w="12700">
            <a:miter lim="400000"/>
          </a:ln>
        </p:spPr>
        <p:txBody>
          <a:bodyPr lIns="50800" tIns="50800" rIns="50800" bIns="50800" anchor="ctr"/>
          <a:lstStyle/>
          <a:p>
            <a:pPr>
              <a:defRPr sz="3200">
                <a:solidFill>
                  <a:srgbClr val="FFFFFF"/>
                </a:solidFill>
              </a:defRPr>
            </a:pPr>
            <a:endParaRPr/>
          </a:p>
        </p:txBody>
      </p:sp>
      <p:sp>
        <p:nvSpPr>
          <p:cNvPr id="499" name="Shape 499"/>
          <p:cNvSpPr/>
          <p:nvPr/>
        </p:nvSpPr>
        <p:spPr>
          <a:xfrm>
            <a:off x="10830217" y="5745646"/>
            <a:ext cx="2723566" cy="74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4300" spc="344">
                <a:solidFill>
                  <a:srgbClr val="1D296F"/>
                </a:solidFill>
                <a:latin typeface="Montserrat"/>
                <a:ea typeface="Montserrat"/>
                <a:cs typeface="Montserrat"/>
                <a:sym typeface="Montserrat"/>
              </a:defRPr>
            </a:lvl1pPr>
          </a:lstStyle>
          <a:p>
            <a:r>
              <a:t>Hospital</a:t>
            </a:r>
          </a:p>
        </p:txBody>
      </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491">
                                            <p:bg/>
                                          </p:spTgt>
                                        </p:tgtEl>
                                        <p:attrNameLst>
                                          <p:attrName>style.visibility</p:attrName>
                                        </p:attrNameLst>
                                      </p:cBhvr>
                                      <p:to>
                                        <p:strVal val="visible"/>
                                      </p:to>
                                    </p:set>
                                    <p:animEffect transition="in" filter="wipe(left)">
                                      <p:cBhvr>
                                        <p:cTn id="7" dur="1500"/>
                                        <p:tgtEl>
                                          <p:spTgt spid="491">
                                            <p:bg/>
                                          </p:spTgt>
                                        </p:tgtEl>
                                      </p:cBhvr>
                                    </p:animEffect>
                                  </p:childTnLst>
                                </p:cTn>
                              </p:par>
                              <p:par>
                                <p:cTn id="8" presetID="22" presetClass="entr" presetSubtype="8" fill="hold" grpId="1" nodeType="withEffect">
                                  <p:stCondLst>
                                    <p:cond delay="0"/>
                                  </p:stCondLst>
                                  <p:iterate>
                                    <p:tmAbs val="0"/>
                                  </p:iterate>
                                  <p:childTnLst>
                                    <p:set>
                                      <p:cBhvr>
                                        <p:cTn id="9" fill="hold"/>
                                        <p:tgtEl>
                                          <p:spTgt spid="491">
                                            <p:txEl>
                                              <p:pRg st="0" end="0"/>
                                            </p:txEl>
                                          </p:spTgt>
                                        </p:tgtEl>
                                        <p:attrNameLst>
                                          <p:attrName>style.visibility</p:attrName>
                                        </p:attrNameLst>
                                      </p:cBhvr>
                                      <p:to>
                                        <p:strVal val="visible"/>
                                      </p:to>
                                    </p:set>
                                    <p:animEffect transition="in" filter="wipe(left)">
                                      <p:cBhvr>
                                        <p:cTn id="10" dur="1500"/>
                                        <p:tgtEl>
                                          <p:spTgt spid="491">
                                            <p:txEl>
                                              <p:pRg st="0" end="0"/>
                                            </p:txEl>
                                          </p:spTgt>
                                        </p:tgtEl>
                                      </p:cBhvr>
                                    </p:animEffect>
                                  </p:childTnLst>
                                </p:cTn>
                              </p:par>
                            </p:childTnLst>
                          </p:cTn>
                        </p:par>
                        <p:par>
                          <p:cTn id="11" fill="hold">
                            <p:stCondLst>
                              <p:cond delay="1500"/>
                            </p:stCondLst>
                            <p:childTnLst>
                              <p:par>
                                <p:cTn id="12" presetID="22" presetClass="entr" presetSubtype="8" fill="hold" grpId="1" nodeType="afterEffect">
                                  <p:stCondLst>
                                    <p:cond delay="0"/>
                                  </p:stCondLst>
                                  <p:iterate>
                                    <p:tmAbs val="0"/>
                                  </p:iterate>
                                  <p:childTnLst>
                                    <p:set>
                                      <p:cBhvr>
                                        <p:cTn id="13" fill="hold"/>
                                        <p:tgtEl>
                                          <p:spTgt spid="491">
                                            <p:txEl>
                                              <p:pRg st="1" end="1"/>
                                            </p:txEl>
                                          </p:spTgt>
                                        </p:tgtEl>
                                        <p:attrNameLst>
                                          <p:attrName>style.visibility</p:attrName>
                                        </p:attrNameLst>
                                      </p:cBhvr>
                                      <p:to>
                                        <p:strVal val="visible"/>
                                      </p:to>
                                    </p:set>
                                    <p:animEffect transition="in" filter="wipe(left)">
                                      <p:cBhvr>
                                        <p:cTn id="14" dur="1500"/>
                                        <p:tgtEl>
                                          <p:spTgt spid="491">
                                            <p:txEl>
                                              <p:pRg st="1" end="1"/>
                                            </p:txEl>
                                          </p:spTgt>
                                        </p:tgtEl>
                                      </p:cBhvr>
                                    </p:animEffect>
                                  </p:childTnLst>
                                </p:cTn>
                              </p:par>
                            </p:childTnLst>
                          </p:cTn>
                        </p:par>
                        <p:par>
                          <p:cTn id="15" fill="hold">
                            <p:stCondLst>
                              <p:cond delay="3000"/>
                            </p:stCondLst>
                            <p:childTnLst>
                              <p:par>
                                <p:cTn id="16" presetID="22" presetClass="entr" presetSubtype="8" fill="hold" grpId="1" nodeType="afterEffect">
                                  <p:stCondLst>
                                    <p:cond delay="0"/>
                                  </p:stCondLst>
                                  <p:iterate>
                                    <p:tmAbs val="0"/>
                                  </p:iterate>
                                  <p:childTnLst>
                                    <p:set>
                                      <p:cBhvr>
                                        <p:cTn id="17" fill="hold"/>
                                        <p:tgtEl>
                                          <p:spTgt spid="491">
                                            <p:txEl>
                                              <p:pRg st="2" end="2"/>
                                            </p:txEl>
                                          </p:spTgt>
                                        </p:tgtEl>
                                        <p:attrNameLst>
                                          <p:attrName>style.visibility</p:attrName>
                                        </p:attrNameLst>
                                      </p:cBhvr>
                                      <p:to>
                                        <p:strVal val="visible"/>
                                      </p:to>
                                    </p:set>
                                    <p:animEffect transition="in" filter="wipe(left)">
                                      <p:cBhvr>
                                        <p:cTn id="18" dur="1500"/>
                                        <p:tgtEl>
                                          <p:spTgt spid="491">
                                            <p:txEl>
                                              <p:pRg st="2" end="2"/>
                                            </p:txEl>
                                          </p:spTgt>
                                        </p:tgtEl>
                                      </p:cBhvr>
                                    </p:animEffect>
                                  </p:childTnLst>
                                </p:cTn>
                              </p:par>
                            </p:childTnLst>
                          </p:cTn>
                        </p:par>
                        <p:par>
                          <p:cTn id="19" fill="hold">
                            <p:stCondLst>
                              <p:cond delay="4500"/>
                            </p:stCondLst>
                            <p:childTnLst>
                              <p:par>
                                <p:cTn id="20" presetID="22" presetClass="entr" presetSubtype="8" fill="hold" grpId="1" nodeType="afterEffect">
                                  <p:stCondLst>
                                    <p:cond delay="0"/>
                                  </p:stCondLst>
                                  <p:iterate>
                                    <p:tmAbs val="0"/>
                                  </p:iterate>
                                  <p:childTnLst>
                                    <p:set>
                                      <p:cBhvr>
                                        <p:cTn id="21" fill="hold"/>
                                        <p:tgtEl>
                                          <p:spTgt spid="491">
                                            <p:txEl>
                                              <p:pRg st="3" end="3"/>
                                            </p:txEl>
                                          </p:spTgt>
                                        </p:tgtEl>
                                        <p:attrNameLst>
                                          <p:attrName>style.visibility</p:attrName>
                                        </p:attrNameLst>
                                      </p:cBhvr>
                                      <p:to>
                                        <p:strVal val="visible"/>
                                      </p:to>
                                    </p:set>
                                    <p:animEffect transition="in" filter="wipe(left)">
                                      <p:cBhvr>
                                        <p:cTn id="22" dur="1500"/>
                                        <p:tgtEl>
                                          <p:spTgt spid="4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 grpId="1" build="p" bldLvl="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 name="OrthopaedicSurgeryPhotoshoot_KaylaRocca-4773-small-filtered.jpe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24384000" cy="13716000"/>
          </a:xfrm>
          <a:prstGeom prst="rect">
            <a:avLst/>
          </a:prstGeom>
          <a:ln w="12700">
            <a:miter lim="400000"/>
          </a:ln>
        </p:spPr>
      </p:pic>
      <p:sp>
        <p:nvSpPr>
          <p:cNvPr id="502" name="Shape 502"/>
          <p:cNvSpPr/>
          <p:nvPr/>
        </p:nvSpPr>
        <p:spPr>
          <a:xfrm>
            <a:off x="12188285" y="-48525"/>
            <a:ext cx="12197841" cy="13813051"/>
          </a:xfrm>
          <a:prstGeom prst="rect">
            <a:avLst/>
          </a:prstGeom>
          <a:solidFill>
            <a:schemeClr val="accent1">
              <a:hueOff val="273562"/>
              <a:satOff val="2937"/>
              <a:lumOff val="-22233"/>
              <a:alpha val="75039"/>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503" name="Shape 503"/>
          <p:cNvSpPr/>
          <p:nvPr/>
        </p:nvSpPr>
        <p:spPr>
          <a:xfrm>
            <a:off x="14864395" y="2472359"/>
            <a:ext cx="6845619" cy="124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7500" spc="600">
                <a:solidFill>
                  <a:srgbClr val="FFFFFF"/>
                </a:solidFill>
                <a:latin typeface="Montserrat"/>
                <a:ea typeface="Montserrat"/>
                <a:cs typeface="Montserrat"/>
                <a:sym typeface="Montserrat"/>
              </a:defRPr>
            </a:lvl1pPr>
          </a:lstStyle>
          <a:p>
            <a:r>
              <a:t>THANK YOU!</a:t>
            </a:r>
          </a:p>
        </p:txBody>
      </p:sp>
      <p:sp>
        <p:nvSpPr>
          <p:cNvPr id="504" name="Shape 504"/>
          <p:cNvSpPr/>
          <p:nvPr/>
        </p:nvSpPr>
        <p:spPr>
          <a:xfrm>
            <a:off x="12677741" y="363822"/>
            <a:ext cx="11218927" cy="1003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5900" spc="472">
                <a:solidFill>
                  <a:srgbClr val="FF85FF"/>
                </a:solidFill>
                <a:latin typeface="Lato Regular"/>
                <a:ea typeface="Lato Regular"/>
                <a:cs typeface="Lato Regular"/>
                <a:sym typeface="Lato Regular"/>
              </a:defRPr>
            </a:lvl1pPr>
          </a:lstStyle>
          <a:p>
            <a:r>
              <a:t>LATE CAREER TRANSITIONS</a:t>
            </a:r>
          </a:p>
        </p:txBody>
      </p:sp>
      <p:sp>
        <p:nvSpPr>
          <p:cNvPr id="505" name="Shape 505"/>
          <p:cNvSpPr/>
          <p:nvPr/>
        </p:nvSpPr>
        <p:spPr>
          <a:xfrm rot="18900000">
            <a:off x="18012081" y="1450076"/>
            <a:ext cx="550248" cy="5502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85FF"/>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grpSp>
        <p:nvGrpSpPr>
          <p:cNvPr id="508" name="Group 508"/>
          <p:cNvGrpSpPr/>
          <p:nvPr/>
        </p:nvGrpSpPr>
        <p:grpSpPr>
          <a:xfrm>
            <a:off x="18486028" y="11652788"/>
            <a:ext cx="5008242" cy="1180295"/>
            <a:chOff x="0" y="0"/>
            <a:chExt cx="5008241" cy="1180293"/>
          </a:xfrm>
        </p:grpSpPr>
        <p:sp>
          <p:nvSpPr>
            <p:cNvPr id="506" name="Shape 506"/>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FFFFFF"/>
                  </a:solidFill>
                </a:rPr>
                <a:t>ANNUAL ADDRESS</a:t>
              </a:r>
              <a:r>
                <a:t> 2016</a:t>
              </a:r>
            </a:p>
          </p:txBody>
        </p:sp>
        <p:pic>
          <p:nvPicPr>
            <p:cNvPr id="507" name="past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grpSp>
        <p:nvGrpSpPr>
          <p:cNvPr id="513" name="Group 513"/>
          <p:cNvGrpSpPr/>
          <p:nvPr/>
        </p:nvGrpSpPr>
        <p:grpSpPr>
          <a:xfrm>
            <a:off x="327177" y="400038"/>
            <a:ext cx="8358597" cy="7245363"/>
            <a:chOff x="0" y="-88900"/>
            <a:chExt cx="8358596" cy="7245361"/>
          </a:xfrm>
        </p:grpSpPr>
        <p:sp>
          <p:nvSpPr>
            <p:cNvPr id="509" name="Shape 509"/>
            <p:cNvSpPr/>
            <p:nvPr/>
          </p:nvSpPr>
          <p:spPr>
            <a:xfrm>
              <a:off x="0" y="5378461"/>
              <a:ext cx="8358597" cy="177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584200">
                <a:lnSpc>
                  <a:spcPct val="120000"/>
                </a:lnSpc>
                <a:defRPr sz="3600">
                  <a:solidFill>
                    <a:srgbClr val="FFFFFF"/>
                  </a:solidFill>
                  <a:latin typeface="Lato Regular"/>
                  <a:ea typeface="Lato Regular"/>
                  <a:cs typeface="Lato Regular"/>
                  <a:sym typeface="Lato Regular"/>
                </a:defRPr>
              </a:pPr>
              <a:r>
                <a:t>JOHN CAMERON</a:t>
              </a:r>
            </a:p>
            <a:p>
              <a:pPr defTabSz="584200">
                <a:lnSpc>
                  <a:spcPct val="120000"/>
                </a:lnSpc>
                <a:defRPr sz="3000">
                  <a:solidFill>
                    <a:srgbClr val="FFFFFF"/>
                  </a:solidFill>
                  <a:latin typeface="Lato Regular"/>
                  <a:ea typeface="Lato Regular"/>
                  <a:cs typeface="Lato Regular"/>
                  <a:sym typeface="Lato Regular"/>
                </a:defRPr>
              </a:pPr>
              <a:r>
                <a:t>Orthopaedics, </a:t>
              </a:r>
            </a:p>
            <a:p>
              <a:pPr defTabSz="584200">
                <a:lnSpc>
                  <a:spcPct val="120000"/>
                </a:lnSpc>
                <a:defRPr sz="3000">
                  <a:solidFill>
                    <a:srgbClr val="FFFFFF"/>
                  </a:solidFill>
                  <a:latin typeface="Lato Regular"/>
                  <a:ea typeface="Lato Regular"/>
                  <a:cs typeface="Lato Regular"/>
                  <a:sym typeface="Lato Regular"/>
                </a:defRPr>
              </a:pPr>
              <a:r>
                <a:t>Sunnybrook Health Sciences Centre</a:t>
              </a:r>
            </a:p>
          </p:txBody>
        </p:sp>
        <p:grpSp>
          <p:nvGrpSpPr>
            <p:cNvPr id="512" name="Group 512"/>
            <p:cNvGrpSpPr/>
            <p:nvPr/>
          </p:nvGrpSpPr>
          <p:grpSpPr>
            <a:xfrm>
              <a:off x="1548177" y="-88900"/>
              <a:ext cx="5262242" cy="5338442"/>
              <a:chOff x="0" y="0"/>
              <a:chExt cx="5262241" cy="5338441"/>
            </a:xfrm>
          </p:grpSpPr>
          <p:pic>
            <p:nvPicPr>
              <p:cNvPr id="511" name="Cameron, J. 2013.jpg"/>
              <p:cNvPicPr>
                <a:picLocks noChangeAspect="1"/>
              </p:cNvPicPr>
              <p:nvPr/>
            </p:nvPicPr>
            <p:blipFill>
              <a:blip r:embed="rId4">
                <a:extLst/>
              </a:blip>
              <a:stretch>
                <a:fillRect/>
              </a:stretch>
            </p:blipFill>
            <p:spPr>
              <a:xfrm>
                <a:off x="127000" y="88900"/>
                <a:ext cx="5008242" cy="5008242"/>
              </a:xfrm>
              <a:prstGeom prst="rect">
                <a:avLst/>
              </a:prstGeom>
              <a:ln>
                <a:noFill/>
              </a:ln>
              <a:effectLst/>
            </p:spPr>
          </p:pic>
          <p:pic>
            <p:nvPicPr>
              <p:cNvPr id="510" name="Picture 509"/>
              <p:cNvPicPr>
                <a:picLocks/>
              </p:cNvPicPr>
              <p:nvPr/>
            </p:nvPicPr>
            <p:blipFill>
              <a:blip r:embed="rId5">
                <a:extLst/>
              </a:blip>
              <a:stretch>
                <a:fillRect/>
              </a:stretch>
            </p:blipFill>
            <p:spPr>
              <a:xfrm>
                <a:off x="0" y="0"/>
                <a:ext cx="5262242" cy="5338442"/>
              </a:xfrm>
              <a:prstGeom prst="rect">
                <a:avLst/>
              </a:prstGeom>
              <a:effectLst/>
            </p:spPr>
          </p:pic>
        </p:grpSp>
      </p:grpSp>
      <p:grpSp>
        <p:nvGrpSpPr>
          <p:cNvPr id="518" name="Group 518"/>
          <p:cNvGrpSpPr/>
          <p:nvPr/>
        </p:nvGrpSpPr>
        <p:grpSpPr>
          <a:xfrm>
            <a:off x="14417995" y="4388410"/>
            <a:ext cx="8358597" cy="7305293"/>
            <a:chOff x="0" y="-88900"/>
            <a:chExt cx="8358596" cy="7305292"/>
          </a:xfrm>
        </p:grpSpPr>
        <p:sp>
          <p:nvSpPr>
            <p:cNvPr id="514" name="Shape 514"/>
            <p:cNvSpPr/>
            <p:nvPr/>
          </p:nvSpPr>
          <p:spPr>
            <a:xfrm>
              <a:off x="0" y="5438392"/>
              <a:ext cx="8358597" cy="177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584200">
                <a:lnSpc>
                  <a:spcPct val="120000"/>
                </a:lnSpc>
                <a:defRPr sz="3600">
                  <a:solidFill>
                    <a:srgbClr val="FFFFFF"/>
                  </a:solidFill>
                  <a:latin typeface="Lato Regular"/>
                  <a:ea typeface="Lato Regular"/>
                  <a:cs typeface="Lato Regular"/>
                  <a:sym typeface="Lato Regular"/>
                </a:defRPr>
              </a:pPr>
              <a:r>
                <a:t>RICHARD HOLTBY</a:t>
              </a:r>
            </a:p>
            <a:p>
              <a:pPr defTabSz="584200">
                <a:lnSpc>
                  <a:spcPct val="120000"/>
                </a:lnSpc>
                <a:defRPr sz="3000">
                  <a:solidFill>
                    <a:srgbClr val="FFFFFF"/>
                  </a:solidFill>
                  <a:latin typeface="Lato Regular"/>
                  <a:ea typeface="Lato Regular"/>
                  <a:cs typeface="Lato Regular"/>
                  <a:sym typeface="Lato Regular"/>
                </a:defRPr>
              </a:pPr>
              <a:r>
                <a:t>Orthopaedics, </a:t>
              </a:r>
            </a:p>
            <a:p>
              <a:pPr defTabSz="584200">
                <a:lnSpc>
                  <a:spcPct val="120000"/>
                </a:lnSpc>
                <a:defRPr sz="3000">
                  <a:solidFill>
                    <a:srgbClr val="FFFFFF"/>
                  </a:solidFill>
                  <a:latin typeface="Lato Regular"/>
                  <a:ea typeface="Lato Regular"/>
                  <a:cs typeface="Lato Regular"/>
                  <a:sym typeface="Lato Regular"/>
                </a:defRPr>
              </a:pPr>
              <a:r>
                <a:t>Sunnybrook Health Sciences Centre</a:t>
              </a:r>
            </a:p>
          </p:txBody>
        </p:sp>
        <p:grpSp>
          <p:nvGrpSpPr>
            <p:cNvPr id="517" name="Group 517"/>
            <p:cNvGrpSpPr/>
            <p:nvPr/>
          </p:nvGrpSpPr>
          <p:grpSpPr>
            <a:xfrm>
              <a:off x="1238088" y="-88900"/>
              <a:ext cx="5262243" cy="5338442"/>
              <a:chOff x="0" y="0"/>
              <a:chExt cx="5262241" cy="5338441"/>
            </a:xfrm>
          </p:grpSpPr>
          <p:pic>
            <p:nvPicPr>
              <p:cNvPr id="516" name="Holtby, R. 2013.jpeg"/>
              <p:cNvPicPr>
                <a:picLocks noChangeAspect="1"/>
              </p:cNvPicPr>
              <p:nvPr/>
            </p:nvPicPr>
            <p:blipFill>
              <a:blip r:embed="rId6">
                <a:extLst/>
              </a:blip>
              <a:stretch>
                <a:fillRect/>
              </a:stretch>
            </p:blipFill>
            <p:spPr>
              <a:xfrm>
                <a:off x="127000" y="88900"/>
                <a:ext cx="5008242" cy="5008242"/>
              </a:xfrm>
              <a:prstGeom prst="rect">
                <a:avLst/>
              </a:prstGeom>
              <a:ln>
                <a:noFill/>
              </a:ln>
              <a:effectLst/>
            </p:spPr>
          </p:pic>
          <p:pic>
            <p:nvPicPr>
              <p:cNvPr id="515" name="Picture 514"/>
              <p:cNvPicPr>
                <a:picLocks/>
              </p:cNvPicPr>
              <p:nvPr/>
            </p:nvPicPr>
            <p:blipFill>
              <a:blip r:embed="rId5">
                <a:extLst/>
              </a:blip>
              <a:stretch>
                <a:fillRect/>
              </a:stretch>
            </p:blipFill>
            <p:spPr>
              <a:xfrm>
                <a:off x="0" y="0"/>
                <a:ext cx="5262242" cy="5338442"/>
              </a:xfrm>
              <a:prstGeom prst="rect">
                <a:avLst/>
              </a:prstGeom>
              <a:effectLst/>
            </p:spPr>
          </p:pic>
        </p:grpSp>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13"/>
                                        </p:tgtEl>
                                        <p:attrNameLst>
                                          <p:attrName>style.visibility</p:attrName>
                                        </p:attrNameLst>
                                      </p:cBhvr>
                                      <p:to>
                                        <p:strVal val="visible"/>
                                      </p:to>
                                    </p:set>
                                    <p:animEffect transition="in" filter="dissolve">
                                      <p:cBhvr>
                                        <p:cTn id="7" dur="1000"/>
                                        <p:tgtEl>
                                          <p:spTgt spid="513"/>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518"/>
                                        </p:tgtEl>
                                        <p:attrNameLst>
                                          <p:attrName>style.visibility</p:attrName>
                                        </p:attrNameLst>
                                      </p:cBhvr>
                                      <p:to>
                                        <p:strVal val="visible"/>
                                      </p:to>
                                    </p:set>
                                    <p:animEffect transition="in" filter="dissolve">
                                      <p:cBhvr>
                                        <p:cTn id="11" dur="1000"/>
                                        <p:tgtEl>
                                          <p:spTgt spid="5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grpId="3" nodeType="clickEffect">
                                  <p:stCondLst>
                                    <p:cond delay="0"/>
                                  </p:stCondLst>
                                  <p:iterate>
                                    <p:tmAbs val="0"/>
                                  </p:iterate>
                                  <p:childTnLst>
                                    <p:set>
                                      <p:cBhvr>
                                        <p:cTn id="15" fill="hold"/>
                                        <p:tgtEl>
                                          <p:spTgt spid="503"/>
                                        </p:tgtEl>
                                        <p:attrNameLst>
                                          <p:attrName>style.visibility</p:attrName>
                                        </p:attrNameLst>
                                      </p:cBhvr>
                                      <p:to>
                                        <p:strVal val="visible"/>
                                      </p:to>
                                    </p:set>
                                    <p:animEffect transition="in" filter="fade">
                                      <p:cBhvr>
                                        <p:cTn id="16" dur="1500"/>
                                        <p:tgtEl>
                                          <p:spTgt spid="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 grpId="3" animBg="1" advAuto="0"/>
      <p:bldP spid="513" grpId="1" animBg="1" advAuto="0"/>
      <p:bldP spid="518" grpId="2"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 name="OrthopaedicSurgeryPhotoshoot_KaylaRocca-4777-small-filtered.jpe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24384000" cy="13716000"/>
          </a:xfrm>
          <a:prstGeom prst="rect">
            <a:avLst/>
          </a:prstGeom>
          <a:ln w="12700">
            <a:miter lim="400000"/>
          </a:ln>
        </p:spPr>
      </p:pic>
      <p:sp>
        <p:nvSpPr>
          <p:cNvPr id="521" name="Shape 521"/>
          <p:cNvSpPr/>
          <p:nvPr/>
        </p:nvSpPr>
        <p:spPr>
          <a:xfrm>
            <a:off x="-2126" y="-48525"/>
            <a:ext cx="24388252" cy="13813051"/>
          </a:xfrm>
          <a:prstGeom prst="rect">
            <a:avLst/>
          </a:prstGeom>
          <a:solidFill>
            <a:schemeClr val="accent1">
              <a:hueOff val="273562"/>
              <a:satOff val="2937"/>
              <a:lumOff val="-22233"/>
              <a:alpha val="75039"/>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522" name="Shape 522"/>
          <p:cNvSpPr/>
          <p:nvPr/>
        </p:nvSpPr>
        <p:spPr>
          <a:xfrm>
            <a:off x="3044824" y="3923026"/>
            <a:ext cx="18294351"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10000" spc="800">
                <a:solidFill>
                  <a:srgbClr val="FF85FF"/>
                </a:solidFill>
                <a:latin typeface="Montserrat"/>
                <a:ea typeface="Montserrat"/>
                <a:cs typeface="Montserrat"/>
                <a:sym typeface="Montserrat"/>
              </a:defRPr>
            </a:lvl1pPr>
          </a:lstStyle>
          <a:p>
            <a:r>
              <a:t>ACADEMIC PROMOTIONS</a:t>
            </a:r>
          </a:p>
        </p:txBody>
      </p:sp>
      <p:sp>
        <p:nvSpPr>
          <p:cNvPr id="523" name="Shape 523"/>
          <p:cNvSpPr/>
          <p:nvPr/>
        </p:nvSpPr>
        <p:spPr>
          <a:xfrm>
            <a:off x="8169148" y="7506585"/>
            <a:ext cx="8045705"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4000" spc="320">
                <a:solidFill>
                  <a:srgbClr val="FFFFFF"/>
                </a:solidFill>
                <a:latin typeface="Lato Regular"/>
                <a:ea typeface="Lato Regular"/>
                <a:cs typeface="Lato Regular"/>
                <a:sym typeface="Lato Regular"/>
              </a:defRPr>
            </a:lvl1pPr>
          </a:lstStyle>
          <a:p>
            <a:r>
              <a:t>JULY 1, 2015 - JUNE 30, 2016</a:t>
            </a:r>
          </a:p>
        </p:txBody>
      </p:sp>
      <p:sp>
        <p:nvSpPr>
          <p:cNvPr id="524" name="Shape 524"/>
          <p:cNvSpPr/>
          <p:nvPr/>
        </p:nvSpPr>
        <p:spPr>
          <a:xfrm rot="18900000">
            <a:off x="11916876" y="5343089"/>
            <a:ext cx="550247" cy="550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85FF"/>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grpSp>
        <p:nvGrpSpPr>
          <p:cNvPr id="527" name="Group 527"/>
          <p:cNvGrpSpPr/>
          <p:nvPr/>
        </p:nvGrpSpPr>
        <p:grpSpPr>
          <a:xfrm>
            <a:off x="18486028" y="11652788"/>
            <a:ext cx="5008242" cy="1180295"/>
            <a:chOff x="0" y="0"/>
            <a:chExt cx="5008241" cy="1180293"/>
          </a:xfrm>
        </p:grpSpPr>
        <p:sp>
          <p:nvSpPr>
            <p:cNvPr id="525" name="Shape 525"/>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FFFFFF"/>
                  </a:solidFill>
                </a:rPr>
                <a:t>ANNUAL ADDRESS</a:t>
              </a:r>
              <a:r>
                <a:t> 2016</a:t>
              </a:r>
            </a:p>
          </p:txBody>
        </p:sp>
        <p:pic>
          <p:nvPicPr>
            <p:cNvPr id="526" name="past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Shape 529"/>
          <p:cNvSpPr/>
          <p:nvPr/>
        </p:nvSpPr>
        <p:spPr>
          <a:xfrm>
            <a:off x="-2128" y="-48525"/>
            <a:ext cx="24388255" cy="13813051"/>
          </a:xfrm>
          <a:prstGeom prst="rect">
            <a:avLst/>
          </a:prstGeom>
          <a:solidFill>
            <a:schemeClr val="accent1">
              <a:hueOff val="273562"/>
              <a:satOff val="2937"/>
              <a:lumOff val="-22233"/>
              <a:alpha val="85122"/>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530" name="Shape 530"/>
          <p:cNvSpPr/>
          <p:nvPr/>
        </p:nvSpPr>
        <p:spPr>
          <a:xfrm>
            <a:off x="-21575" y="-48525"/>
            <a:ext cx="24384001" cy="13813050"/>
          </a:xfrm>
          <a:prstGeom prst="rect">
            <a:avLst/>
          </a:prstGeom>
          <a:solidFill>
            <a:schemeClr val="accent5">
              <a:hueOff val="-522602"/>
              <a:satOff val="-6700"/>
              <a:lumOff val="-22320"/>
              <a:alpha val="15386"/>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531" name="Shape 531"/>
          <p:cNvSpPr/>
          <p:nvPr/>
        </p:nvSpPr>
        <p:spPr>
          <a:xfrm>
            <a:off x="-23702" y="-31747"/>
            <a:ext cx="24388255" cy="13779496"/>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grpSp>
        <p:nvGrpSpPr>
          <p:cNvPr id="534" name="Group 534"/>
          <p:cNvGrpSpPr/>
          <p:nvPr/>
        </p:nvGrpSpPr>
        <p:grpSpPr>
          <a:xfrm>
            <a:off x="18486028" y="11652788"/>
            <a:ext cx="5008242" cy="1180295"/>
            <a:chOff x="0" y="0"/>
            <a:chExt cx="5008241" cy="1180293"/>
          </a:xfrm>
        </p:grpSpPr>
        <p:sp>
          <p:nvSpPr>
            <p:cNvPr id="532" name="Shape 532"/>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533"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535" name="Shape 535"/>
          <p:cNvSpPr/>
          <p:nvPr/>
        </p:nvSpPr>
        <p:spPr>
          <a:xfrm>
            <a:off x="2057543" y="251625"/>
            <a:ext cx="19375375"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7000" spc="560">
                <a:solidFill>
                  <a:srgbClr val="1D296F"/>
                </a:solidFill>
                <a:latin typeface="Montserrat"/>
                <a:ea typeface="Montserrat"/>
                <a:cs typeface="Montserrat"/>
                <a:sym typeface="Montserrat"/>
              </a:defRPr>
            </a:lvl1pPr>
          </a:lstStyle>
          <a:p>
            <a:r>
              <a:t>LECTURER TO ASSISTANT PROFESSOR</a:t>
            </a:r>
          </a:p>
        </p:txBody>
      </p:sp>
      <p:sp>
        <p:nvSpPr>
          <p:cNvPr id="536" name="Shape 536"/>
          <p:cNvSpPr/>
          <p:nvPr/>
        </p:nvSpPr>
        <p:spPr>
          <a:xfrm flipV="1">
            <a:off x="2630364" y="-25400"/>
            <a:ext cx="21779035" cy="13766800"/>
          </a:xfrm>
          <a:prstGeom prst="line">
            <a:avLst/>
          </a:prstGeom>
          <a:ln w="25400">
            <a:solidFill>
              <a:srgbClr val="000000"/>
            </a:solidFill>
            <a:miter lim="400000"/>
          </a:ln>
        </p:spPr>
        <p:txBody>
          <a:bodyPr lIns="50800" tIns="50800" rIns="50800" bIns="50800" anchor="ctr"/>
          <a:lstStyle/>
          <a:p>
            <a:pPr>
              <a:defRPr sz="3200"/>
            </a:pPr>
            <a:endParaRPr/>
          </a:p>
        </p:txBody>
      </p:sp>
      <p:sp>
        <p:nvSpPr>
          <p:cNvPr id="537" name="Shape 537"/>
          <p:cNvSpPr/>
          <p:nvPr/>
        </p:nvSpPr>
        <p:spPr>
          <a:xfrm rot="8100000">
            <a:off x="17446229" y="13465413"/>
            <a:ext cx="550248" cy="550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A5C"/>
          </a:solidFill>
          <a:ln w="12700">
            <a:miter lim="400000"/>
          </a:ln>
        </p:spPr>
        <p:txBody>
          <a:bodyPr lIns="50800" tIns="50800" rIns="50800" bIns="50800" anchor="ctr"/>
          <a:lstStyle/>
          <a:p>
            <a:pPr>
              <a:defRPr sz="3200">
                <a:solidFill>
                  <a:srgbClr val="002A5C"/>
                </a:solidFill>
              </a:defRPr>
            </a:pPr>
            <a:endParaRPr/>
          </a:p>
        </p:txBody>
      </p:sp>
      <p:sp>
        <p:nvSpPr>
          <p:cNvPr id="538" name="Shape 538"/>
          <p:cNvSpPr/>
          <p:nvPr/>
        </p:nvSpPr>
        <p:spPr>
          <a:xfrm flipV="1">
            <a:off x="17721353" y="8613080"/>
            <a:ext cx="1" cy="5080083"/>
          </a:xfrm>
          <a:prstGeom prst="line">
            <a:avLst/>
          </a:prstGeom>
          <a:ln w="25400">
            <a:solidFill>
              <a:srgbClr val="000000"/>
            </a:solidFill>
            <a:custDash>
              <a:ds d="200000" sp="200000"/>
            </a:custDash>
            <a:miter lim="400000"/>
          </a:ln>
        </p:spPr>
        <p:txBody>
          <a:bodyPr lIns="50800" tIns="50800" rIns="50800" bIns="50800" anchor="ctr"/>
          <a:lstStyle/>
          <a:p>
            <a:pPr>
              <a:defRPr sz="3200"/>
            </a:pPr>
            <a:endParaRPr/>
          </a:p>
        </p:txBody>
      </p:sp>
      <p:grpSp>
        <p:nvGrpSpPr>
          <p:cNvPr id="543" name="Group 543"/>
          <p:cNvGrpSpPr/>
          <p:nvPr/>
        </p:nvGrpSpPr>
        <p:grpSpPr>
          <a:xfrm>
            <a:off x="10645050" y="3390400"/>
            <a:ext cx="6150788" cy="1694489"/>
            <a:chOff x="0" y="0"/>
            <a:chExt cx="6150786" cy="1694488"/>
          </a:xfrm>
        </p:grpSpPr>
        <p:sp>
          <p:nvSpPr>
            <p:cNvPr id="539" name="Shape 539"/>
            <p:cNvSpPr/>
            <p:nvPr/>
          </p:nvSpPr>
          <p:spPr>
            <a:xfrm>
              <a:off x="5817163" y="1360864"/>
              <a:ext cx="333624" cy="333625"/>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grpSp>
          <p:nvGrpSpPr>
            <p:cNvPr id="542" name="Group 542"/>
            <p:cNvGrpSpPr/>
            <p:nvPr/>
          </p:nvGrpSpPr>
          <p:grpSpPr>
            <a:xfrm>
              <a:off x="0" y="0"/>
              <a:ext cx="5744769" cy="1523561"/>
              <a:chOff x="0" y="0"/>
              <a:chExt cx="5744768" cy="1523560"/>
            </a:xfrm>
          </p:grpSpPr>
          <p:sp>
            <p:nvSpPr>
              <p:cNvPr id="540" name="Shape 540"/>
              <p:cNvSpPr/>
              <p:nvPr/>
            </p:nvSpPr>
            <p:spPr>
              <a:xfrm>
                <a:off x="0" y="667580"/>
                <a:ext cx="5719369" cy="8559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r" defTabSz="584200">
                  <a:lnSpc>
                    <a:spcPct val="120000"/>
                  </a:lnSpc>
                  <a:defRPr sz="2200">
                    <a:solidFill>
                      <a:srgbClr val="1D296F"/>
                    </a:solidFill>
                    <a:latin typeface="Lato Regular"/>
                    <a:ea typeface="Lato Regular"/>
                    <a:cs typeface="Lato Regular"/>
                    <a:sym typeface="Lato Regular"/>
                  </a:defRPr>
                </a:pPr>
                <a:r>
                  <a:t>Trillium Health Partners</a:t>
                </a:r>
              </a:p>
              <a:p>
                <a:pPr algn="r" defTabSz="584200">
                  <a:lnSpc>
                    <a:spcPct val="120000"/>
                  </a:lnSpc>
                  <a:defRPr sz="2200">
                    <a:solidFill>
                      <a:srgbClr val="1D296F"/>
                    </a:solidFill>
                    <a:latin typeface="Lato Regular"/>
                    <a:ea typeface="Lato Regular"/>
                    <a:cs typeface="Lato Regular"/>
                    <a:sym typeface="Lato Regular"/>
                  </a:defRPr>
                </a:pPr>
                <a:r>
                  <a:t>Cardiac Surgery</a:t>
                </a:r>
              </a:p>
            </p:txBody>
          </p:sp>
          <p:sp>
            <p:nvSpPr>
              <p:cNvPr id="541" name="Shape 541"/>
              <p:cNvSpPr/>
              <p:nvPr/>
            </p:nvSpPr>
            <p:spPr>
              <a:xfrm>
                <a:off x="974140" y="0"/>
                <a:ext cx="4770629" cy="723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r">
                  <a:defRPr sz="4000" spc="320">
                    <a:solidFill>
                      <a:srgbClr val="002A5C"/>
                    </a:solidFill>
                    <a:latin typeface="Montserrat Semi Bold"/>
                    <a:ea typeface="Montserrat Semi Bold"/>
                    <a:cs typeface="Montserrat Semi Bold"/>
                    <a:sym typeface="Montserrat Semi Bold"/>
                  </a:defRPr>
                </a:lvl1pPr>
              </a:lstStyle>
              <a:p>
                <a:r>
                  <a:t>JOSEPH NOORA</a:t>
                </a:r>
              </a:p>
            </p:txBody>
          </p:sp>
        </p:grpSp>
      </p:grpSp>
      <p:grpSp>
        <p:nvGrpSpPr>
          <p:cNvPr id="549" name="Group 549"/>
          <p:cNvGrpSpPr/>
          <p:nvPr/>
        </p:nvGrpSpPr>
        <p:grpSpPr>
          <a:xfrm>
            <a:off x="3064125" y="9656321"/>
            <a:ext cx="9969101" cy="2674548"/>
            <a:chOff x="0" y="0"/>
            <a:chExt cx="9969100" cy="2674547"/>
          </a:xfrm>
        </p:grpSpPr>
        <p:sp>
          <p:nvSpPr>
            <p:cNvPr id="544" name="Shape 544"/>
            <p:cNvSpPr/>
            <p:nvPr/>
          </p:nvSpPr>
          <p:spPr>
            <a:xfrm>
              <a:off x="3452254" y="1349036"/>
              <a:ext cx="333624" cy="333624"/>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grpSp>
          <p:nvGrpSpPr>
            <p:cNvPr id="547" name="Group 547"/>
            <p:cNvGrpSpPr/>
            <p:nvPr/>
          </p:nvGrpSpPr>
          <p:grpSpPr>
            <a:xfrm>
              <a:off x="3611681" y="1197786"/>
              <a:ext cx="6357420" cy="1476762"/>
              <a:chOff x="0" y="0"/>
              <a:chExt cx="6357418" cy="1476761"/>
            </a:xfrm>
          </p:grpSpPr>
          <p:sp>
            <p:nvSpPr>
              <p:cNvPr id="545" name="Shape 545"/>
              <p:cNvSpPr/>
              <p:nvPr/>
            </p:nvSpPr>
            <p:spPr>
              <a:xfrm>
                <a:off x="0" y="620781"/>
                <a:ext cx="6357419" cy="8559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r" defTabSz="584200">
                  <a:lnSpc>
                    <a:spcPct val="120000"/>
                  </a:lnSpc>
                  <a:defRPr sz="2200">
                    <a:solidFill>
                      <a:srgbClr val="1D296F"/>
                    </a:solidFill>
                    <a:latin typeface="Lato Regular"/>
                    <a:ea typeface="Lato Regular"/>
                    <a:cs typeface="Lato Regular"/>
                    <a:sym typeface="Lato Regular"/>
                  </a:defRPr>
                </a:pPr>
                <a:r>
                  <a:t>Michael Garron (Toronto East General) Hospital </a:t>
                </a:r>
              </a:p>
              <a:p>
                <a:pPr algn="r" defTabSz="584200">
                  <a:lnSpc>
                    <a:spcPct val="120000"/>
                  </a:lnSpc>
                  <a:defRPr sz="2200">
                    <a:solidFill>
                      <a:srgbClr val="1D296F"/>
                    </a:solidFill>
                    <a:latin typeface="Lato Regular"/>
                    <a:ea typeface="Lato Regular"/>
                    <a:cs typeface="Lato Regular"/>
                    <a:sym typeface="Lato Regular"/>
                  </a:defRPr>
                </a:pPr>
                <a:r>
                  <a:t>Thoracic Surgery</a:t>
                </a:r>
              </a:p>
            </p:txBody>
          </p:sp>
          <p:sp>
            <p:nvSpPr>
              <p:cNvPr id="546" name="Shape 546"/>
              <p:cNvSpPr/>
              <p:nvPr/>
            </p:nvSpPr>
            <p:spPr>
              <a:xfrm>
                <a:off x="691892" y="0"/>
                <a:ext cx="5647437" cy="723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r">
                  <a:defRPr sz="4000" spc="320">
                    <a:solidFill>
                      <a:srgbClr val="002A5C"/>
                    </a:solidFill>
                    <a:latin typeface="Montserrat Semi Bold"/>
                    <a:ea typeface="Montserrat Semi Bold"/>
                    <a:cs typeface="Montserrat Semi Bold"/>
                    <a:sym typeface="Montserrat Semi Bold"/>
                  </a:defRPr>
                </a:lvl1pPr>
              </a:lstStyle>
              <a:p>
                <a:r>
                  <a:t>NAJIB SAFIEDDINE</a:t>
                </a:r>
              </a:p>
            </p:txBody>
          </p:sp>
        </p:grpSp>
        <p:pic>
          <p:nvPicPr>
            <p:cNvPr id="548" name="Safieddine N.jpg"/>
            <p:cNvPicPr>
              <a:picLocks noChangeAspect="1"/>
            </p:cNvPicPr>
            <p:nvPr/>
          </p:nvPicPr>
          <p:blipFill>
            <a:blip r:embed="rId4">
              <a:extLst/>
            </a:blip>
            <a:srcRect/>
            <a:stretch>
              <a:fillRect/>
            </a:stretch>
          </p:blipFill>
          <p:spPr>
            <a:xfrm>
              <a:off x="0" y="0"/>
              <a:ext cx="1650988" cy="2311384"/>
            </a:xfrm>
            <a:prstGeom prst="rect">
              <a:avLst/>
            </a:prstGeom>
            <a:ln w="25400" cap="flat">
              <a:noFill/>
              <a:miter lim="400000"/>
            </a:ln>
            <a:effectLst>
              <a:outerShdw blurRad="254000" dist="127000" dir="5400000" rotWithShape="0">
                <a:srgbClr val="000000">
                  <a:alpha val="70000"/>
                </a:srgbClr>
              </a:outerShdw>
            </a:effectLst>
          </p:spPr>
        </p:pic>
      </p:grpSp>
      <p:grpSp>
        <p:nvGrpSpPr>
          <p:cNvPr id="555" name="Group 555"/>
          <p:cNvGrpSpPr/>
          <p:nvPr/>
        </p:nvGrpSpPr>
        <p:grpSpPr>
          <a:xfrm>
            <a:off x="5464756" y="6261183"/>
            <a:ext cx="9132950" cy="3321129"/>
            <a:chOff x="0" y="0"/>
            <a:chExt cx="9132949" cy="3321127"/>
          </a:xfrm>
        </p:grpSpPr>
        <p:sp>
          <p:nvSpPr>
            <p:cNvPr id="550" name="Shape 550"/>
            <p:cNvSpPr/>
            <p:nvPr/>
          </p:nvSpPr>
          <p:spPr>
            <a:xfrm>
              <a:off x="6329212" y="1429343"/>
              <a:ext cx="333624" cy="333624"/>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grpSp>
          <p:nvGrpSpPr>
            <p:cNvPr id="553" name="Group 553"/>
            <p:cNvGrpSpPr/>
            <p:nvPr/>
          </p:nvGrpSpPr>
          <p:grpSpPr>
            <a:xfrm>
              <a:off x="0" y="0"/>
              <a:ext cx="6177789" cy="1548121"/>
              <a:chOff x="0" y="0"/>
              <a:chExt cx="6177788" cy="1548120"/>
            </a:xfrm>
          </p:grpSpPr>
          <p:sp>
            <p:nvSpPr>
              <p:cNvPr id="551" name="Shape 551"/>
              <p:cNvSpPr/>
              <p:nvPr/>
            </p:nvSpPr>
            <p:spPr>
              <a:xfrm>
                <a:off x="440542" y="692140"/>
                <a:ext cx="5719370" cy="8559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r" defTabSz="584200">
                  <a:lnSpc>
                    <a:spcPct val="120000"/>
                  </a:lnSpc>
                  <a:defRPr sz="2200">
                    <a:solidFill>
                      <a:srgbClr val="1D296F"/>
                    </a:solidFill>
                    <a:latin typeface="Lato Regular"/>
                    <a:ea typeface="Lato Regular"/>
                    <a:cs typeface="Lato Regular"/>
                    <a:sym typeface="Lato Regular"/>
                  </a:defRPr>
                </a:pPr>
                <a:r>
                  <a:t>Scarborough Hospital</a:t>
                </a:r>
              </a:p>
              <a:p>
                <a:pPr algn="r" defTabSz="584200">
                  <a:lnSpc>
                    <a:spcPct val="120000"/>
                  </a:lnSpc>
                  <a:defRPr sz="2200">
                    <a:solidFill>
                      <a:srgbClr val="1D296F"/>
                    </a:solidFill>
                    <a:latin typeface="Lato Regular"/>
                    <a:ea typeface="Lato Regular"/>
                    <a:cs typeface="Lato Regular"/>
                    <a:sym typeface="Lato Regular"/>
                  </a:defRPr>
                </a:pPr>
                <a:r>
                  <a:t>General Surgery</a:t>
                </a:r>
              </a:p>
            </p:txBody>
          </p:sp>
          <p:sp>
            <p:nvSpPr>
              <p:cNvPr id="552" name="Shape 552"/>
              <p:cNvSpPr/>
              <p:nvPr/>
            </p:nvSpPr>
            <p:spPr>
              <a:xfrm>
                <a:off x="0" y="0"/>
                <a:ext cx="6177789" cy="723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r">
                  <a:defRPr sz="4000" spc="320">
                    <a:solidFill>
                      <a:srgbClr val="002A5C"/>
                    </a:solidFill>
                    <a:latin typeface="Montserrat Semi Bold"/>
                    <a:ea typeface="Montserrat Semi Bold"/>
                    <a:cs typeface="Montserrat Semi Bold"/>
                    <a:sym typeface="Montserrat Semi Bold"/>
                  </a:defRPr>
                </a:lvl1pPr>
              </a:lstStyle>
              <a:p>
                <a:r>
                  <a:t>JASON PENNINGTON</a:t>
                </a:r>
              </a:p>
            </p:txBody>
          </p:sp>
        </p:grpSp>
        <p:pic>
          <p:nvPicPr>
            <p:cNvPr id="554" name="PenningtonJ.jpg"/>
            <p:cNvPicPr>
              <a:picLocks noChangeAspect="1"/>
            </p:cNvPicPr>
            <p:nvPr/>
          </p:nvPicPr>
          <p:blipFill>
            <a:blip r:embed="rId5">
              <a:extLst/>
            </a:blip>
            <a:stretch>
              <a:fillRect/>
            </a:stretch>
          </p:blipFill>
          <p:spPr>
            <a:xfrm>
              <a:off x="7524252" y="1229821"/>
              <a:ext cx="1608698" cy="2091307"/>
            </a:xfrm>
            <a:prstGeom prst="rect">
              <a:avLst/>
            </a:prstGeom>
            <a:ln w="25400" cap="flat">
              <a:noFill/>
              <a:miter lim="400000"/>
            </a:ln>
            <a:effectLst>
              <a:outerShdw blurRad="254000" dist="127000" dir="5400000" rotWithShape="0">
                <a:srgbClr val="000000">
                  <a:alpha val="70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543"/>
                                        </p:tgtEl>
                                        <p:attrNameLst>
                                          <p:attrName>style.visibility</p:attrName>
                                        </p:attrNameLst>
                                      </p:cBhvr>
                                      <p:to>
                                        <p:strVal val="visible"/>
                                      </p:to>
                                    </p:set>
                                    <p:animEffect transition="in" filter="wipe(left)">
                                      <p:cBhvr>
                                        <p:cTn id="7" dur="1000"/>
                                        <p:tgtEl>
                                          <p:spTgt spid="543"/>
                                        </p:tgtEl>
                                      </p:cBhvr>
                                    </p:animEffect>
                                  </p:childTnLst>
                                </p:cTn>
                              </p:par>
                            </p:childTnLst>
                          </p:cTn>
                        </p:par>
                        <p:par>
                          <p:cTn id="8" fill="hold">
                            <p:stCondLst>
                              <p:cond delay="1000"/>
                            </p:stCondLst>
                            <p:childTnLst>
                              <p:par>
                                <p:cTn id="9" presetID="22" presetClass="entr" presetSubtype="8" fill="hold" grpId="2" nodeType="afterEffect">
                                  <p:stCondLst>
                                    <p:cond delay="500"/>
                                  </p:stCondLst>
                                  <p:iterate>
                                    <p:tmAbs val="0"/>
                                  </p:iterate>
                                  <p:childTnLst>
                                    <p:set>
                                      <p:cBhvr>
                                        <p:cTn id="10" fill="hold"/>
                                        <p:tgtEl>
                                          <p:spTgt spid="555"/>
                                        </p:tgtEl>
                                        <p:attrNameLst>
                                          <p:attrName>style.visibility</p:attrName>
                                        </p:attrNameLst>
                                      </p:cBhvr>
                                      <p:to>
                                        <p:strVal val="visible"/>
                                      </p:to>
                                    </p:set>
                                    <p:animEffect transition="in" filter="wipe(left)">
                                      <p:cBhvr>
                                        <p:cTn id="11" dur="1000"/>
                                        <p:tgtEl>
                                          <p:spTgt spid="555"/>
                                        </p:tgtEl>
                                      </p:cBhvr>
                                    </p:animEffect>
                                  </p:childTnLst>
                                </p:cTn>
                              </p:par>
                            </p:childTnLst>
                          </p:cTn>
                        </p:par>
                        <p:par>
                          <p:cTn id="12" fill="hold">
                            <p:stCondLst>
                              <p:cond delay="2500"/>
                            </p:stCondLst>
                            <p:childTnLst>
                              <p:par>
                                <p:cTn id="13" presetID="22" presetClass="entr" presetSubtype="2" fill="hold" grpId="3" nodeType="afterEffect">
                                  <p:stCondLst>
                                    <p:cond delay="500"/>
                                  </p:stCondLst>
                                  <p:iterate>
                                    <p:tmAbs val="0"/>
                                  </p:iterate>
                                  <p:childTnLst>
                                    <p:set>
                                      <p:cBhvr>
                                        <p:cTn id="14" fill="hold"/>
                                        <p:tgtEl>
                                          <p:spTgt spid="549"/>
                                        </p:tgtEl>
                                        <p:attrNameLst>
                                          <p:attrName>style.visibility</p:attrName>
                                        </p:attrNameLst>
                                      </p:cBhvr>
                                      <p:to>
                                        <p:strVal val="visible"/>
                                      </p:to>
                                    </p:set>
                                    <p:animEffect transition="in" filter="wipe(right)">
                                      <p:cBhvr>
                                        <p:cTn id="15" dur="1000"/>
                                        <p:tgtEl>
                                          <p:spTgt spid="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 grpId="1" animBg="1" advAuto="0"/>
      <p:bldP spid="549" grpId="3" animBg="1" advAuto="0"/>
      <p:bldP spid="555" grpId="2"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p:nvPr/>
        </p:nvSpPr>
        <p:spPr>
          <a:xfrm>
            <a:off x="-2128" y="-48525"/>
            <a:ext cx="24388255" cy="13813051"/>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pic>
        <p:nvPicPr>
          <p:cNvPr id="128" name="OrthopaedicSurgeryPhotoshoot_KaylaRocca-439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570000">
            <a:off x="-14288" y="6634384"/>
            <a:ext cx="24412576" cy="16275051"/>
          </a:xfrm>
          <a:prstGeom prst="rect">
            <a:avLst/>
          </a:prstGeom>
          <a:ln w="12700">
            <a:miter lim="400000"/>
          </a:ln>
        </p:spPr>
      </p:pic>
      <p:sp>
        <p:nvSpPr>
          <p:cNvPr id="129" name="Shape 129"/>
          <p:cNvSpPr/>
          <p:nvPr/>
        </p:nvSpPr>
        <p:spPr>
          <a:xfrm>
            <a:off x="1662417" y="2215650"/>
            <a:ext cx="14610762"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584200">
              <a:lnSpc>
                <a:spcPct val="170000"/>
              </a:lnSpc>
              <a:defRPr sz="3400">
                <a:solidFill>
                  <a:srgbClr val="1D296F"/>
                </a:solidFill>
                <a:latin typeface="Lato Regular"/>
                <a:ea typeface="Lato Regular"/>
                <a:cs typeface="Lato Regular"/>
                <a:sym typeface="Lato Regular"/>
              </a:defRPr>
            </a:lvl1pPr>
          </a:lstStyle>
          <a:p>
            <a:r>
              <a:t>1.  SUCCESSFUL 5 YEAR REVIEW DEPARTMENT OF SURGERY</a:t>
            </a:r>
          </a:p>
        </p:txBody>
      </p:sp>
      <p:sp>
        <p:nvSpPr>
          <p:cNvPr id="130" name="Shape 130"/>
          <p:cNvSpPr/>
          <p:nvPr/>
        </p:nvSpPr>
        <p:spPr>
          <a:xfrm>
            <a:off x="1646288" y="565784"/>
            <a:ext cx="13637769"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7000" spc="560">
                <a:solidFill>
                  <a:srgbClr val="002A5C"/>
                </a:solidFill>
                <a:latin typeface="Montserrat"/>
                <a:ea typeface="Montserrat"/>
                <a:cs typeface="Montserrat"/>
                <a:sym typeface="Montserrat"/>
              </a:defRPr>
            </a:pPr>
            <a:r>
              <a:t>HIGHLIGHTS FROM </a:t>
            </a:r>
            <a:r>
              <a:rPr>
                <a:solidFill>
                  <a:srgbClr val="FF85FF"/>
                </a:solidFill>
              </a:rPr>
              <a:t>2015-16</a:t>
            </a:r>
          </a:p>
        </p:txBody>
      </p:sp>
      <p:pic>
        <p:nvPicPr>
          <p:cNvPr id="131" name="OrthopaedicSurgeryPhotoshoot_KaylaRocca-397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80146" y="-14591408"/>
            <a:ext cx="20571489" cy="13716001"/>
          </a:xfrm>
          <a:prstGeom prst="rect">
            <a:avLst/>
          </a:prstGeom>
          <a:ln w="12700">
            <a:miter lim="400000"/>
          </a:ln>
        </p:spPr>
      </p:pic>
      <p:sp>
        <p:nvSpPr>
          <p:cNvPr id="132" name="Shape 132"/>
          <p:cNvSpPr/>
          <p:nvPr/>
        </p:nvSpPr>
        <p:spPr>
          <a:xfrm>
            <a:off x="1682001" y="3319415"/>
            <a:ext cx="18110646"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584200">
              <a:lnSpc>
                <a:spcPct val="170000"/>
              </a:lnSpc>
              <a:defRPr sz="3400">
                <a:solidFill>
                  <a:srgbClr val="1D296F"/>
                </a:solidFill>
                <a:latin typeface="Lato Regular"/>
                <a:ea typeface="Lato Regular"/>
                <a:cs typeface="Lato Regular"/>
                <a:sym typeface="Lato Regular"/>
              </a:defRPr>
            </a:lvl1pPr>
          </a:lstStyle>
          <a:p>
            <a:r>
              <a:t>2.  MORE THAN $55 M IN RESEARCH FUNDING - THE MOST EVER IN THE DEPT SURGERY!</a:t>
            </a:r>
          </a:p>
        </p:txBody>
      </p:sp>
      <p:sp>
        <p:nvSpPr>
          <p:cNvPr id="133" name="Shape 133"/>
          <p:cNvSpPr/>
          <p:nvPr/>
        </p:nvSpPr>
        <p:spPr>
          <a:xfrm>
            <a:off x="1682001" y="4327048"/>
            <a:ext cx="16677070"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584200">
              <a:lnSpc>
                <a:spcPct val="170000"/>
              </a:lnSpc>
              <a:defRPr sz="3400">
                <a:solidFill>
                  <a:srgbClr val="1D296F"/>
                </a:solidFill>
                <a:latin typeface="Lato Regular"/>
                <a:ea typeface="Lato Regular"/>
                <a:cs typeface="Lato Regular"/>
                <a:sym typeface="Lato Regular"/>
              </a:defRPr>
            </a:lvl1pPr>
          </a:lstStyle>
          <a:p>
            <a:r>
              <a:t>3.  INAUGURAL CONJOINT FACULTY DEVELOPMENT DAY WITH ANESTHESIOLOGY</a:t>
            </a:r>
          </a:p>
        </p:txBody>
      </p:sp>
      <p:sp>
        <p:nvSpPr>
          <p:cNvPr id="134" name="Shape 134"/>
          <p:cNvSpPr/>
          <p:nvPr/>
        </p:nvSpPr>
        <p:spPr>
          <a:xfrm>
            <a:off x="1682001" y="5526946"/>
            <a:ext cx="17249205"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584200">
              <a:lnSpc>
                <a:spcPct val="170000"/>
              </a:lnSpc>
              <a:defRPr sz="3400">
                <a:solidFill>
                  <a:srgbClr val="1D296F"/>
                </a:solidFill>
                <a:latin typeface="Lato Regular"/>
                <a:ea typeface="Lato Regular"/>
                <a:cs typeface="Lato Regular"/>
                <a:sym typeface="Lato Regular"/>
              </a:defRPr>
            </a:lvl1pPr>
          </a:lstStyle>
          <a:p>
            <a:r>
              <a:t>4.  PUBLICATION OF GLOBAL SURGERY AND SURGICAL INNOVATION PROSPECTUSES</a:t>
            </a:r>
          </a:p>
        </p:txBody>
      </p:sp>
      <p:sp>
        <p:nvSpPr>
          <p:cNvPr id="135" name="Shape 135"/>
          <p:cNvSpPr/>
          <p:nvPr/>
        </p:nvSpPr>
        <p:spPr>
          <a:xfrm>
            <a:off x="1682001" y="6546849"/>
            <a:ext cx="14810182"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584200">
              <a:lnSpc>
                <a:spcPct val="170000"/>
              </a:lnSpc>
              <a:defRPr sz="3400">
                <a:solidFill>
                  <a:srgbClr val="1D296F"/>
                </a:solidFill>
                <a:latin typeface="Lato Regular"/>
                <a:ea typeface="Lato Regular"/>
                <a:cs typeface="Lato Regular"/>
                <a:sym typeface="Lato Regular"/>
              </a:defRPr>
            </a:lvl1pPr>
          </a:lstStyle>
          <a:p>
            <a:r>
              <a:t>5.  HOSTING THE UK TRAVELLING SURGICAL SOCIETY ANNUAL MEETING</a:t>
            </a:r>
          </a:p>
        </p:txBody>
      </p:sp>
      <p:sp>
        <p:nvSpPr>
          <p:cNvPr id="136" name="Shape 136"/>
          <p:cNvSpPr/>
          <p:nvPr/>
        </p:nvSpPr>
        <p:spPr>
          <a:xfrm>
            <a:off x="1682001" y="7542212"/>
            <a:ext cx="20468274"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584200">
              <a:lnSpc>
                <a:spcPct val="170000"/>
              </a:lnSpc>
              <a:defRPr sz="3400">
                <a:solidFill>
                  <a:srgbClr val="1D296F"/>
                </a:solidFill>
                <a:latin typeface="Lato Regular"/>
                <a:ea typeface="Lato Regular"/>
                <a:cs typeface="Lato Regular"/>
                <a:sym typeface="Lato Regular"/>
              </a:defRPr>
            </a:lvl1pPr>
          </a:lstStyle>
          <a:p>
            <a:r>
              <a:t>6.  $6.1M IN ADVANCEMENT FUNDS - LARGEST AMOUNT IN HISTORY OF DEPARTMENT OF SURGERY</a:t>
            </a:r>
          </a:p>
        </p:txBody>
      </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29"/>
                                        </p:tgtEl>
                                        <p:attrNameLst>
                                          <p:attrName>style.visibility</p:attrName>
                                        </p:attrNameLst>
                                      </p:cBhvr>
                                      <p:to>
                                        <p:strVal val="visible"/>
                                      </p:to>
                                    </p:set>
                                    <p:animEffect transition="in" filter="fade">
                                      <p:cBhvr>
                                        <p:cTn id="7" dur="1500"/>
                                        <p:tgtEl>
                                          <p:spTgt spid="129"/>
                                        </p:tgtEl>
                                      </p:cBhvr>
                                    </p:animEffect>
                                  </p:childTnLst>
                                </p:cTn>
                              </p:par>
                            </p:childTnLst>
                          </p:cTn>
                        </p:par>
                        <p:par>
                          <p:cTn id="8" fill="hold">
                            <p:stCondLst>
                              <p:cond delay="1500"/>
                            </p:stCondLst>
                            <p:childTnLst>
                              <p:par>
                                <p:cTn id="9" presetID="10" presetClass="entr" fill="hold" grpId="2" nodeType="afterEffect">
                                  <p:stCondLst>
                                    <p:cond delay="0"/>
                                  </p:stCondLst>
                                  <p:iterate>
                                    <p:tmAbs val="0"/>
                                  </p:iterate>
                                  <p:childTnLst>
                                    <p:set>
                                      <p:cBhvr>
                                        <p:cTn id="10" fill="hold"/>
                                        <p:tgtEl>
                                          <p:spTgt spid="132"/>
                                        </p:tgtEl>
                                        <p:attrNameLst>
                                          <p:attrName>style.visibility</p:attrName>
                                        </p:attrNameLst>
                                      </p:cBhvr>
                                      <p:to>
                                        <p:strVal val="visible"/>
                                      </p:to>
                                    </p:set>
                                    <p:animEffect transition="in" filter="fade">
                                      <p:cBhvr>
                                        <p:cTn id="11" dur="1500"/>
                                        <p:tgtEl>
                                          <p:spTgt spid="132"/>
                                        </p:tgtEl>
                                      </p:cBhvr>
                                    </p:animEffect>
                                  </p:childTnLst>
                                </p:cTn>
                              </p:par>
                            </p:childTnLst>
                          </p:cTn>
                        </p:par>
                        <p:par>
                          <p:cTn id="12" fill="hold">
                            <p:stCondLst>
                              <p:cond delay="3000"/>
                            </p:stCondLst>
                            <p:childTnLst>
                              <p:par>
                                <p:cTn id="13" presetID="10" presetClass="entr" fill="hold" grpId="3" nodeType="afterEffect">
                                  <p:stCondLst>
                                    <p:cond delay="0"/>
                                  </p:stCondLst>
                                  <p:iterate>
                                    <p:tmAbs val="0"/>
                                  </p:iterate>
                                  <p:childTnLst>
                                    <p:set>
                                      <p:cBhvr>
                                        <p:cTn id="14" fill="hold"/>
                                        <p:tgtEl>
                                          <p:spTgt spid="133"/>
                                        </p:tgtEl>
                                        <p:attrNameLst>
                                          <p:attrName>style.visibility</p:attrName>
                                        </p:attrNameLst>
                                      </p:cBhvr>
                                      <p:to>
                                        <p:strVal val="visible"/>
                                      </p:to>
                                    </p:set>
                                    <p:animEffect transition="in" filter="fade">
                                      <p:cBhvr>
                                        <p:cTn id="15" dur="1500"/>
                                        <p:tgtEl>
                                          <p:spTgt spid="133"/>
                                        </p:tgtEl>
                                      </p:cBhvr>
                                    </p:animEffect>
                                  </p:childTnLst>
                                </p:cTn>
                              </p:par>
                            </p:childTnLst>
                          </p:cTn>
                        </p:par>
                        <p:par>
                          <p:cTn id="16" fill="hold">
                            <p:stCondLst>
                              <p:cond delay="4500"/>
                            </p:stCondLst>
                            <p:childTnLst>
                              <p:par>
                                <p:cTn id="17" presetID="10" presetClass="entr" fill="hold" grpId="4" nodeType="afterEffect">
                                  <p:stCondLst>
                                    <p:cond delay="0"/>
                                  </p:stCondLst>
                                  <p:iterate>
                                    <p:tmAbs val="0"/>
                                  </p:iterate>
                                  <p:childTnLst>
                                    <p:set>
                                      <p:cBhvr>
                                        <p:cTn id="18" fill="hold"/>
                                        <p:tgtEl>
                                          <p:spTgt spid="134"/>
                                        </p:tgtEl>
                                        <p:attrNameLst>
                                          <p:attrName>style.visibility</p:attrName>
                                        </p:attrNameLst>
                                      </p:cBhvr>
                                      <p:to>
                                        <p:strVal val="visible"/>
                                      </p:to>
                                    </p:set>
                                    <p:animEffect transition="in" filter="fade">
                                      <p:cBhvr>
                                        <p:cTn id="19" dur="1500"/>
                                        <p:tgtEl>
                                          <p:spTgt spid="134"/>
                                        </p:tgtEl>
                                      </p:cBhvr>
                                    </p:animEffect>
                                  </p:childTnLst>
                                </p:cTn>
                              </p:par>
                            </p:childTnLst>
                          </p:cTn>
                        </p:par>
                        <p:par>
                          <p:cTn id="20" fill="hold">
                            <p:stCondLst>
                              <p:cond delay="6000"/>
                            </p:stCondLst>
                            <p:childTnLst>
                              <p:par>
                                <p:cTn id="21" presetID="10" presetClass="entr" fill="hold" grpId="5" nodeType="afterEffect">
                                  <p:stCondLst>
                                    <p:cond delay="0"/>
                                  </p:stCondLst>
                                  <p:iterate>
                                    <p:tmAbs val="0"/>
                                  </p:iterate>
                                  <p:childTnLst>
                                    <p:set>
                                      <p:cBhvr>
                                        <p:cTn id="22" fill="hold"/>
                                        <p:tgtEl>
                                          <p:spTgt spid="135"/>
                                        </p:tgtEl>
                                        <p:attrNameLst>
                                          <p:attrName>style.visibility</p:attrName>
                                        </p:attrNameLst>
                                      </p:cBhvr>
                                      <p:to>
                                        <p:strVal val="visible"/>
                                      </p:to>
                                    </p:set>
                                    <p:animEffect transition="in" filter="fade">
                                      <p:cBhvr>
                                        <p:cTn id="23" dur="1500"/>
                                        <p:tgtEl>
                                          <p:spTgt spid="135"/>
                                        </p:tgtEl>
                                      </p:cBhvr>
                                    </p:animEffect>
                                  </p:childTnLst>
                                </p:cTn>
                              </p:par>
                            </p:childTnLst>
                          </p:cTn>
                        </p:par>
                        <p:par>
                          <p:cTn id="24" fill="hold">
                            <p:stCondLst>
                              <p:cond delay="7500"/>
                            </p:stCondLst>
                            <p:childTnLst>
                              <p:par>
                                <p:cTn id="25" presetID="10" presetClass="entr" fill="hold" grpId="6" nodeType="afterEffect">
                                  <p:stCondLst>
                                    <p:cond delay="0"/>
                                  </p:stCondLst>
                                  <p:iterate>
                                    <p:tmAbs val="0"/>
                                  </p:iterate>
                                  <p:childTnLst>
                                    <p:set>
                                      <p:cBhvr>
                                        <p:cTn id="26" fill="hold"/>
                                        <p:tgtEl>
                                          <p:spTgt spid="136"/>
                                        </p:tgtEl>
                                        <p:attrNameLst>
                                          <p:attrName>style.visibility</p:attrName>
                                        </p:attrNameLst>
                                      </p:cBhvr>
                                      <p:to>
                                        <p:strVal val="visible"/>
                                      </p:to>
                                    </p:set>
                                    <p:animEffect transition="in" filter="fade">
                                      <p:cBhvr>
                                        <p:cTn id="27" dur="1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1" animBg="1" advAuto="0"/>
      <p:bldP spid="132" grpId="2" animBg="1" advAuto="0"/>
      <p:bldP spid="133" grpId="3" animBg="1" advAuto="0"/>
      <p:bldP spid="134" grpId="4" animBg="1" advAuto="0"/>
      <p:bldP spid="135" grpId="5" animBg="1" advAuto="0"/>
      <p:bldP spid="136" grpId="6"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Shape 557"/>
          <p:cNvSpPr/>
          <p:nvPr/>
        </p:nvSpPr>
        <p:spPr>
          <a:xfrm>
            <a:off x="-2128" y="-48525"/>
            <a:ext cx="24388255" cy="13813051"/>
          </a:xfrm>
          <a:prstGeom prst="rect">
            <a:avLst/>
          </a:prstGeom>
          <a:solidFill>
            <a:schemeClr val="accent1">
              <a:hueOff val="273562"/>
              <a:satOff val="2937"/>
              <a:lumOff val="-22233"/>
              <a:alpha val="85122"/>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558" name="Shape 558"/>
          <p:cNvSpPr/>
          <p:nvPr/>
        </p:nvSpPr>
        <p:spPr>
          <a:xfrm>
            <a:off x="-21575" y="-48525"/>
            <a:ext cx="24384001" cy="13813050"/>
          </a:xfrm>
          <a:prstGeom prst="rect">
            <a:avLst/>
          </a:prstGeom>
          <a:solidFill>
            <a:schemeClr val="accent5">
              <a:hueOff val="-522602"/>
              <a:satOff val="-6700"/>
              <a:lumOff val="-22320"/>
              <a:alpha val="15386"/>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559" name="Shape 559"/>
          <p:cNvSpPr/>
          <p:nvPr/>
        </p:nvSpPr>
        <p:spPr>
          <a:xfrm>
            <a:off x="-23702" y="-31747"/>
            <a:ext cx="24388255" cy="13779496"/>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grpSp>
        <p:nvGrpSpPr>
          <p:cNvPr id="562" name="Group 562"/>
          <p:cNvGrpSpPr/>
          <p:nvPr/>
        </p:nvGrpSpPr>
        <p:grpSpPr>
          <a:xfrm>
            <a:off x="18486028" y="11652788"/>
            <a:ext cx="5008242" cy="1180295"/>
            <a:chOff x="0" y="0"/>
            <a:chExt cx="5008241" cy="1180293"/>
          </a:xfrm>
        </p:grpSpPr>
        <p:sp>
          <p:nvSpPr>
            <p:cNvPr id="560" name="Shape 560"/>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561"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563" name="Shape 563"/>
          <p:cNvSpPr/>
          <p:nvPr/>
        </p:nvSpPr>
        <p:spPr>
          <a:xfrm>
            <a:off x="1897744" y="327825"/>
            <a:ext cx="19738976"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7000" spc="560">
                <a:solidFill>
                  <a:srgbClr val="1D296F"/>
                </a:solidFill>
                <a:latin typeface="Montserrat"/>
                <a:ea typeface="Montserrat"/>
                <a:cs typeface="Montserrat"/>
                <a:sym typeface="Montserrat"/>
              </a:defRPr>
            </a:lvl1pPr>
          </a:lstStyle>
          <a:p>
            <a:r>
              <a:t>ASSISTANT TO ASSOCIATE PROFESSOR</a:t>
            </a:r>
          </a:p>
        </p:txBody>
      </p:sp>
      <p:sp>
        <p:nvSpPr>
          <p:cNvPr id="564" name="Shape 564"/>
          <p:cNvSpPr/>
          <p:nvPr/>
        </p:nvSpPr>
        <p:spPr>
          <a:xfrm flipV="1">
            <a:off x="2630364" y="-25400"/>
            <a:ext cx="21779035" cy="13766800"/>
          </a:xfrm>
          <a:prstGeom prst="line">
            <a:avLst/>
          </a:prstGeom>
          <a:ln w="25400">
            <a:solidFill>
              <a:srgbClr val="000000"/>
            </a:solidFill>
            <a:miter lim="400000"/>
          </a:ln>
        </p:spPr>
        <p:txBody>
          <a:bodyPr lIns="50800" tIns="50800" rIns="50800" bIns="50800" anchor="ctr"/>
          <a:lstStyle/>
          <a:p>
            <a:pPr>
              <a:defRPr sz="3200"/>
            </a:pPr>
            <a:endParaRPr/>
          </a:p>
        </p:txBody>
      </p:sp>
      <p:sp>
        <p:nvSpPr>
          <p:cNvPr id="565" name="Shape 565"/>
          <p:cNvSpPr/>
          <p:nvPr/>
        </p:nvSpPr>
        <p:spPr>
          <a:xfrm rot="8100000">
            <a:off x="17446229" y="13465413"/>
            <a:ext cx="550248" cy="550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A5C"/>
          </a:solidFill>
          <a:ln w="12700">
            <a:miter lim="400000"/>
          </a:ln>
        </p:spPr>
        <p:txBody>
          <a:bodyPr lIns="50800" tIns="50800" rIns="50800" bIns="50800" anchor="ctr"/>
          <a:lstStyle/>
          <a:p>
            <a:pPr>
              <a:defRPr sz="3200">
                <a:solidFill>
                  <a:srgbClr val="002A5C"/>
                </a:solidFill>
              </a:defRPr>
            </a:pPr>
            <a:endParaRPr/>
          </a:p>
        </p:txBody>
      </p:sp>
      <p:sp>
        <p:nvSpPr>
          <p:cNvPr id="566" name="Shape 566"/>
          <p:cNvSpPr/>
          <p:nvPr/>
        </p:nvSpPr>
        <p:spPr>
          <a:xfrm flipV="1">
            <a:off x="17721353" y="8613080"/>
            <a:ext cx="1" cy="5080083"/>
          </a:xfrm>
          <a:prstGeom prst="line">
            <a:avLst/>
          </a:prstGeom>
          <a:ln w="25400">
            <a:solidFill>
              <a:srgbClr val="000000"/>
            </a:solidFill>
            <a:custDash>
              <a:ds d="200000" sp="200000"/>
            </a:custDash>
            <a:miter lim="400000"/>
          </a:ln>
        </p:spPr>
        <p:txBody>
          <a:bodyPr lIns="50800" tIns="50800" rIns="50800" bIns="50800" anchor="ctr"/>
          <a:lstStyle/>
          <a:p>
            <a:pPr>
              <a:defRPr sz="3200"/>
            </a:pPr>
            <a:endParaRPr/>
          </a:p>
        </p:txBody>
      </p:sp>
      <p:grpSp>
        <p:nvGrpSpPr>
          <p:cNvPr id="572" name="Group 572"/>
          <p:cNvGrpSpPr/>
          <p:nvPr/>
        </p:nvGrpSpPr>
        <p:grpSpPr>
          <a:xfrm>
            <a:off x="13509869" y="3148649"/>
            <a:ext cx="8783770" cy="3230173"/>
            <a:chOff x="0" y="0"/>
            <a:chExt cx="8783768" cy="3230172"/>
          </a:xfrm>
        </p:grpSpPr>
        <p:sp>
          <p:nvSpPr>
            <p:cNvPr id="567" name="Shape 567"/>
            <p:cNvSpPr/>
            <p:nvPr/>
          </p:nvSpPr>
          <p:spPr>
            <a:xfrm>
              <a:off x="2618817" y="1756494"/>
              <a:ext cx="333624" cy="333624"/>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grpSp>
          <p:nvGrpSpPr>
            <p:cNvPr id="570" name="Group 570"/>
            <p:cNvGrpSpPr/>
            <p:nvPr/>
          </p:nvGrpSpPr>
          <p:grpSpPr>
            <a:xfrm>
              <a:off x="2426350" y="1753410"/>
              <a:ext cx="6357419" cy="1476763"/>
              <a:chOff x="0" y="0"/>
              <a:chExt cx="6357418" cy="1476761"/>
            </a:xfrm>
          </p:grpSpPr>
          <p:sp>
            <p:nvSpPr>
              <p:cNvPr id="568" name="Shape 568"/>
              <p:cNvSpPr/>
              <p:nvPr/>
            </p:nvSpPr>
            <p:spPr>
              <a:xfrm>
                <a:off x="0" y="620781"/>
                <a:ext cx="6357419" cy="8559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r" defTabSz="584200">
                  <a:lnSpc>
                    <a:spcPct val="120000"/>
                  </a:lnSpc>
                  <a:defRPr sz="2200">
                    <a:solidFill>
                      <a:srgbClr val="1D296F"/>
                    </a:solidFill>
                    <a:latin typeface="Lato Regular"/>
                    <a:ea typeface="Lato Regular"/>
                    <a:cs typeface="Lato Regular"/>
                    <a:sym typeface="Lato Regular"/>
                  </a:defRPr>
                </a:pPr>
                <a:r>
                  <a:t>University Health Network</a:t>
                </a:r>
              </a:p>
              <a:p>
                <a:pPr algn="r" defTabSz="584200">
                  <a:lnSpc>
                    <a:spcPct val="120000"/>
                  </a:lnSpc>
                  <a:defRPr sz="2200">
                    <a:solidFill>
                      <a:srgbClr val="1D296F"/>
                    </a:solidFill>
                    <a:latin typeface="Lato Regular"/>
                    <a:ea typeface="Lato Regular"/>
                    <a:cs typeface="Lato Regular"/>
                    <a:sym typeface="Lato Regular"/>
                  </a:defRPr>
                </a:pPr>
                <a:r>
                  <a:t>Thoracic Surgery</a:t>
                </a:r>
              </a:p>
            </p:txBody>
          </p:sp>
          <p:sp>
            <p:nvSpPr>
              <p:cNvPr id="569" name="Shape 569"/>
              <p:cNvSpPr/>
              <p:nvPr/>
            </p:nvSpPr>
            <p:spPr>
              <a:xfrm>
                <a:off x="1319272" y="0"/>
                <a:ext cx="5020057" cy="723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r">
                  <a:defRPr sz="4000" spc="320">
                    <a:solidFill>
                      <a:srgbClr val="002A5C"/>
                    </a:solidFill>
                    <a:latin typeface="Montserrat Semi Bold"/>
                    <a:ea typeface="Montserrat Semi Bold"/>
                    <a:cs typeface="Montserrat Semi Bold"/>
                    <a:sym typeface="Montserrat Semi Bold"/>
                  </a:defRPr>
                </a:lvl1pPr>
              </a:lstStyle>
              <a:p>
                <a:r>
                  <a:t>MARCELO CYPEL</a:t>
                </a:r>
              </a:p>
            </p:txBody>
          </p:sp>
        </p:grpSp>
        <p:pic>
          <p:nvPicPr>
            <p:cNvPr id="571" name="Cypel, M. 2013.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1650988" cy="2311384"/>
            </a:xfrm>
            <a:prstGeom prst="rect">
              <a:avLst/>
            </a:prstGeom>
            <a:ln w="25400" cap="flat">
              <a:noFill/>
              <a:miter lim="400000"/>
            </a:ln>
            <a:effectLst>
              <a:outerShdw blurRad="254000" dist="127000" dir="5400000" rotWithShape="0">
                <a:srgbClr val="000000">
                  <a:alpha val="70000"/>
                </a:srgbClr>
              </a:outerShdw>
            </a:effectLst>
          </p:spPr>
        </p:pic>
      </p:grpSp>
      <p:grpSp>
        <p:nvGrpSpPr>
          <p:cNvPr id="578" name="Group 578"/>
          <p:cNvGrpSpPr/>
          <p:nvPr/>
        </p:nvGrpSpPr>
        <p:grpSpPr>
          <a:xfrm>
            <a:off x="6034944" y="6242662"/>
            <a:ext cx="8692409" cy="3321129"/>
            <a:chOff x="0" y="0"/>
            <a:chExt cx="8692408" cy="3321128"/>
          </a:xfrm>
        </p:grpSpPr>
        <p:sp>
          <p:nvSpPr>
            <p:cNvPr id="573" name="Shape 573"/>
            <p:cNvSpPr/>
            <p:nvPr/>
          </p:nvSpPr>
          <p:spPr>
            <a:xfrm>
              <a:off x="5888670" y="1429343"/>
              <a:ext cx="333624" cy="333624"/>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grpSp>
          <p:nvGrpSpPr>
            <p:cNvPr id="576" name="Group 576"/>
            <p:cNvGrpSpPr/>
            <p:nvPr/>
          </p:nvGrpSpPr>
          <p:grpSpPr>
            <a:xfrm>
              <a:off x="-1" y="0"/>
              <a:ext cx="5737247" cy="1548121"/>
              <a:chOff x="440542" y="0"/>
              <a:chExt cx="5737245" cy="1548120"/>
            </a:xfrm>
          </p:grpSpPr>
          <p:sp>
            <p:nvSpPr>
              <p:cNvPr id="574" name="Shape 574"/>
              <p:cNvSpPr/>
              <p:nvPr/>
            </p:nvSpPr>
            <p:spPr>
              <a:xfrm>
                <a:off x="440542" y="692140"/>
                <a:ext cx="5719370" cy="8559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r" defTabSz="584200">
                  <a:lnSpc>
                    <a:spcPct val="120000"/>
                  </a:lnSpc>
                  <a:defRPr sz="2200">
                    <a:solidFill>
                      <a:srgbClr val="1D296F"/>
                    </a:solidFill>
                    <a:latin typeface="Lato Regular"/>
                    <a:ea typeface="Lato Regular"/>
                    <a:cs typeface="Lato Regular"/>
                    <a:sym typeface="Lato Regular"/>
                  </a:defRPr>
                </a:pPr>
                <a:r>
                  <a:t>Hospital for Sick Children</a:t>
                </a:r>
              </a:p>
              <a:p>
                <a:pPr algn="r" defTabSz="584200">
                  <a:lnSpc>
                    <a:spcPct val="120000"/>
                  </a:lnSpc>
                  <a:defRPr sz="2200">
                    <a:solidFill>
                      <a:srgbClr val="1D296F"/>
                    </a:solidFill>
                    <a:latin typeface="Lato Regular"/>
                    <a:ea typeface="Lato Regular"/>
                    <a:cs typeface="Lato Regular"/>
                    <a:sym typeface="Lato Regular"/>
                  </a:defRPr>
                </a:pPr>
                <a:r>
                  <a:t>Cardiac Surgery</a:t>
                </a:r>
              </a:p>
            </p:txBody>
          </p:sp>
          <p:sp>
            <p:nvSpPr>
              <p:cNvPr id="575" name="Shape 575"/>
              <p:cNvSpPr/>
              <p:nvPr/>
            </p:nvSpPr>
            <p:spPr>
              <a:xfrm>
                <a:off x="1868424" y="0"/>
                <a:ext cx="4309365" cy="723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r">
                  <a:defRPr sz="4000" spc="320">
                    <a:solidFill>
                      <a:srgbClr val="002A5C"/>
                    </a:solidFill>
                    <a:latin typeface="Montserrat Semi Bold"/>
                    <a:ea typeface="Montserrat Semi Bold"/>
                    <a:cs typeface="Montserrat Semi Bold"/>
                    <a:sym typeface="Montserrat Semi Bold"/>
                  </a:defRPr>
                </a:lvl1pPr>
              </a:lstStyle>
              <a:p>
                <a:r>
                  <a:t>OSAMI HONJO</a:t>
                </a:r>
              </a:p>
            </p:txBody>
          </p:sp>
        </p:grpSp>
        <p:pic>
          <p:nvPicPr>
            <p:cNvPr id="577" name="Honjo, O. 2013.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7083710" y="1229821"/>
              <a:ext cx="1608699" cy="2091308"/>
            </a:xfrm>
            <a:prstGeom prst="rect">
              <a:avLst/>
            </a:prstGeom>
            <a:ln w="25400" cap="flat">
              <a:noFill/>
              <a:miter lim="400000"/>
            </a:ln>
            <a:effectLst>
              <a:outerShdw blurRad="254000" dist="127000" dir="5400000" rotWithShape="0">
                <a:srgbClr val="000000">
                  <a:alpha val="70000"/>
                </a:srgbClr>
              </a:outerShdw>
            </a:effectLst>
          </p:spPr>
        </p:pic>
      </p:grpSp>
      <p:grpSp>
        <p:nvGrpSpPr>
          <p:cNvPr id="584" name="Group 584"/>
          <p:cNvGrpSpPr/>
          <p:nvPr/>
        </p:nvGrpSpPr>
        <p:grpSpPr>
          <a:xfrm>
            <a:off x="841637" y="9335584"/>
            <a:ext cx="9049134" cy="3411143"/>
            <a:chOff x="0" y="0"/>
            <a:chExt cx="9049133" cy="3411141"/>
          </a:xfrm>
        </p:grpSpPr>
        <p:sp>
          <p:nvSpPr>
            <p:cNvPr id="579" name="Shape 579"/>
            <p:cNvSpPr/>
            <p:nvPr/>
          </p:nvSpPr>
          <p:spPr>
            <a:xfrm>
              <a:off x="6137914" y="1360864"/>
              <a:ext cx="333624" cy="333625"/>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grpSp>
          <p:nvGrpSpPr>
            <p:cNvPr id="582" name="Group 582"/>
            <p:cNvGrpSpPr/>
            <p:nvPr/>
          </p:nvGrpSpPr>
          <p:grpSpPr>
            <a:xfrm>
              <a:off x="-1" y="0"/>
              <a:ext cx="6065522" cy="1523561"/>
              <a:chOff x="-320751" y="0"/>
              <a:chExt cx="6065520" cy="1523560"/>
            </a:xfrm>
          </p:grpSpPr>
          <p:sp>
            <p:nvSpPr>
              <p:cNvPr id="580" name="Shape 580"/>
              <p:cNvSpPr/>
              <p:nvPr/>
            </p:nvSpPr>
            <p:spPr>
              <a:xfrm>
                <a:off x="0" y="667580"/>
                <a:ext cx="5719369" cy="8559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r" defTabSz="584200">
                  <a:lnSpc>
                    <a:spcPct val="120000"/>
                  </a:lnSpc>
                  <a:defRPr sz="2200">
                    <a:solidFill>
                      <a:srgbClr val="1D296F"/>
                    </a:solidFill>
                    <a:latin typeface="Lato Regular"/>
                    <a:ea typeface="Lato Regular"/>
                    <a:cs typeface="Lato Regular"/>
                    <a:sym typeface="Lato Regular"/>
                  </a:defRPr>
                </a:pPr>
                <a:r>
                  <a:t>Sunnybrook Health Sciences Centre</a:t>
                </a:r>
              </a:p>
              <a:p>
                <a:pPr algn="r" defTabSz="584200">
                  <a:lnSpc>
                    <a:spcPct val="120000"/>
                  </a:lnSpc>
                  <a:defRPr sz="2200">
                    <a:solidFill>
                      <a:srgbClr val="1D296F"/>
                    </a:solidFill>
                    <a:latin typeface="Lato Regular"/>
                    <a:ea typeface="Lato Regular"/>
                    <a:cs typeface="Lato Regular"/>
                    <a:sym typeface="Lato Regular"/>
                  </a:defRPr>
                </a:pPr>
                <a:r>
                  <a:t>General Surgery</a:t>
                </a:r>
              </a:p>
            </p:txBody>
          </p:sp>
          <p:sp>
            <p:nvSpPr>
              <p:cNvPr id="581" name="Shape 581"/>
              <p:cNvSpPr/>
              <p:nvPr/>
            </p:nvSpPr>
            <p:spPr>
              <a:xfrm>
                <a:off x="-320752" y="0"/>
                <a:ext cx="6065521" cy="723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r">
                  <a:defRPr sz="4000" spc="320">
                    <a:solidFill>
                      <a:srgbClr val="002A5C"/>
                    </a:solidFill>
                    <a:latin typeface="Montserrat Semi Bold"/>
                    <a:ea typeface="Montserrat Semi Bold"/>
                    <a:cs typeface="Montserrat Semi Bold"/>
                    <a:sym typeface="Montserrat Semi Bold"/>
                  </a:defRPr>
                </a:lvl1pPr>
              </a:lstStyle>
              <a:p>
                <a:r>
                  <a:t>PAUL KARANICOLAS</a:t>
                </a:r>
              </a:p>
            </p:txBody>
          </p:sp>
        </p:grpSp>
        <p:pic>
          <p:nvPicPr>
            <p:cNvPr id="583" name="Karanicolas, P. 2013.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7440436" y="1319835"/>
              <a:ext cx="1608698" cy="2091307"/>
            </a:xfrm>
            <a:prstGeom prst="rect">
              <a:avLst/>
            </a:prstGeom>
            <a:ln w="25400" cap="flat">
              <a:noFill/>
              <a:miter lim="400000"/>
            </a:ln>
            <a:effectLst>
              <a:outerShdw blurRad="254000" dist="127000" dir="5400000" rotWithShape="0">
                <a:srgbClr val="000000">
                  <a:alpha val="70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572"/>
                                        </p:tgtEl>
                                        <p:attrNameLst>
                                          <p:attrName>style.visibility</p:attrName>
                                        </p:attrNameLst>
                                      </p:cBhvr>
                                      <p:to>
                                        <p:strVal val="visible"/>
                                      </p:to>
                                    </p:set>
                                    <p:animEffect transition="in" filter="wipe(up)">
                                      <p:cBhvr>
                                        <p:cTn id="7" dur="1000"/>
                                        <p:tgtEl>
                                          <p:spTgt spid="572"/>
                                        </p:tgtEl>
                                      </p:cBhvr>
                                    </p:animEffect>
                                  </p:childTnLst>
                                </p:cTn>
                              </p:par>
                            </p:childTnLst>
                          </p:cTn>
                        </p:par>
                        <p:par>
                          <p:cTn id="8" fill="hold">
                            <p:stCondLst>
                              <p:cond delay="1000"/>
                            </p:stCondLst>
                            <p:childTnLst>
                              <p:par>
                                <p:cTn id="9" presetID="22" presetClass="entr" presetSubtype="4" fill="hold" grpId="2" nodeType="afterEffect">
                                  <p:stCondLst>
                                    <p:cond delay="500"/>
                                  </p:stCondLst>
                                  <p:iterate>
                                    <p:tmAbs val="0"/>
                                  </p:iterate>
                                  <p:childTnLst>
                                    <p:set>
                                      <p:cBhvr>
                                        <p:cTn id="10" fill="hold"/>
                                        <p:tgtEl>
                                          <p:spTgt spid="578"/>
                                        </p:tgtEl>
                                        <p:attrNameLst>
                                          <p:attrName>style.visibility</p:attrName>
                                        </p:attrNameLst>
                                      </p:cBhvr>
                                      <p:to>
                                        <p:strVal val="visible"/>
                                      </p:to>
                                    </p:set>
                                    <p:animEffect transition="in" filter="wipe(down)">
                                      <p:cBhvr>
                                        <p:cTn id="11" dur="1000"/>
                                        <p:tgtEl>
                                          <p:spTgt spid="578"/>
                                        </p:tgtEl>
                                      </p:cBhvr>
                                    </p:animEffect>
                                  </p:childTnLst>
                                </p:cTn>
                              </p:par>
                            </p:childTnLst>
                          </p:cTn>
                        </p:par>
                        <p:par>
                          <p:cTn id="12" fill="hold">
                            <p:stCondLst>
                              <p:cond delay="2500"/>
                            </p:stCondLst>
                            <p:childTnLst>
                              <p:par>
                                <p:cTn id="13" presetID="22" presetClass="entr" presetSubtype="4" fill="hold" grpId="3" nodeType="afterEffect">
                                  <p:stCondLst>
                                    <p:cond delay="500"/>
                                  </p:stCondLst>
                                  <p:iterate>
                                    <p:tmAbs val="0"/>
                                  </p:iterate>
                                  <p:childTnLst>
                                    <p:set>
                                      <p:cBhvr>
                                        <p:cTn id="14" fill="hold"/>
                                        <p:tgtEl>
                                          <p:spTgt spid="584"/>
                                        </p:tgtEl>
                                        <p:attrNameLst>
                                          <p:attrName>style.visibility</p:attrName>
                                        </p:attrNameLst>
                                      </p:cBhvr>
                                      <p:to>
                                        <p:strVal val="visible"/>
                                      </p:to>
                                    </p:set>
                                    <p:animEffect transition="in" filter="wipe(down)">
                                      <p:cBhvr>
                                        <p:cTn id="15" dur="1000"/>
                                        <p:tgtEl>
                                          <p:spTgt spid="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2" grpId="1" animBg="1" advAuto="0"/>
      <p:bldP spid="578" grpId="2" animBg="1" advAuto="0"/>
      <p:bldP spid="584" grpId="3"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Shape 586"/>
          <p:cNvSpPr/>
          <p:nvPr/>
        </p:nvSpPr>
        <p:spPr>
          <a:xfrm>
            <a:off x="-2128" y="-48525"/>
            <a:ext cx="24388255" cy="13813051"/>
          </a:xfrm>
          <a:prstGeom prst="rect">
            <a:avLst/>
          </a:prstGeom>
          <a:solidFill>
            <a:schemeClr val="accent1">
              <a:hueOff val="273562"/>
              <a:satOff val="2937"/>
              <a:lumOff val="-22233"/>
              <a:alpha val="85122"/>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587" name="Shape 587"/>
          <p:cNvSpPr/>
          <p:nvPr/>
        </p:nvSpPr>
        <p:spPr>
          <a:xfrm>
            <a:off x="-21575" y="-48525"/>
            <a:ext cx="24384001" cy="13813050"/>
          </a:xfrm>
          <a:prstGeom prst="rect">
            <a:avLst/>
          </a:prstGeom>
          <a:solidFill>
            <a:schemeClr val="accent5">
              <a:hueOff val="-522602"/>
              <a:satOff val="-6700"/>
              <a:lumOff val="-22320"/>
              <a:alpha val="15386"/>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588" name="Shape 588"/>
          <p:cNvSpPr/>
          <p:nvPr/>
        </p:nvSpPr>
        <p:spPr>
          <a:xfrm>
            <a:off x="-23702" y="-31747"/>
            <a:ext cx="24388255" cy="13779496"/>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grpSp>
        <p:nvGrpSpPr>
          <p:cNvPr id="591" name="Group 591"/>
          <p:cNvGrpSpPr/>
          <p:nvPr/>
        </p:nvGrpSpPr>
        <p:grpSpPr>
          <a:xfrm>
            <a:off x="18486028" y="11652788"/>
            <a:ext cx="5008242" cy="1180295"/>
            <a:chOff x="0" y="0"/>
            <a:chExt cx="5008241" cy="1180293"/>
          </a:xfrm>
        </p:grpSpPr>
        <p:sp>
          <p:nvSpPr>
            <p:cNvPr id="589" name="Shape 589"/>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590"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592" name="Shape 592"/>
          <p:cNvSpPr/>
          <p:nvPr/>
        </p:nvSpPr>
        <p:spPr>
          <a:xfrm>
            <a:off x="2532744" y="327825"/>
            <a:ext cx="20339940"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7000" spc="560">
                <a:solidFill>
                  <a:srgbClr val="1D296F"/>
                </a:solidFill>
                <a:latin typeface="Montserrat"/>
                <a:ea typeface="Montserrat"/>
                <a:cs typeface="Montserrat"/>
                <a:sym typeface="Montserrat"/>
              </a:defRPr>
            </a:lvl1pPr>
          </a:lstStyle>
          <a:p>
            <a:r>
              <a:t>ASSISTANT TO ASSOCIATE PROFESSOR  </a:t>
            </a:r>
          </a:p>
        </p:txBody>
      </p:sp>
      <p:sp>
        <p:nvSpPr>
          <p:cNvPr id="593" name="Shape 593"/>
          <p:cNvSpPr/>
          <p:nvPr/>
        </p:nvSpPr>
        <p:spPr>
          <a:xfrm flipV="1">
            <a:off x="2630364" y="-25400"/>
            <a:ext cx="21779035" cy="13766800"/>
          </a:xfrm>
          <a:prstGeom prst="line">
            <a:avLst/>
          </a:prstGeom>
          <a:ln w="25400">
            <a:solidFill>
              <a:srgbClr val="000000"/>
            </a:solidFill>
            <a:miter lim="400000"/>
          </a:ln>
        </p:spPr>
        <p:txBody>
          <a:bodyPr lIns="50800" tIns="50800" rIns="50800" bIns="50800" anchor="ctr"/>
          <a:lstStyle/>
          <a:p>
            <a:pPr>
              <a:defRPr sz="3200"/>
            </a:pPr>
            <a:endParaRPr/>
          </a:p>
        </p:txBody>
      </p:sp>
      <p:sp>
        <p:nvSpPr>
          <p:cNvPr id="594" name="Shape 594"/>
          <p:cNvSpPr/>
          <p:nvPr/>
        </p:nvSpPr>
        <p:spPr>
          <a:xfrm rot="8100000">
            <a:off x="17446229" y="13465413"/>
            <a:ext cx="550248" cy="550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A5C"/>
          </a:solidFill>
          <a:ln w="12700">
            <a:miter lim="400000"/>
          </a:ln>
        </p:spPr>
        <p:txBody>
          <a:bodyPr lIns="50800" tIns="50800" rIns="50800" bIns="50800" anchor="ctr"/>
          <a:lstStyle/>
          <a:p>
            <a:pPr>
              <a:defRPr sz="3200">
                <a:solidFill>
                  <a:srgbClr val="002A5C"/>
                </a:solidFill>
              </a:defRPr>
            </a:pPr>
            <a:endParaRPr/>
          </a:p>
        </p:txBody>
      </p:sp>
      <p:sp>
        <p:nvSpPr>
          <p:cNvPr id="595" name="Shape 595"/>
          <p:cNvSpPr/>
          <p:nvPr/>
        </p:nvSpPr>
        <p:spPr>
          <a:xfrm flipV="1">
            <a:off x="17721353" y="8613080"/>
            <a:ext cx="1" cy="5080083"/>
          </a:xfrm>
          <a:prstGeom prst="line">
            <a:avLst/>
          </a:prstGeom>
          <a:ln w="25400">
            <a:solidFill>
              <a:srgbClr val="000000"/>
            </a:solidFill>
            <a:custDash>
              <a:ds d="200000" sp="200000"/>
            </a:custDash>
            <a:miter lim="400000"/>
          </a:ln>
        </p:spPr>
        <p:txBody>
          <a:bodyPr lIns="50800" tIns="50800" rIns="50800" bIns="50800" anchor="ctr"/>
          <a:lstStyle/>
          <a:p>
            <a:pPr>
              <a:defRPr sz="3200"/>
            </a:pPr>
            <a:endParaRPr/>
          </a:p>
        </p:txBody>
      </p:sp>
      <p:grpSp>
        <p:nvGrpSpPr>
          <p:cNvPr id="601" name="Group 601"/>
          <p:cNvGrpSpPr/>
          <p:nvPr/>
        </p:nvGrpSpPr>
        <p:grpSpPr>
          <a:xfrm>
            <a:off x="10846222" y="3663962"/>
            <a:ext cx="11793795" cy="3923481"/>
            <a:chOff x="0" y="0"/>
            <a:chExt cx="11793794" cy="3923479"/>
          </a:xfrm>
        </p:grpSpPr>
        <p:sp>
          <p:nvSpPr>
            <p:cNvPr id="596" name="Shape 596"/>
            <p:cNvSpPr/>
            <p:nvPr/>
          </p:nvSpPr>
          <p:spPr>
            <a:xfrm>
              <a:off x="3613144" y="2302622"/>
              <a:ext cx="333625" cy="333624"/>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grpSp>
          <p:nvGrpSpPr>
            <p:cNvPr id="599" name="Group 599"/>
            <p:cNvGrpSpPr/>
            <p:nvPr/>
          </p:nvGrpSpPr>
          <p:grpSpPr>
            <a:xfrm>
              <a:off x="4602236" y="2464594"/>
              <a:ext cx="7191559" cy="1458886"/>
              <a:chOff x="-834139" y="0"/>
              <a:chExt cx="7191557" cy="1458884"/>
            </a:xfrm>
          </p:grpSpPr>
          <p:sp>
            <p:nvSpPr>
              <p:cNvPr id="597" name="Shape 597"/>
              <p:cNvSpPr/>
              <p:nvPr/>
            </p:nvSpPr>
            <p:spPr>
              <a:xfrm>
                <a:off x="0" y="602904"/>
                <a:ext cx="6357419" cy="8559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lvl="1" indent="342900" algn="r" defTabSz="584200">
                  <a:lnSpc>
                    <a:spcPct val="120000"/>
                  </a:lnSpc>
                  <a:defRPr sz="2200">
                    <a:solidFill>
                      <a:srgbClr val="1D296F"/>
                    </a:solidFill>
                    <a:latin typeface="Lato Regular"/>
                    <a:ea typeface="Lato Regular"/>
                    <a:cs typeface="Lato Regular"/>
                    <a:sym typeface="Lato Regular"/>
                  </a:defRPr>
                </a:pPr>
                <a:r>
                  <a:t>University Health Network</a:t>
                </a:r>
              </a:p>
              <a:p>
                <a:pPr algn="r" defTabSz="584200">
                  <a:lnSpc>
                    <a:spcPct val="120000"/>
                  </a:lnSpc>
                  <a:defRPr sz="2200">
                    <a:solidFill>
                      <a:srgbClr val="1D296F"/>
                    </a:solidFill>
                    <a:latin typeface="Lato Regular"/>
                    <a:ea typeface="Lato Regular"/>
                    <a:cs typeface="Lato Regular"/>
                    <a:sym typeface="Lato Regular"/>
                  </a:defRPr>
                </a:pPr>
                <a:r>
                  <a:t>Vascular Surgery</a:t>
                </a:r>
              </a:p>
            </p:txBody>
          </p:sp>
          <p:sp>
            <p:nvSpPr>
              <p:cNvPr id="598" name="Shape 598"/>
              <p:cNvSpPr/>
              <p:nvPr/>
            </p:nvSpPr>
            <p:spPr>
              <a:xfrm>
                <a:off x="-834140" y="0"/>
                <a:ext cx="7173469" cy="723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r">
                  <a:defRPr sz="4000" spc="320">
                    <a:solidFill>
                      <a:srgbClr val="002A5C"/>
                    </a:solidFill>
                    <a:latin typeface="Montserrat Semi Bold"/>
                    <a:ea typeface="Montserrat Semi Bold"/>
                    <a:cs typeface="Montserrat Semi Bold"/>
                    <a:sym typeface="Montserrat Semi Bold"/>
                  </a:defRPr>
                </a:lvl1pPr>
              </a:lstStyle>
              <a:p>
                <a:r>
                  <a:t>GRAHAM ROCHE-NAGLE</a:t>
                </a:r>
              </a:p>
            </p:txBody>
          </p:sp>
        </p:grpSp>
        <p:pic>
          <p:nvPicPr>
            <p:cNvPr id="600" name="Roche-Nagle, G. 2013.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2047536" cy="2866551"/>
            </a:xfrm>
            <a:prstGeom prst="rect">
              <a:avLst/>
            </a:prstGeom>
            <a:ln w="25400" cap="flat">
              <a:noFill/>
              <a:miter lim="400000"/>
            </a:ln>
            <a:effectLst>
              <a:outerShdw blurRad="254000" dist="127000" dir="5400000" rotWithShape="0">
                <a:srgbClr val="000000">
                  <a:alpha val="70000"/>
                </a:srgbClr>
              </a:outerShdw>
            </a:effectLst>
          </p:spPr>
        </p:pic>
      </p:grpSp>
      <p:grpSp>
        <p:nvGrpSpPr>
          <p:cNvPr id="607" name="Group 607"/>
          <p:cNvGrpSpPr/>
          <p:nvPr/>
        </p:nvGrpSpPr>
        <p:grpSpPr>
          <a:xfrm>
            <a:off x="2557131" y="7887974"/>
            <a:ext cx="11459382" cy="3462756"/>
            <a:chOff x="0" y="0"/>
            <a:chExt cx="11459380" cy="3462755"/>
          </a:xfrm>
        </p:grpSpPr>
        <p:sp>
          <p:nvSpPr>
            <p:cNvPr id="602" name="Shape 602"/>
            <p:cNvSpPr/>
            <p:nvPr/>
          </p:nvSpPr>
          <p:spPr>
            <a:xfrm>
              <a:off x="6340790" y="1554481"/>
              <a:ext cx="333624" cy="333624"/>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grpSp>
          <p:nvGrpSpPr>
            <p:cNvPr id="605" name="Group 605"/>
            <p:cNvGrpSpPr/>
            <p:nvPr/>
          </p:nvGrpSpPr>
          <p:grpSpPr>
            <a:xfrm>
              <a:off x="0" y="0"/>
              <a:ext cx="5737246" cy="1548121"/>
              <a:chOff x="440542" y="0"/>
              <a:chExt cx="5737245" cy="1548120"/>
            </a:xfrm>
          </p:grpSpPr>
          <p:sp>
            <p:nvSpPr>
              <p:cNvPr id="603" name="Shape 603"/>
              <p:cNvSpPr/>
              <p:nvPr/>
            </p:nvSpPr>
            <p:spPr>
              <a:xfrm>
                <a:off x="440542" y="692140"/>
                <a:ext cx="5719370" cy="8559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lvl="1" indent="342900" algn="r" defTabSz="584200">
                  <a:lnSpc>
                    <a:spcPct val="120000"/>
                  </a:lnSpc>
                  <a:defRPr sz="2200">
                    <a:solidFill>
                      <a:srgbClr val="1D296F"/>
                    </a:solidFill>
                    <a:latin typeface="Lato Regular"/>
                    <a:ea typeface="Lato Regular"/>
                    <a:cs typeface="Lato Regular"/>
                    <a:sym typeface="Lato Regular"/>
                  </a:defRPr>
                </a:pPr>
                <a:r>
                  <a:t>St. Michael’s Hospital</a:t>
                </a:r>
              </a:p>
              <a:p>
                <a:pPr algn="r" defTabSz="584200">
                  <a:lnSpc>
                    <a:spcPct val="120000"/>
                  </a:lnSpc>
                  <a:defRPr sz="2200">
                    <a:solidFill>
                      <a:srgbClr val="1D296F"/>
                    </a:solidFill>
                    <a:latin typeface="Lato Regular"/>
                    <a:ea typeface="Lato Regular"/>
                    <a:cs typeface="Lato Regular"/>
                    <a:sym typeface="Lato Regular"/>
                  </a:defRPr>
                </a:pPr>
                <a:r>
                  <a:t>Orthopaedics</a:t>
                </a:r>
              </a:p>
            </p:txBody>
          </p:sp>
          <p:sp>
            <p:nvSpPr>
              <p:cNvPr id="604" name="Shape 604"/>
              <p:cNvSpPr/>
              <p:nvPr/>
            </p:nvSpPr>
            <p:spPr>
              <a:xfrm>
                <a:off x="1118108" y="0"/>
                <a:ext cx="5059681" cy="723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r">
                  <a:defRPr sz="4000" spc="320">
                    <a:solidFill>
                      <a:srgbClr val="002A5C"/>
                    </a:solidFill>
                    <a:latin typeface="Montserrat Semi Bold"/>
                    <a:ea typeface="Montserrat Semi Bold"/>
                    <a:cs typeface="Montserrat Semi Bold"/>
                    <a:sym typeface="Montserrat Semi Bold"/>
                  </a:defRPr>
                </a:lvl1pPr>
              </a:lstStyle>
              <a:p>
                <a:r>
                  <a:t>DANIEL WHELAN</a:t>
                </a:r>
              </a:p>
            </p:txBody>
          </p:sp>
        </p:grpSp>
        <p:pic>
          <p:nvPicPr>
            <p:cNvPr id="606" name="Whelan, D. 2013.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411705" y="800777"/>
              <a:ext cx="2047676" cy="2661979"/>
            </a:xfrm>
            <a:prstGeom prst="rect">
              <a:avLst/>
            </a:prstGeom>
            <a:ln w="25400" cap="flat">
              <a:noFill/>
              <a:miter lim="400000"/>
            </a:ln>
            <a:effectLst>
              <a:outerShdw blurRad="254000" dist="127000" dir="5400000" rotWithShape="0">
                <a:srgbClr val="000000">
                  <a:alpha val="70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601"/>
                                        </p:tgtEl>
                                        <p:attrNameLst>
                                          <p:attrName>style.visibility</p:attrName>
                                        </p:attrNameLst>
                                      </p:cBhvr>
                                      <p:to>
                                        <p:strVal val="visible"/>
                                      </p:to>
                                    </p:set>
                                    <p:animEffect transition="in" filter="wipe(up)">
                                      <p:cBhvr>
                                        <p:cTn id="7" dur="1000"/>
                                        <p:tgtEl>
                                          <p:spTgt spid="601"/>
                                        </p:tgtEl>
                                      </p:cBhvr>
                                    </p:animEffect>
                                  </p:childTnLst>
                                </p:cTn>
                              </p:par>
                            </p:childTnLst>
                          </p:cTn>
                        </p:par>
                        <p:par>
                          <p:cTn id="8" fill="hold">
                            <p:stCondLst>
                              <p:cond delay="1000"/>
                            </p:stCondLst>
                            <p:childTnLst>
                              <p:par>
                                <p:cTn id="9" presetID="22" presetClass="entr" presetSubtype="4" fill="hold" grpId="2" nodeType="afterEffect">
                                  <p:stCondLst>
                                    <p:cond delay="500"/>
                                  </p:stCondLst>
                                  <p:iterate>
                                    <p:tmAbs val="0"/>
                                  </p:iterate>
                                  <p:childTnLst>
                                    <p:set>
                                      <p:cBhvr>
                                        <p:cTn id="10" fill="hold"/>
                                        <p:tgtEl>
                                          <p:spTgt spid="607"/>
                                        </p:tgtEl>
                                        <p:attrNameLst>
                                          <p:attrName>style.visibility</p:attrName>
                                        </p:attrNameLst>
                                      </p:cBhvr>
                                      <p:to>
                                        <p:strVal val="visible"/>
                                      </p:to>
                                    </p:set>
                                    <p:animEffect transition="in" filter="wipe(down)">
                                      <p:cBhvr>
                                        <p:cTn id="11" dur="1000"/>
                                        <p:tgtEl>
                                          <p:spTgt spid="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 grpId="1" animBg="1" advAuto="0"/>
      <p:bldP spid="607" grpId="2"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Shape 609"/>
          <p:cNvSpPr/>
          <p:nvPr/>
        </p:nvSpPr>
        <p:spPr>
          <a:xfrm>
            <a:off x="-2128" y="-48525"/>
            <a:ext cx="24388255" cy="13813051"/>
          </a:xfrm>
          <a:prstGeom prst="rect">
            <a:avLst/>
          </a:prstGeom>
          <a:solidFill>
            <a:schemeClr val="accent1">
              <a:hueOff val="273562"/>
              <a:satOff val="2937"/>
              <a:lumOff val="-22233"/>
              <a:alpha val="85122"/>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610" name="Shape 610"/>
          <p:cNvSpPr/>
          <p:nvPr/>
        </p:nvSpPr>
        <p:spPr>
          <a:xfrm>
            <a:off x="-21575" y="-48525"/>
            <a:ext cx="24384001" cy="13813050"/>
          </a:xfrm>
          <a:prstGeom prst="rect">
            <a:avLst/>
          </a:prstGeom>
          <a:solidFill>
            <a:schemeClr val="accent5">
              <a:hueOff val="-522602"/>
              <a:satOff val="-6700"/>
              <a:lumOff val="-22320"/>
              <a:alpha val="15386"/>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611" name="Shape 611"/>
          <p:cNvSpPr/>
          <p:nvPr/>
        </p:nvSpPr>
        <p:spPr>
          <a:xfrm>
            <a:off x="-23702" y="-31747"/>
            <a:ext cx="24388255" cy="13779496"/>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grpSp>
        <p:nvGrpSpPr>
          <p:cNvPr id="614" name="Group 614"/>
          <p:cNvGrpSpPr/>
          <p:nvPr/>
        </p:nvGrpSpPr>
        <p:grpSpPr>
          <a:xfrm>
            <a:off x="18486028" y="11652788"/>
            <a:ext cx="5008242" cy="1180295"/>
            <a:chOff x="0" y="0"/>
            <a:chExt cx="5008241" cy="1180293"/>
          </a:xfrm>
        </p:grpSpPr>
        <p:sp>
          <p:nvSpPr>
            <p:cNvPr id="612" name="Shape 612"/>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613"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615" name="Shape 615"/>
          <p:cNvSpPr/>
          <p:nvPr/>
        </p:nvSpPr>
        <p:spPr>
          <a:xfrm>
            <a:off x="3883596" y="251625"/>
            <a:ext cx="16616808"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7000" spc="560">
                <a:solidFill>
                  <a:srgbClr val="1D296F"/>
                </a:solidFill>
                <a:latin typeface="Montserrat"/>
                <a:ea typeface="Montserrat"/>
                <a:cs typeface="Montserrat"/>
                <a:sym typeface="Montserrat"/>
              </a:defRPr>
            </a:lvl1pPr>
          </a:lstStyle>
          <a:p>
            <a:r>
              <a:t>ASSOCIATE TO FULL PROFESSOR</a:t>
            </a:r>
          </a:p>
        </p:txBody>
      </p:sp>
      <p:sp>
        <p:nvSpPr>
          <p:cNvPr id="616" name="Shape 616"/>
          <p:cNvSpPr/>
          <p:nvPr/>
        </p:nvSpPr>
        <p:spPr>
          <a:xfrm flipV="1">
            <a:off x="2630364" y="-25400"/>
            <a:ext cx="21779035" cy="13766800"/>
          </a:xfrm>
          <a:prstGeom prst="line">
            <a:avLst/>
          </a:prstGeom>
          <a:ln w="25400">
            <a:solidFill>
              <a:srgbClr val="000000"/>
            </a:solidFill>
            <a:miter lim="400000"/>
          </a:ln>
        </p:spPr>
        <p:txBody>
          <a:bodyPr lIns="50800" tIns="50800" rIns="50800" bIns="50800" anchor="ctr"/>
          <a:lstStyle/>
          <a:p>
            <a:pPr>
              <a:defRPr sz="3200"/>
            </a:pPr>
            <a:endParaRPr/>
          </a:p>
        </p:txBody>
      </p:sp>
      <p:sp>
        <p:nvSpPr>
          <p:cNvPr id="617" name="Shape 617"/>
          <p:cNvSpPr/>
          <p:nvPr/>
        </p:nvSpPr>
        <p:spPr>
          <a:xfrm rot="8100000">
            <a:off x="17446229" y="13465413"/>
            <a:ext cx="550248" cy="550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A5C"/>
          </a:solidFill>
          <a:ln w="12700">
            <a:miter lim="400000"/>
          </a:ln>
        </p:spPr>
        <p:txBody>
          <a:bodyPr lIns="50800" tIns="50800" rIns="50800" bIns="50800" anchor="ctr"/>
          <a:lstStyle/>
          <a:p>
            <a:pPr>
              <a:defRPr sz="3200">
                <a:solidFill>
                  <a:srgbClr val="002A5C"/>
                </a:solidFill>
              </a:defRPr>
            </a:pPr>
            <a:endParaRPr/>
          </a:p>
        </p:txBody>
      </p:sp>
      <p:sp>
        <p:nvSpPr>
          <p:cNvPr id="618" name="Shape 618"/>
          <p:cNvSpPr/>
          <p:nvPr/>
        </p:nvSpPr>
        <p:spPr>
          <a:xfrm flipV="1">
            <a:off x="17721353" y="8613080"/>
            <a:ext cx="1" cy="5080083"/>
          </a:xfrm>
          <a:prstGeom prst="line">
            <a:avLst/>
          </a:prstGeom>
          <a:ln w="25400">
            <a:solidFill>
              <a:srgbClr val="000000"/>
            </a:solidFill>
            <a:custDash>
              <a:ds d="200000" sp="200000"/>
            </a:custDash>
            <a:miter lim="400000"/>
          </a:ln>
        </p:spPr>
        <p:txBody>
          <a:bodyPr lIns="50800" tIns="50800" rIns="50800" bIns="50800" anchor="ctr"/>
          <a:lstStyle/>
          <a:p>
            <a:pPr>
              <a:defRPr sz="3200"/>
            </a:pPr>
            <a:endParaRPr/>
          </a:p>
        </p:txBody>
      </p:sp>
      <p:grpSp>
        <p:nvGrpSpPr>
          <p:cNvPr id="624" name="Group 624"/>
          <p:cNvGrpSpPr/>
          <p:nvPr/>
        </p:nvGrpSpPr>
        <p:grpSpPr>
          <a:xfrm>
            <a:off x="10846222" y="3663962"/>
            <a:ext cx="10451775" cy="3914542"/>
            <a:chOff x="0" y="0"/>
            <a:chExt cx="10451774" cy="3914541"/>
          </a:xfrm>
        </p:grpSpPr>
        <p:sp>
          <p:nvSpPr>
            <p:cNvPr id="619" name="Shape 619"/>
            <p:cNvSpPr/>
            <p:nvPr/>
          </p:nvSpPr>
          <p:spPr>
            <a:xfrm>
              <a:off x="3613144" y="2302622"/>
              <a:ext cx="333625" cy="333624"/>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grpSp>
          <p:nvGrpSpPr>
            <p:cNvPr id="622" name="Group 622"/>
            <p:cNvGrpSpPr/>
            <p:nvPr/>
          </p:nvGrpSpPr>
          <p:grpSpPr>
            <a:xfrm>
              <a:off x="4094355" y="2437779"/>
              <a:ext cx="6357420" cy="1476763"/>
              <a:chOff x="0" y="0"/>
              <a:chExt cx="6357418" cy="1476761"/>
            </a:xfrm>
          </p:grpSpPr>
          <p:sp>
            <p:nvSpPr>
              <p:cNvPr id="620" name="Shape 620"/>
              <p:cNvSpPr/>
              <p:nvPr/>
            </p:nvSpPr>
            <p:spPr>
              <a:xfrm>
                <a:off x="0" y="620781"/>
                <a:ext cx="6357419" cy="8559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lvl="1" indent="342900" algn="r" defTabSz="584200">
                  <a:lnSpc>
                    <a:spcPct val="120000"/>
                  </a:lnSpc>
                  <a:defRPr sz="2200">
                    <a:solidFill>
                      <a:srgbClr val="1D296F"/>
                    </a:solidFill>
                    <a:latin typeface="Lato Regular"/>
                    <a:ea typeface="Lato Regular"/>
                    <a:cs typeface="Lato Regular"/>
                    <a:sym typeface="Lato Regular"/>
                  </a:defRPr>
                </a:pPr>
                <a:r>
                  <a:t>University Health Network</a:t>
                </a:r>
              </a:p>
              <a:p>
                <a:pPr algn="r" defTabSz="584200">
                  <a:lnSpc>
                    <a:spcPct val="120000"/>
                  </a:lnSpc>
                  <a:defRPr sz="2200">
                    <a:solidFill>
                      <a:srgbClr val="1D296F"/>
                    </a:solidFill>
                    <a:latin typeface="Lato Regular"/>
                    <a:ea typeface="Lato Regular"/>
                    <a:cs typeface="Lato Regular"/>
                    <a:sym typeface="Lato Regular"/>
                  </a:defRPr>
                </a:pPr>
                <a:r>
                  <a:t>Neurosurgery</a:t>
                </a:r>
              </a:p>
            </p:txBody>
          </p:sp>
          <p:sp>
            <p:nvSpPr>
              <p:cNvPr id="621" name="Shape 621"/>
              <p:cNvSpPr/>
              <p:nvPr/>
            </p:nvSpPr>
            <p:spPr>
              <a:xfrm>
                <a:off x="1208528" y="0"/>
                <a:ext cx="5130801" cy="723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r">
                  <a:defRPr sz="4000" spc="320">
                    <a:solidFill>
                      <a:srgbClr val="002A5C"/>
                    </a:solidFill>
                    <a:latin typeface="Montserrat Semi Bold"/>
                    <a:ea typeface="Montserrat Semi Bold"/>
                    <a:cs typeface="Montserrat Semi Bold"/>
                    <a:sym typeface="Montserrat Semi Bold"/>
                  </a:defRPr>
                </a:lvl1pPr>
              </a:lstStyle>
              <a:p>
                <a:r>
                  <a:t>MOJGAN HODAIE</a:t>
                </a:r>
              </a:p>
            </p:txBody>
          </p:sp>
        </p:grpSp>
        <p:pic>
          <p:nvPicPr>
            <p:cNvPr id="623" name="Hodaie, M. 2013.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2047536" cy="2866551"/>
            </a:xfrm>
            <a:prstGeom prst="rect">
              <a:avLst/>
            </a:prstGeom>
            <a:ln w="25400" cap="flat">
              <a:noFill/>
              <a:miter lim="400000"/>
            </a:ln>
            <a:effectLst>
              <a:outerShdw blurRad="254000" dist="127000" dir="5400000" rotWithShape="0">
                <a:srgbClr val="000000">
                  <a:alpha val="70000"/>
                </a:srgbClr>
              </a:outerShdw>
            </a:effectLst>
          </p:spPr>
        </p:pic>
      </p:grpSp>
      <p:grpSp>
        <p:nvGrpSpPr>
          <p:cNvPr id="630" name="Group 630"/>
          <p:cNvGrpSpPr/>
          <p:nvPr/>
        </p:nvGrpSpPr>
        <p:grpSpPr>
          <a:xfrm>
            <a:off x="831954" y="7905851"/>
            <a:ext cx="13202437" cy="3462757"/>
            <a:chOff x="0" y="0"/>
            <a:chExt cx="13202435" cy="3462755"/>
          </a:xfrm>
        </p:grpSpPr>
        <p:sp>
          <p:nvSpPr>
            <p:cNvPr id="625" name="Shape 625"/>
            <p:cNvSpPr/>
            <p:nvPr/>
          </p:nvSpPr>
          <p:spPr>
            <a:xfrm>
              <a:off x="8083844" y="1554481"/>
              <a:ext cx="333624" cy="333624"/>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grpSp>
          <p:nvGrpSpPr>
            <p:cNvPr id="628" name="Group 628"/>
            <p:cNvGrpSpPr/>
            <p:nvPr/>
          </p:nvGrpSpPr>
          <p:grpSpPr>
            <a:xfrm>
              <a:off x="0" y="0"/>
              <a:ext cx="7480301" cy="1548121"/>
              <a:chOff x="-1302511" y="0"/>
              <a:chExt cx="7480300" cy="1548120"/>
            </a:xfrm>
          </p:grpSpPr>
          <p:sp>
            <p:nvSpPr>
              <p:cNvPr id="626" name="Shape 626"/>
              <p:cNvSpPr/>
              <p:nvPr/>
            </p:nvSpPr>
            <p:spPr>
              <a:xfrm>
                <a:off x="440542" y="692140"/>
                <a:ext cx="5719370" cy="8559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lvl="1" indent="342900" algn="r" defTabSz="584200">
                  <a:lnSpc>
                    <a:spcPct val="120000"/>
                  </a:lnSpc>
                  <a:defRPr sz="2200">
                    <a:solidFill>
                      <a:srgbClr val="1D296F"/>
                    </a:solidFill>
                    <a:latin typeface="Lato Regular"/>
                    <a:ea typeface="Lato Regular"/>
                    <a:cs typeface="Lato Regular"/>
                    <a:sym typeface="Lato Regular"/>
                  </a:defRPr>
                </a:pPr>
                <a:r>
                  <a:t>University Health Network</a:t>
                </a:r>
              </a:p>
              <a:p>
                <a:pPr algn="r" defTabSz="584200">
                  <a:lnSpc>
                    <a:spcPct val="120000"/>
                  </a:lnSpc>
                  <a:defRPr sz="2200">
                    <a:solidFill>
                      <a:srgbClr val="1D296F"/>
                    </a:solidFill>
                    <a:latin typeface="Lato Regular"/>
                    <a:ea typeface="Lato Regular"/>
                    <a:cs typeface="Lato Regular"/>
                    <a:sym typeface="Lato Regular"/>
                  </a:defRPr>
                </a:pPr>
                <a:r>
                  <a:t>Orthopaedics</a:t>
                </a:r>
              </a:p>
            </p:txBody>
          </p:sp>
          <p:sp>
            <p:nvSpPr>
              <p:cNvPr id="627" name="Shape 627"/>
              <p:cNvSpPr/>
              <p:nvPr/>
            </p:nvSpPr>
            <p:spPr>
              <a:xfrm>
                <a:off x="-1302512" y="0"/>
                <a:ext cx="7480301" cy="723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r">
                  <a:defRPr sz="4000" spc="320">
                    <a:solidFill>
                      <a:srgbClr val="002A5C"/>
                    </a:solidFill>
                    <a:latin typeface="Montserrat Semi Bold"/>
                    <a:ea typeface="Montserrat Semi Bold"/>
                    <a:cs typeface="Montserrat Semi Bold"/>
                    <a:sym typeface="Montserrat Semi Bold"/>
                  </a:defRPr>
                </a:lvl1pPr>
              </a:lstStyle>
              <a:p>
                <a:r>
                  <a:t>DARRYL OGILVIE-HARRIS</a:t>
                </a:r>
              </a:p>
            </p:txBody>
          </p:sp>
        </p:grpSp>
        <p:pic>
          <p:nvPicPr>
            <p:cNvPr id="629" name="Ogilvie-Harris, D. 2013.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1154760" y="800777"/>
              <a:ext cx="2047676" cy="2661979"/>
            </a:xfrm>
            <a:prstGeom prst="rect">
              <a:avLst/>
            </a:prstGeom>
            <a:ln w="25400" cap="flat">
              <a:noFill/>
              <a:miter lim="400000"/>
            </a:ln>
            <a:effectLst>
              <a:outerShdw blurRad="254000" dist="127000" dir="5400000" rotWithShape="0">
                <a:srgbClr val="000000">
                  <a:alpha val="70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624"/>
                                        </p:tgtEl>
                                        <p:attrNameLst>
                                          <p:attrName>style.visibility</p:attrName>
                                        </p:attrNameLst>
                                      </p:cBhvr>
                                      <p:to>
                                        <p:strVal val="visible"/>
                                      </p:to>
                                    </p:set>
                                    <p:animEffect transition="in" filter="wipe(up)">
                                      <p:cBhvr>
                                        <p:cTn id="7" dur="1000"/>
                                        <p:tgtEl>
                                          <p:spTgt spid="624"/>
                                        </p:tgtEl>
                                      </p:cBhvr>
                                    </p:animEffect>
                                  </p:childTnLst>
                                </p:cTn>
                              </p:par>
                            </p:childTnLst>
                          </p:cTn>
                        </p:par>
                        <p:par>
                          <p:cTn id="8" fill="hold">
                            <p:stCondLst>
                              <p:cond delay="1000"/>
                            </p:stCondLst>
                            <p:childTnLst>
                              <p:par>
                                <p:cTn id="9" presetID="22" presetClass="entr" presetSubtype="4" fill="hold" grpId="2" nodeType="afterEffect">
                                  <p:stCondLst>
                                    <p:cond delay="500"/>
                                  </p:stCondLst>
                                  <p:iterate>
                                    <p:tmAbs val="0"/>
                                  </p:iterate>
                                  <p:childTnLst>
                                    <p:set>
                                      <p:cBhvr>
                                        <p:cTn id="10" fill="hold"/>
                                        <p:tgtEl>
                                          <p:spTgt spid="630"/>
                                        </p:tgtEl>
                                        <p:attrNameLst>
                                          <p:attrName>style.visibility</p:attrName>
                                        </p:attrNameLst>
                                      </p:cBhvr>
                                      <p:to>
                                        <p:strVal val="visible"/>
                                      </p:to>
                                    </p:set>
                                    <p:animEffect transition="in" filter="wipe(down)">
                                      <p:cBhvr>
                                        <p:cTn id="11" dur="1000"/>
                                        <p:tgtEl>
                                          <p:spTgt spid="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 grpId="1" animBg="1" advAuto="0"/>
      <p:bldP spid="630" grpId="2"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Shape 632"/>
          <p:cNvSpPr/>
          <p:nvPr/>
        </p:nvSpPr>
        <p:spPr>
          <a:xfrm>
            <a:off x="-2128" y="-48525"/>
            <a:ext cx="24388255" cy="13813051"/>
          </a:xfrm>
          <a:prstGeom prst="rect">
            <a:avLst/>
          </a:prstGeom>
          <a:solidFill>
            <a:schemeClr val="accent1">
              <a:hueOff val="273562"/>
              <a:satOff val="2937"/>
              <a:lumOff val="-22233"/>
              <a:alpha val="85122"/>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633" name="Shape 633"/>
          <p:cNvSpPr/>
          <p:nvPr/>
        </p:nvSpPr>
        <p:spPr>
          <a:xfrm>
            <a:off x="-21575" y="-48525"/>
            <a:ext cx="24384001" cy="13813050"/>
          </a:xfrm>
          <a:prstGeom prst="rect">
            <a:avLst/>
          </a:prstGeom>
          <a:solidFill>
            <a:schemeClr val="accent5">
              <a:hueOff val="-522602"/>
              <a:satOff val="-6700"/>
              <a:lumOff val="-22320"/>
              <a:alpha val="15386"/>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634" name="Shape 634"/>
          <p:cNvSpPr/>
          <p:nvPr/>
        </p:nvSpPr>
        <p:spPr>
          <a:xfrm>
            <a:off x="-23702" y="-31747"/>
            <a:ext cx="24388255" cy="13779496"/>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grpSp>
        <p:nvGrpSpPr>
          <p:cNvPr id="637" name="Group 637"/>
          <p:cNvGrpSpPr/>
          <p:nvPr/>
        </p:nvGrpSpPr>
        <p:grpSpPr>
          <a:xfrm>
            <a:off x="18486028" y="11652788"/>
            <a:ext cx="5008242" cy="1180295"/>
            <a:chOff x="0" y="0"/>
            <a:chExt cx="5008241" cy="1180293"/>
          </a:xfrm>
        </p:grpSpPr>
        <p:sp>
          <p:nvSpPr>
            <p:cNvPr id="635" name="Shape 635"/>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636"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638" name="Shape 638"/>
          <p:cNvSpPr/>
          <p:nvPr/>
        </p:nvSpPr>
        <p:spPr>
          <a:xfrm>
            <a:off x="7003143" y="327825"/>
            <a:ext cx="11086339"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7000" spc="560">
                <a:solidFill>
                  <a:srgbClr val="1D296F"/>
                </a:solidFill>
                <a:latin typeface="Montserrat"/>
                <a:ea typeface="Montserrat"/>
                <a:cs typeface="Montserrat"/>
                <a:sym typeface="Montserrat"/>
              </a:defRPr>
            </a:lvl1pPr>
          </a:lstStyle>
          <a:p>
            <a:r>
              <a:t>PROFESSOR EMERITA</a:t>
            </a:r>
          </a:p>
        </p:txBody>
      </p:sp>
      <p:sp>
        <p:nvSpPr>
          <p:cNvPr id="639" name="Shape 639"/>
          <p:cNvSpPr/>
          <p:nvPr/>
        </p:nvSpPr>
        <p:spPr>
          <a:xfrm flipV="1">
            <a:off x="2630364" y="-25400"/>
            <a:ext cx="21779035" cy="13766800"/>
          </a:xfrm>
          <a:prstGeom prst="line">
            <a:avLst/>
          </a:prstGeom>
          <a:ln w="25400">
            <a:solidFill>
              <a:srgbClr val="000000"/>
            </a:solidFill>
            <a:miter lim="400000"/>
          </a:ln>
        </p:spPr>
        <p:txBody>
          <a:bodyPr lIns="50800" tIns="50800" rIns="50800" bIns="50800" anchor="ctr"/>
          <a:lstStyle/>
          <a:p>
            <a:pPr>
              <a:defRPr sz="3200"/>
            </a:pPr>
            <a:endParaRPr/>
          </a:p>
        </p:txBody>
      </p:sp>
      <p:sp>
        <p:nvSpPr>
          <p:cNvPr id="640" name="Shape 640"/>
          <p:cNvSpPr/>
          <p:nvPr/>
        </p:nvSpPr>
        <p:spPr>
          <a:xfrm rot="8100000">
            <a:off x="17446229" y="13465413"/>
            <a:ext cx="550248" cy="550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A5C"/>
          </a:solidFill>
          <a:ln w="12700">
            <a:miter lim="400000"/>
          </a:ln>
        </p:spPr>
        <p:txBody>
          <a:bodyPr lIns="50800" tIns="50800" rIns="50800" bIns="50800" anchor="ctr"/>
          <a:lstStyle/>
          <a:p>
            <a:pPr>
              <a:defRPr sz="3200">
                <a:solidFill>
                  <a:srgbClr val="002A5C"/>
                </a:solidFill>
              </a:defRPr>
            </a:pPr>
            <a:endParaRPr/>
          </a:p>
        </p:txBody>
      </p:sp>
      <p:sp>
        <p:nvSpPr>
          <p:cNvPr id="641" name="Shape 641"/>
          <p:cNvSpPr/>
          <p:nvPr/>
        </p:nvSpPr>
        <p:spPr>
          <a:xfrm flipV="1">
            <a:off x="17721353" y="8613080"/>
            <a:ext cx="1" cy="5080083"/>
          </a:xfrm>
          <a:prstGeom prst="line">
            <a:avLst/>
          </a:prstGeom>
          <a:ln w="25400">
            <a:solidFill>
              <a:srgbClr val="000000"/>
            </a:solidFill>
            <a:custDash>
              <a:ds d="200000" sp="200000"/>
            </a:custDash>
            <a:miter lim="400000"/>
          </a:ln>
        </p:spPr>
        <p:txBody>
          <a:bodyPr lIns="50800" tIns="50800" rIns="50800" bIns="50800" anchor="ctr"/>
          <a:lstStyle/>
          <a:p>
            <a:pPr>
              <a:defRPr sz="3200"/>
            </a:pPr>
            <a:endParaRPr/>
          </a:p>
        </p:txBody>
      </p:sp>
      <p:grpSp>
        <p:nvGrpSpPr>
          <p:cNvPr id="647" name="Group 647"/>
          <p:cNvGrpSpPr/>
          <p:nvPr/>
        </p:nvGrpSpPr>
        <p:grpSpPr>
          <a:xfrm>
            <a:off x="5750820" y="3705830"/>
            <a:ext cx="13258942" cy="4623123"/>
            <a:chOff x="0" y="0"/>
            <a:chExt cx="13258941" cy="4623121"/>
          </a:xfrm>
        </p:grpSpPr>
        <p:grpSp>
          <p:nvGrpSpPr>
            <p:cNvPr id="644" name="Group 644"/>
            <p:cNvGrpSpPr/>
            <p:nvPr/>
          </p:nvGrpSpPr>
          <p:grpSpPr>
            <a:xfrm>
              <a:off x="6901522" y="3146360"/>
              <a:ext cx="6357420" cy="1476762"/>
              <a:chOff x="0" y="0"/>
              <a:chExt cx="6357418" cy="1476761"/>
            </a:xfrm>
          </p:grpSpPr>
          <p:sp>
            <p:nvSpPr>
              <p:cNvPr id="642" name="Shape 642"/>
              <p:cNvSpPr/>
              <p:nvPr/>
            </p:nvSpPr>
            <p:spPr>
              <a:xfrm>
                <a:off x="0" y="620781"/>
                <a:ext cx="6357419" cy="8559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r" defTabSz="584200">
                  <a:lnSpc>
                    <a:spcPct val="120000"/>
                  </a:lnSpc>
                  <a:defRPr sz="2200">
                    <a:solidFill>
                      <a:srgbClr val="1D296F"/>
                    </a:solidFill>
                    <a:latin typeface="Lato Regular"/>
                    <a:ea typeface="Lato Regular"/>
                    <a:cs typeface="Lato Regular"/>
                    <a:sym typeface="Lato Regular"/>
                  </a:defRPr>
                </a:pPr>
                <a:r>
                  <a:t>Women’s College Hospital</a:t>
                </a:r>
              </a:p>
              <a:p>
                <a:pPr algn="r" defTabSz="584200">
                  <a:lnSpc>
                    <a:spcPct val="120000"/>
                  </a:lnSpc>
                  <a:defRPr sz="2200">
                    <a:solidFill>
                      <a:srgbClr val="1D296F"/>
                    </a:solidFill>
                    <a:latin typeface="Lato Regular"/>
                    <a:ea typeface="Lato Regular"/>
                    <a:cs typeface="Lato Regular"/>
                    <a:sym typeface="Lato Regular"/>
                  </a:defRPr>
                </a:pPr>
                <a:r>
                  <a:t>General Surgery</a:t>
                </a:r>
              </a:p>
            </p:txBody>
          </p:sp>
          <p:sp>
            <p:nvSpPr>
              <p:cNvPr id="643" name="Shape 643"/>
              <p:cNvSpPr/>
              <p:nvPr/>
            </p:nvSpPr>
            <p:spPr>
              <a:xfrm>
                <a:off x="1459480" y="0"/>
                <a:ext cx="4879849" cy="723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r">
                  <a:defRPr sz="4000" spc="320">
                    <a:solidFill>
                      <a:srgbClr val="002A5C"/>
                    </a:solidFill>
                    <a:latin typeface="Montserrat Semi Bold"/>
                    <a:ea typeface="Montserrat Semi Bold"/>
                    <a:cs typeface="Montserrat Semi Bold"/>
                    <a:sym typeface="Montserrat Semi Bold"/>
                  </a:defRPr>
                </a:lvl1pPr>
              </a:lstStyle>
              <a:p>
                <a:r>
                  <a:t>LAVINA LICKLEY</a:t>
                </a:r>
              </a:p>
            </p:txBody>
          </p:sp>
        </p:grpSp>
        <p:pic>
          <p:nvPicPr>
            <p:cNvPr id="645" name="LickleyL.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
              <a:ext cx="3227866" cy="4519013"/>
            </a:xfrm>
            <a:prstGeom prst="rect">
              <a:avLst/>
            </a:prstGeom>
            <a:ln w="25400" cap="flat">
              <a:noFill/>
              <a:miter lim="400000"/>
            </a:ln>
            <a:effectLst>
              <a:outerShdw blurRad="254000" dist="127000" dir="5400000" rotWithShape="0">
                <a:srgbClr val="000000">
                  <a:alpha val="70000"/>
                </a:srgbClr>
              </a:outerShdw>
            </a:effectLst>
          </p:spPr>
        </p:pic>
        <p:sp>
          <p:nvSpPr>
            <p:cNvPr id="646" name="Shape 646"/>
            <p:cNvSpPr/>
            <p:nvPr/>
          </p:nvSpPr>
          <p:spPr>
            <a:xfrm>
              <a:off x="6847605" y="3431900"/>
              <a:ext cx="333624" cy="333624"/>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647"/>
                                        </p:tgtEl>
                                        <p:attrNameLst>
                                          <p:attrName>style.visibility</p:attrName>
                                        </p:attrNameLst>
                                      </p:cBhvr>
                                      <p:to>
                                        <p:strVal val="visible"/>
                                      </p:to>
                                    </p:set>
                                    <p:animEffect transition="in" filter="wipe(left)">
                                      <p:cBhvr>
                                        <p:cTn id="7" dur="1000"/>
                                        <p:tgtEl>
                                          <p:spTgt spid="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 grpId="1"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9" name="OrthopaedicSurgeryPhotoshoot_KaylaRocca-4777-small-filtered.jpe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24384000" cy="13716000"/>
          </a:xfrm>
          <a:prstGeom prst="rect">
            <a:avLst/>
          </a:prstGeom>
          <a:ln w="12700">
            <a:miter lim="400000"/>
          </a:ln>
        </p:spPr>
      </p:pic>
      <p:sp>
        <p:nvSpPr>
          <p:cNvPr id="650" name="Shape 650"/>
          <p:cNvSpPr/>
          <p:nvPr/>
        </p:nvSpPr>
        <p:spPr>
          <a:xfrm>
            <a:off x="-2126" y="-48525"/>
            <a:ext cx="24388252" cy="13813051"/>
          </a:xfrm>
          <a:prstGeom prst="rect">
            <a:avLst/>
          </a:prstGeom>
          <a:solidFill>
            <a:schemeClr val="accent1">
              <a:hueOff val="273562"/>
              <a:satOff val="2937"/>
              <a:lumOff val="-22233"/>
              <a:alpha val="75039"/>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651" name="Shape 651"/>
          <p:cNvSpPr/>
          <p:nvPr/>
        </p:nvSpPr>
        <p:spPr>
          <a:xfrm>
            <a:off x="843990" y="3923026"/>
            <a:ext cx="22696019" cy="1346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8200" spc="656">
                <a:solidFill>
                  <a:srgbClr val="FF85FF"/>
                </a:solidFill>
                <a:latin typeface="Montserrat"/>
                <a:ea typeface="Montserrat"/>
                <a:cs typeface="Montserrat"/>
                <a:sym typeface="Montserrat"/>
              </a:defRPr>
            </a:lvl1pPr>
          </a:lstStyle>
          <a:p>
            <a:r>
              <a:t>CONTINUING APPOINTMENT REVIEWS</a:t>
            </a:r>
          </a:p>
        </p:txBody>
      </p:sp>
      <p:sp>
        <p:nvSpPr>
          <p:cNvPr id="652" name="Shape 652"/>
          <p:cNvSpPr/>
          <p:nvPr/>
        </p:nvSpPr>
        <p:spPr>
          <a:xfrm>
            <a:off x="8169148" y="7506585"/>
            <a:ext cx="8045705"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4000" spc="320">
                <a:solidFill>
                  <a:srgbClr val="FFFFFF"/>
                </a:solidFill>
                <a:latin typeface="Lato Regular"/>
                <a:ea typeface="Lato Regular"/>
                <a:cs typeface="Lato Regular"/>
                <a:sym typeface="Lato Regular"/>
              </a:defRPr>
            </a:lvl1pPr>
          </a:lstStyle>
          <a:p>
            <a:r>
              <a:t>JULY 1, 2015 - JUNE 30, 2016</a:t>
            </a:r>
          </a:p>
        </p:txBody>
      </p:sp>
      <p:sp>
        <p:nvSpPr>
          <p:cNvPr id="653" name="Shape 653"/>
          <p:cNvSpPr/>
          <p:nvPr/>
        </p:nvSpPr>
        <p:spPr>
          <a:xfrm rot="18900000">
            <a:off x="11916876" y="5343089"/>
            <a:ext cx="550247" cy="550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85FF"/>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grpSp>
        <p:nvGrpSpPr>
          <p:cNvPr id="656" name="Group 656"/>
          <p:cNvGrpSpPr/>
          <p:nvPr/>
        </p:nvGrpSpPr>
        <p:grpSpPr>
          <a:xfrm>
            <a:off x="18486028" y="11652788"/>
            <a:ext cx="5008242" cy="1180295"/>
            <a:chOff x="0" y="0"/>
            <a:chExt cx="5008241" cy="1180293"/>
          </a:xfrm>
        </p:grpSpPr>
        <p:sp>
          <p:nvSpPr>
            <p:cNvPr id="654" name="Shape 654"/>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FFFFFF"/>
                  </a:solidFill>
                </a:rPr>
                <a:t>ANNUAL ADDRESS</a:t>
              </a:r>
              <a:r>
                <a:t> 2016</a:t>
              </a:r>
            </a:p>
          </p:txBody>
        </p:sp>
        <p:pic>
          <p:nvPicPr>
            <p:cNvPr id="655" name="past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Shape 658"/>
          <p:cNvSpPr/>
          <p:nvPr/>
        </p:nvSpPr>
        <p:spPr>
          <a:xfrm>
            <a:off x="-2128" y="-48525"/>
            <a:ext cx="24388255" cy="13813051"/>
          </a:xfrm>
          <a:prstGeom prst="rect">
            <a:avLst/>
          </a:prstGeom>
          <a:solidFill>
            <a:schemeClr val="accent1">
              <a:hueOff val="273562"/>
              <a:satOff val="2937"/>
              <a:lumOff val="-22233"/>
              <a:alpha val="85122"/>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659" name="Shape 659"/>
          <p:cNvSpPr/>
          <p:nvPr/>
        </p:nvSpPr>
        <p:spPr>
          <a:xfrm>
            <a:off x="-21575" y="-48525"/>
            <a:ext cx="24384001" cy="13813050"/>
          </a:xfrm>
          <a:prstGeom prst="rect">
            <a:avLst/>
          </a:prstGeom>
          <a:solidFill>
            <a:schemeClr val="accent5">
              <a:hueOff val="-522602"/>
              <a:satOff val="-6700"/>
              <a:lumOff val="-22320"/>
              <a:alpha val="15386"/>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660" name="Shape 660"/>
          <p:cNvSpPr/>
          <p:nvPr/>
        </p:nvSpPr>
        <p:spPr>
          <a:xfrm>
            <a:off x="-23702" y="-31747"/>
            <a:ext cx="24388255" cy="13779496"/>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661" name="Shape 661"/>
          <p:cNvSpPr/>
          <p:nvPr/>
        </p:nvSpPr>
        <p:spPr>
          <a:xfrm>
            <a:off x="-41927" y="7742774"/>
            <a:ext cx="24467854" cy="6000319"/>
          </a:xfrm>
          <a:prstGeom prst="rect">
            <a:avLst/>
          </a:prstGeom>
          <a:solidFill>
            <a:schemeClr val="accent5">
              <a:hueOff val="-176146"/>
              <a:satOff val="3665"/>
              <a:lumOff val="-13986"/>
              <a:alpha val="5000"/>
            </a:schemeClr>
          </a:solidFill>
          <a:ln w="12700">
            <a:miter lim="400000"/>
          </a:ln>
        </p:spPr>
        <p:txBody>
          <a:bodyPr lIns="50800" tIns="50800" rIns="50800" bIns="50800" anchor="ctr"/>
          <a:lstStyle/>
          <a:p>
            <a:pPr>
              <a:defRPr sz="3200">
                <a:solidFill>
                  <a:srgbClr val="FFFFFF"/>
                </a:solidFill>
              </a:defRPr>
            </a:pPr>
            <a:endParaRPr/>
          </a:p>
        </p:txBody>
      </p:sp>
      <p:sp>
        <p:nvSpPr>
          <p:cNvPr id="662" name="Shape 662"/>
          <p:cNvSpPr/>
          <p:nvPr/>
        </p:nvSpPr>
        <p:spPr>
          <a:xfrm>
            <a:off x="-81392" y="7757645"/>
            <a:ext cx="24503637" cy="1"/>
          </a:xfrm>
          <a:prstGeom prst="line">
            <a:avLst/>
          </a:prstGeom>
          <a:ln w="12700">
            <a:solidFill>
              <a:srgbClr val="002A5C"/>
            </a:solidFill>
            <a:miter lim="400000"/>
          </a:ln>
        </p:spPr>
        <p:txBody>
          <a:bodyPr lIns="50800" tIns="50800" rIns="50800" bIns="50800" anchor="ctr"/>
          <a:lstStyle/>
          <a:p>
            <a:pPr>
              <a:defRPr sz="3200"/>
            </a:pPr>
            <a:endParaRPr/>
          </a:p>
        </p:txBody>
      </p:sp>
      <p:grpSp>
        <p:nvGrpSpPr>
          <p:cNvPr id="665" name="Group 665"/>
          <p:cNvGrpSpPr/>
          <p:nvPr/>
        </p:nvGrpSpPr>
        <p:grpSpPr>
          <a:xfrm>
            <a:off x="18486028" y="11652788"/>
            <a:ext cx="5008242" cy="1180295"/>
            <a:chOff x="0" y="0"/>
            <a:chExt cx="5008241" cy="1180293"/>
          </a:xfrm>
        </p:grpSpPr>
        <p:sp>
          <p:nvSpPr>
            <p:cNvPr id="663" name="Shape 663"/>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664"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666" name="Shape 666"/>
          <p:cNvSpPr/>
          <p:nvPr/>
        </p:nvSpPr>
        <p:spPr>
          <a:xfrm rot="8100000">
            <a:off x="6184803" y="7578295"/>
            <a:ext cx="359825" cy="3598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A5C"/>
          </a:solidFill>
          <a:ln w="12700">
            <a:miter lim="400000"/>
          </a:ln>
        </p:spPr>
        <p:txBody>
          <a:bodyPr lIns="50800" tIns="50800" rIns="50800" bIns="50800" anchor="ctr"/>
          <a:lstStyle/>
          <a:p>
            <a:pPr>
              <a:defRPr sz="3200">
                <a:solidFill>
                  <a:srgbClr val="002A5C"/>
                </a:solidFill>
              </a:defRPr>
            </a:pPr>
            <a:endParaRPr/>
          </a:p>
        </p:txBody>
      </p:sp>
      <p:sp>
        <p:nvSpPr>
          <p:cNvPr id="667" name="Shape 667"/>
          <p:cNvSpPr/>
          <p:nvPr/>
        </p:nvSpPr>
        <p:spPr>
          <a:xfrm rot="8100000">
            <a:off x="2335589" y="7578295"/>
            <a:ext cx="359825" cy="3598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A5C"/>
          </a:solidFill>
          <a:ln w="12700">
            <a:miter lim="400000"/>
          </a:ln>
        </p:spPr>
        <p:txBody>
          <a:bodyPr lIns="50800" tIns="50800" rIns="50800" bIns="50800" anchor="ctr"/>
          <a:lstStyle/>
          <a:p>
            <a:pPr>
              <a:defRPr sz="3200">
                <a:solidFill>
                  <a:srgbClr val="002A5C"/>
                </a:solidFill>
              </a:defRPr>
            </a:pPr>
            <a:endParaRPr/>
          </a:p>
        </p:txBody>
      </p:sp>
      <p:sp>
        <p:nvSpPr>
          <p:cNvPr id="668" name="Shape 668"/>
          <p:cNvSpPr/>
          <p:nvPr/>
        </p:nvSpPr>
        <p:spPr>
          <a:xfrm rot="8100000">
            <a:off x="10062233" y="7578295"/>
            <a:ext cx="359826" cy="3598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A5C"/>
          </a:solidFill>
          <a:ln w="12700">
            <a:miter lim="400000"/>
          </a:ln>
        </p:spPr>
        <p:txBody>
          <a:bodyPr lIns="50800" tIns="50800" rIns="50800" bIns="50800" anchor="ctr"/>
          <a:lstStyle/>
          <a:p>
            <a:pPr>
              <a:defRPr sz="3200">
                <a:solidFill>
                  <a:srgbClr val="002A5C"/>
                </a:solidFill>
              </a:defRPr>
            </a:pPr>
            <a:endParaRPr/>
          </a:p>
        </p:txBody>
      </p:sp>
      <p:grpSp>
        <p:nvGrpSpPr>
          <p:cNvPr id="672" name="Group 672"/>
          <p:cNvGrpSpPr/>
          <p:nvPr/>
        </p:nvGrpSpPr>
        <p:grpSpPr>
          <a:xfrm>
            <a:off x="548154" y="3076778"/>
            <a:ext cx="3863579" cy="6666057"/>
            <a:chOff x="64" y="150875"/>
            <a:chExt cx="3863578" cy="6666055"/>
          </a:xfrm>
        </p:grpSpPr>
        <p:sp>
          <p:nvSpPr>
            <p:cNvPr id="669" name="Shape 669"/>
            <p:cNvSpPr/>
            <p:nvPr/>
          </p:nvSpPr>
          <p:spPr>
            <a:xfrm>
              <a:off x="279989" y="5477754"/>
              <a:ext cx="3188954" cy="13391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defTabSz="584200">
                <a:lnSpc>
                  <a:spcPct val="120000"/>
                </a:lnSpc>
                <a:defRPr sz="3000">
                  <a:solidFill>
                    <a:srgbClr val="1D296F"/>
                  </a:solidFill>
                  <a:latin typeface="Lato Regular"/>
                  <a:ea typeface="Lato Regular"/>
                  <a:cs typeface="Lato Regular"/>
                  <a:sym typeface="Lato Regular"/>
                </a:defRPr>
              </a:lvl1pPr>
            </a:lstStyle>
            <a:p>
              <a:r>
                <a:t>CAR Chair</a:t>
              </a:r>
            </a:p>
          </p:txBody>
        </p:sp>
        <p:sp>
          <p:nvSpPr>
            <p:cNvPr id="670" name="Shape 670"/>
            <p:cNvSpPr/>
            <p:nvPr/>
          </p:nvSpPr>
          <p:spPr>
            <a:xfrm>
              <a:off x="127900" y="3903896"/>
              <a:ext cx="3607899" cy="7297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2000" spc="160">
                  <a:solidFill>
                    <a:srgbClr val="0268B3"/>
                  </a:solidFill>
                  <a:latin typeface="Montserrat"/>
                  <a:ea typeface="Montserrat"/>
                  <a:cs typeface="Montserrat"/>
                  <a:sym typeface="Montserrat"/>
                </a:defRPr>
              </a:lvl1pPr>
            </a:lstStyle>
            <a:p>
              <a:r>
                <a:t>ORI ROTSTEIN</a:t>
              </a:r>
            </a:p>
          </p:txBody>
        </p:sp>
        <p:pic>
          <p:nvPicPr>
            <p:cNvPr id="671" name="Rotstein, O. 2013.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4" y="150875"/>
              <a:ext cx="3863579" cy="3523854"/>
            </a:xfrm>
            <a:custGeom>
              <a:avLst/>
              <a:gdLst/>
              <a:ahLst/>
              <a:cxnLst>
                <a:cxn ang="0">
                  <a:pos x="wd2" y="hd2"/>
                </a:cxn>
                <a:cxn ang="5400000">
                  <a:pos x="wd2" y="hd2"/>
                </a:cxn>
                <a:cxn ang="10800000">
                  <a:pos x="wd2" y="hd2"/>
                </a:cxn>
                <a:cxn ang="16200000">
                  <a:pos x="wd2" y="hd2"/>
                </a:cxn>
              </a:cxnLst>
              <a:rect l="0" t="0" r="r" b="b"/>
              <a:pathLst>
                <a:path w="21600" h="21600" extrusionOk="0">
                  <a:moveTo>
                    <a:pt x="10801" y="21600"/>
                  </a:moveTo>
                  <a:lnTo>
                    <a:pt x="21600" y="12996"/>
                  </a:lnTo>
                  <a:lnTo>
                    <a:pt x="17748" y="0"/>
                  </a:lnTo>
                  <a:lnTo>
                    <a:pt x="3852" y="0"/>
                  </a:lnTo>
                  <a:lnTo>
                    <a:pt x="0" y="12996"/>
                  </a:lnTo>
                  <a:lnTo>
                    <a:pt x="10801" y="21600"/>
                  </a:lnTo>
                  <a:close/>
                </a:path>
              </a:pathLst>
            </a:custGeom>
            <a:ln w="12700" cap="flat">
              <a:solidFill>
                <a:srgbClr val="000000"/>
              </a:solidFill>
              <a:prstDash val="solid"/>
              <a:miter lim="400000"/>
            </a:ln>
            <a:effectLst/>
          </p:spPr>
        </p:pic>
      </p:grpSp>
      <p:sp>
        <p:nvSpPr>
          <p:cNvPr id="673" name="Shape 673"/>
          <p:cNvSpPr/>
          <p:nvPr/>
        </p:nvSpPr>
        <p:spPr>
          <a:xfrm rot="8100000">
            <a:off x="17768006" y="7578295"/>
            <a:ext cx="359826" cy="3598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A5C"/>
          </a:solidFill>
          <a:ln w="12700">
            <a:miter lim="400000"/>
          </a:ln>
        </p:spPr>
        <p:txBody>
          <a:bodyPr lIns="50800" tIns="50800" rIns="50800" bIns="50800" anchor="ctr"/>
          <a:lstStyle/>
          <a:p>
            <a:pPr>
              <a:defRPr sz="3200">
                <a:solidFill>
                  <a:srgbClr val="002A5C"/>
                </a:solidFill>
              </a:defRPr>
            </a:pPr>
            <a:endParaRPr/>
          </a:p>
        </p:txBody>
      </p:sp>
      <p:sp>
        <p:nvSpPr>
          <p:cNvPr id="674" name="Shape 674"/>
          <p:cNvSpPr/>
          <p:nvPr/>
        </p:nvSpPr>
        <p:spPr>
          <a:xfrm rot="8100000">
            <a:off x="13918793" y="7578295"/>
            <a:ext cx="359826" cy="3598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A5C"/>
          </a:solidFill>
          <a:ln w="12700">
            <a:miter lim="400000"/>
          </a:ln>
        </p:spPr>
        <p:txBody>
          <a:bodyPr lIns="50800" tIns="50800" rIns="50800" bIns="50800" anchor="ctr"/>
          <a:lstStyle/>
          <a:p>
            <a:pPr>
              <a:defRPr sz="3200">
                <a:solidFill>
                  <a:srgbClr val="002A5C"/>
                </a:solidFill>
              </a:defRPr>
            </a:pPr>
            <a:endParaRPr/>
          </a:p>
        </p:txBody>
      </p:sp>
      <p:sp>
        <p:nvSpPr>
          <p:cNvPr id="675" name="Shape 675"/>
          <p:cNvSpPr/>
          <p:nvPr/>
        </p:nvSpPr>
        <p:spPr>
          <a:xfrm rot="8100000">
            <a:off x="21645436" y="7578295"/>
            <a:ext cx="359826" cy="3598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A5C"/>
          </a:solidFill>
          <a:ln w="12700">
            <a:miter lim="400000"/>
          </a:ln>
        </p:spPr>
        <p:txBody>
          <a:bodyPr lIns="50800" tIns="50800" rIns="50800" bIns="50800" anchor="ctr"/>
          <a:lstStyle/>
          <a:p>
            <a:pPr>
              <a:defRPr sz="3200">
                <a:solidFill>
                  <a:srgbClr val="002A5C"/>
                </a:solidFill>
              </a:defRPr>
            </a:pPr>
            <a:endParaRPr/>
          </a:p>
        </p:txBody>
      </p:sp>
      <p:grpSp>
        <p:nvGrpSpPr>
          <p:cNvPr id="679" name="Group 679"/>
          <p:cNvGrpSpPr/>
          <p:nvPr/>
        </p:nvGrpSpPr>
        <p:grpSpPr>
          <a:xfrm>
            <a:off x="4575390" y="3712612"/>
            <a:ext cx="3607898" cy="5859446"/>
            <a:chOff x="0" y="-32"/>
            <a:chExt cx="3607897" cy="5859444"/>
          </a:xfrm>
        </p:grpSpPr>
        <p:pic>
          <p:nvPicPr>
            <p:cNvPr id="676" name="Ashamalla, S. 2013.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50904" y="-33"/>
              <a:ext cx="3076973" cy="2926161"/>
            </a:xfrm>
            <a:custGeom>
              <a:avLst/>
              <a:gdLst/>
              <a:ahLst/>
              <a:cxnLst>
                <a:cxn ang="0">
                  <a:pos x="wd2" y="hd2"/>
                </a:cxn>
                <a:cxn ang="5400000">
                  <a:pos x="wd2" y="hd2"/>
                </a:cxn>
                <a:cxn ang="10800000">
                  <a:pos x="wd2" y="hd2"/>
                </a:cxn>
                <a:cxn ang="16200000">
                  <a:pos x="wd2" y="hd2"/>
                </a:cxn>
              </a:cxnLst>
              <a:rect l="0" t="0" r="r" b="b"/>
              <a:pathLst>
                <a:path w="21600" h="21600" extrusionOk="0">
                  <a:moveTo>
                    <a:pt x="10799" y="21600"/>
                  </a:moveTo>
                  <a:lnTo>
                    <a:pt x="21600" y="13350"/>
                  </a:lnTo>
                  <a:lnTo>
                    <a:pt x="17474" y="0"/>
                  </a:lnTo>
                  <a:lnTo>
                    <a:pt x="4126" y="0"/>
                  </a:lnTo>
                  <a:lnTo>
                    <a:pt x="0" y="13350"/>
                  </a:lnTo>
                  <a:lnTo>
                    <a:pt x="10799" y="21600"/>
                  </a:lnTo>
                  <a:close/>
                </a:path>
              </a:pathLst>
            </a:custGeom>
            <a:ln w="12700" cap="flat">
              <a:solidFill>
                <a:srgbClr val="000000"/>
              </a:solidFill>
              <a:prstDash val="solid"/>
              <a:miter lim="400000"/>
            </a:ln>
            <a:effectLst/>
          </p:spPr>
        </p:pic>
        <p:sp>
          <p:nvSpPr>
            <p:cNvPr id="677" name="Shape 677"/>
            <p:cNvSpPr/>
            <p:nvPr/>
          </p:nvSpPr>
          <p:spPr>
            <a:xfrm>
              <a:off x="0" y="3116509"/>
              <a:ext cx="3607898" cy="7297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2000" spc="160">
                  <a:solidFill>
                    <a:srgbClr val="0268B3"/>
                  </a:solidFill>
                  <a:latin typeface="Montserrat"/>
                  <a:ea typeface="Montserrat"/>
                  <a:cs typeface="Montserrat"/>
                  <a:sym typeface="Montserrat"/>
                </a:defRPr>
              </a:lvl1pPr>
            </a:lstStyle>
            <a:p>
              <a:r>
                <a:t>SHADY ASHAMALLA</a:t>
              </a:r>
            </a:p>
          </p:txBody>
        </p:sp>
        <p:sp>
          <p:nvSpPr>
            <p:cNvPr id="678" name="Shape 678"/>
            <p:cNvSpPr/>
            <p:nvPr/>
          </p:nvSpPr>
          <p:spPr>
            <a:xfrm>
              <a:off x="83385" y="4691012"/>
              <a:ext cx="3279987"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defTabSz="584200">
                <a:lnSpc>
                  <a:spcPct val="120000"/>
                </a:lnSpc>
                <a:defRPr sz="3000">
                  <a:solidFill>
                    <a:srgbClr val="1D296F"/>
                  </a:solidFill>
                  <a:latin typeface="Lato Regular"/>
                  <a:ea typeface="Lato Regular"/>
                  <a:cs typeface="Lato Regular"/>
                  <a:sym typeface="Lato Regular"/>
                </a:defRPr>
              </a:pPr>
              <a:r>
                <a:t>SHSC</a:t>
              </a:r>
            </a:p>
            <a:p>
              <a:pPr defTabSz="584200">
                <a:lnSpc>
                  <a:spcPct val="120000"/>
                </a:lnSpc>
                <a:defRPr sz="3000">
                  <a:solidFill>
                    <a:srgbClr val="1D296F"/>
                  </a:solidFill>
                  <a:latin typeface="Lato Regular"/>
                  <a:ea typeface="Lato Regular"/>
                  <a:cs typeface="Lato Regular"/>
                  <a:sym typeface="Lato Regular"/>
                </a:defRPr>
              </a:pPr>
              <a:r>
                <a:t>General Surgery</a:t>
              </a:r>
            </a:p>
          </p:txBody>
        </p:sp>
      </p:grpSp>
      <p:grpSp>
        <p:nvGrpSpPr>
          <p:cNvPr id="683" name="Group 683"/>
          <p:cNvGrpSpPr/>
          <p:nvPr/>
        </p:nvGrpSpPr>
        <p:grpSpPr>
          <a:xfrm>
            <a:off x="8430919" y="3712612"/>
            <a:ext cx="3607898" cy="5859446"/>
            <a:chOff x="0" y="-32"/>
            <a:chExt cx="3607897" cy="5859444"/>
          </a:xfrm>
        </p:grpSpPr>
        <p:pic>
          <p:nvPicPr>
            <p:cNvPr id="680" name="Chahal, J. 2013.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72806" y="-33"/>
              <a:ext cx="3076973" cy="2926161"/>
            </a:xfrm>
            <a:custGeom>
              <a:avLst/>
              <a:gdLst/>
              <a:ahLst/>
              <a:cxnLst>
                <a:cxn ang="0">
                  <a:pos x="wd2" y="hd2"/>
                </a:cxn>
                <a:cxn ang="5400000">
                  <a:pos x="wd2" y="hd2"/>
                </a:cxn>
                <a:cxn ang="10800000">
                  <a:pos x="wd2" y="hd2"/>
                </a:cxn>
                <a:cxn ang="16200000">
                  <a:pos x="wd2" y="hd2"/>
                </a:cxn>
              </a:cxnLst>
              <a:rect l="0" t="0" r="r" b="b"/>
              <a:pathLst>
                <a:path w="21600" h="21600" extrusionOk="0">
                  <a:moveTo>
                    <a:pt x="10799" y="21600"/>
                  </a:moveTo>
                  <a:lnTo>
                    <a:pt x="21600" y="13350"/>
                  </a:lnTo>
                  <a:lnTo>
                    <a:pt x="17474" y="0"/>
                  </a:lnTo>
                  <a:lnTo>
                    <a:pt x="4126" y="0"/>
                  </a:lnTo>
                  <a:lnTo>
                    <a:pt x="0" y="13350"/>
                  </a:lnTo>
                  <a:lnTo>
                    <a:pt x="10799" y="21600"/>
                  </a:lnTo>
                  <a:close/>
                </a:path>
              </a:pathLst>
            </a:custGeom>
            <a:ln w="12700" cap="flat">
              <a:solidFill>
                <a:srgbClr val="000000"/>
              </a:solidFill>
              <a:prstDash val="solid"/>
              <a:miter lim="400000"/>
            </a:ln>
            <a:effectLst/>
          </p:spPr>
        </p:pic>
        <p:sp>
          <p:nvSpPr>
            <p:cNvPr id="681" name="Shape 681"/>
            <p:cNvSpPr/>
            <p:nvPr/>
          </p:nvSpPr>
          <p:spPr>
            <a:xfrm>
              <a:off x="0" y="3116509"/>
              <a:ext cx="3607898" cy="7297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2000" spc="160">
                  <a:solidFill>
                    <a:srgbClr val="0268B3"/>
                  </a:solidFill>
                  <a:latin typeface="Montserrat"/>
                  <a:ea typeface="Montserrat"/>
                  <a:cs typeface="Montserrat"/>
                  <a:sym typeface="Montserrat"/>
                </a:defRPr>
              </a:lvl1pPr>
            </a:lstStyle>
            <a:p>
              <a:r>
                <a:t>JASKARNDIP CHAHAL</a:t>
              </a:r>
            </a:p>
          </p:txBody>
        </p:sp>
        <p:sp>
          <p:nvSpPr>
            <p:cNvPr id="682" name="Shape 682"/>
            <p:cNvSpPr/>
            <p:nvPr/>
          </p:nvSpPr>
          <p:spPr>
            <a:xfrm>
              <a:off x="216749" y="4691012"/>
              <a:ext cx="3188954"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defTabSz="584200">
                <a:lnSpc>
                  <a:spcPct val="120000"/>
                </a:lnSpc>
                <a:defRPr sz="3000">
                  <a:solidFill>
                    <a:srgbClr val="1D296F"/>
                  </a:solidFill>
                  <a:latin typeface="Lato Regular"/>
                  <a:ea typeface="Lato Regular"/>
                  <a:cs typeface="Lato Regular"/>
                  <a:sym typeface="Lato Regular"/>
                </a:defRPr>
              </a:pPr>
              <a:r>
                <a:t>WCH</a:t>
              </a:r>
            </a:p>
            <a:p>
              <a:pPr defTabSz="584200">
                <a:lnSpc>
                  <a:spcPct val="120000"/>
                </a:lnSpc>
                <a:defRPr sz="3000">
                  <a:solidFill>
                    <a:srgbClr val="1D296F"/>
                  </a:solidFill>
                  <a:latin typeface="Lato Regular"/>
                  <a:ea typeface="Lato Regular"/>
                  <a:cs typeface="Lato Regular"/>
                  <a:sym typeface="Lato Regular"/>
                </a:defRPr>
              </a:pPr>
              <a:r>
                <a:t>Orthopaedics</a:t>
              </a:r>
            </a:p>
          </p:txBody>
        </p:sp>
      </p:grpSp>
      <p:grpSp>
        <p:nvGrpSpPr>
          <p:cNvPr id="687" name="Group 687"/>
          <p:cNvGrpSpPr/>
          <p:nvPr/>
        </p:nvGrpSpPr>
        <p:grpSpPr>
          <a:xfrm>
            <a:off x="12315695" y="3712612"/>
            <a:ext cx="3607898" cy="5811980"/>
            <a:chOff x="0" y="-32"/>
            <a:chExt cx="3607897" cy="5811978"/>
          </a:xfrm>
        </p:grpSpPr>
        <p:pic>
          <p:nvPicPr>
            <p:cNvPr id="684" name="Devon, K. 2013.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244589" y="-33"/>
              <a:ext cx="3076973" cy="2926161"/>
            </a:xfrm>
            <a:custGeom>
              <a:avLst/>
              <a:gdLst/>
              <a:ahLst/>
              <a:cxnLst>
                <a:cxn ang="0">
                  <a:pos x="wd2" y="hd2"/>
                </a:cxn>
                <a:cxn ang="5400000">
                  <a:pos x="wd2" y="hd2"/>
                </a:cxn>
                <a:cxn ang="10800000">
                  <a:pos x="wd2" y="hd2"/>
                </a:cxn>
                <a:cxn ang="16200000">
                  <a:pos x="wd2" y="hd2"/>
                </a:cxn>
              </a:cxnLst>
              <a:rect l="0" t="0" r="r" b="b"/>
              <a:pathLst>
                <a:path w="21600" h="21600" extrusionOk="0">
                  <a:moveTo>
                    <a:pt x="10799" y="21600"/>
                  </a:moveTo>
                  <a:lnTo>
                    <a:pt x="21600" y="13350"/>
                  </a:lnTo>
                  <a:lnTo>
                    <a:pt x="17474" y="0"/>
                  </a:lnTo>
                  <a:lnTo>
                    <a:pt x="4126" y="0"/>
                  </a:lnTo>
                  <a:lnTo>
                    <a:pt x="0" y="13350"/>
                  </a:lnTo>
                  <a:lnTo>
                    <a:pt x="10799" y="21600"/>
                  </a:lnTo>
                  <a:close/>
                </a:path>
              </a:pathLst>
            </a:custGeom>
            <a:ln w="12700" cap="flat">
              <a:solidFill>
                <a:srgbClr val="000000"/>
              </a:solidFill>
              <a:prstDash val="solid"/>
              <a:miter lim="400000"/>
            </a:ln>
            <a:effectLst/>
          </p:spPr>
        </p:pic>
        <p:sp>
          <p:nvSpPr>
            <p:cNvPr id="685" name="Shape 685"/>
            <p:cNvSpPr/>
            <p:nvPr/>
          </p:nvSpPr>
          <p:spPr>
            <a:xfrm>
              <a:off x="0" y="3116509"/>
              <a:ext cx="3607898" cy="7297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2000" spc="160">
                  <a:solidFill>
                    <a:srgbClr val="0268B3"/>
                  </a:solidFill>
                  <a:latin typeface="Montserrat"/>
                  <a:ea typeface="Montserrat"/>
                  <a:cs typeface="Montserrat"/>
                  <a:sym typeface="Montserrat"/>
                </a:defRPr>
              </a:lvl1pPr>
            </a:lstStyle>
            <a:p>
              <a:r>
                <a:t>KAREN DEVON</a:t>
              </a:r>
            </a:p>
          </p:txBody>
        </p:sp>
        <p:sp>
          <p:nvSpPr>
            <p:cNvPr id="686" name="Shape 686"/>
            <p:cNvSpPr/>
            <p:nvPr/>
          </p:nvSpPr>
          <p:spPr>
            <a:xfrm>
              <a:off x="237258" y="4643546"/>
              <a:ext cx="3091505"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defTabSz="584200">
                <a:lnSpc>
                  <a:spcPct val="120000"/>
                </a:lnSpc>
                <a:defRPr sz="3000">
                  <a:solidFill>
                    <a:srgbClr val="1D296F"/>
                  </a:solidFill>
                  <a:latin typeface="Lato Regular"/>
                  <a:ea typeface="Lato Regular"/>
                  <a:cs typeface="Lato Regular"/>
                  <a:sym typeface="Lato Regular"/>
                </a:defRPr>
              </a:pPr>
              <a:r>
                <a:t>WCH/UHN</a:t>
              </a:r>
            </a:p>
            <a:p>
              <a:pPr defTabSz="584200">
                <a:lnSpc>
                  <a:spcPct val="120000"/>
                </a:lnSpc>
                <a:defRPr sz="3000">
                  <a:solidFill>
                    <a:srgbClr val="1D296F"/>
                  </a:solidFill>
                  <a:latin typeface="Lato Regular"/>
                  <a:ea typeface="Lato Regular"/>
                  <a:cs typeface="Lato Regular"/>
                  <a:sym typeface="Lato Regular"/>
                </a:defRPr>
              </a:pPr>
              <a:r>
                <a:t>General Surgery</a:t>
              </a:r>
            </a:p>
          </p:txBody>
        </p:sp>
      </p:grpSp>
      <p:grpSp>
        <p:nvGrpSpPr>
          <p:cNvPr id="691" name="Group 691"/>
          <p:cNvGrpSpPr/>
          <p:nvPr/>
        </p:nvGrpSpPr>
        <p:grpSpPr>
          <a:xfrm>
            <a:off x="16185847" y="3712612"/>
            <a:ext cx="3607898" cy="5764514"/>
            <a:chOff x="0" y="-32"/>
            <a:chExt cx="3607897" cy="5764513"/>
          </a:xfrm>
        </p:grpSpPr>
        <p:pic>
          <p:nvPicPr>
            <p:cNvPr id="688" name="Fairn, G.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223649" y="-33"/>
              <a:ext cx="3076973" cy="2926161"/>
            </a:xfrm>
            <a:custGeom>
              <a:avLst/>
              <a:gdLst/>
              <a:ahLst/>
              <a:cxnLst>
                <a:cxn ang="0">
                  <a:pos x="wd2" y="hd2"/>
                </a:cxn>
                <a:cxn ang="5400000">
                  <a:pos x="wd2" y="hd2"/>
                </a:cxn>
                <a:cxn ang="10800000">
                  <a:pos x="wd2" y="hd2"/>
                </a:cxn>
                <a:cxn ang="16200000">
                  <a:pos x="wd2" y="hd2"/>
                </a:cxn>
              </a:cxnLst>
              <a:rect l="0" t="0" r="r" b="b"/>
              <a:pathLst>
                <a:path w="21600" h="21600" extrusionOk="0">
                  <a:moveTo>
                    <a:pt x="10799" y="21600"/>
                  </a:moveTo>
                  <a:lnTo>
                    <a:pt x="21600" y="13350"/>
                  </a:lnTo>
                  <a:lnTo>
                    <a:pt x="17474" y="0"/>
                  </a:lnTo>
                  <a:lnTo>
                    <a:pt x="4126" y="0"/>
                  </a:lnTo>
                  <a:lnTo>
                    <a:pt x="0" y="13350"/>
                  </a:lnTo>
                  <a:lnTo>
                    <a:pt x="10799" y="21600"/>
                  </a:lnTo>
                  <a:close/>
                </a:path>
              </a:pathLst>
            </a:custGeom>
            <a:ln w="12700" cap="flat">
              <a:solidFill>
                <a:srgbClr val="000000"/>
              </a:solidFill>
              <a:prstDash val="solid"/>
              <a:miter lim="400000"/>
            </a:ln>
            <a:effectLst/>
          </p:spPr>
        </p:pic>
        <p:sp>
          <p:nvSpPr>
            <p:cNvPr id="689" name="Shape 689"/>
            <p:cNvSpPr/>
            <p:nvPr/>
          </p:nvSpPr>
          <p:spPr>
            <a:xfrm>
              <a:off x="0" y="3116509"/>
              <a:ext cx="3607898" cy="7297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2000" spc="160">
                  <a:solidFill>
                    <a:srgbClr val="0268B3"/>
                  </a:solidFill>
                  <a:latin typeface="Montserrat"/>
                  <a:ea typeface="Montserrat"/>
                  <a:cs typeface="Montserrat"/>
                  <a:sym typeface="Montserrat"/>
                </a:defRPr>
              </a:lvl1pPr>
            </a:lstStyle>
            <a:p>
              <a:r>
                <a:t>GREGORY FAIRN</a:t>
              </a:r>
            </a:p>
          </p:txBody>
        </p:sp>
        <p:sp>
          <p:nvSpPr>
            <p:cNvPr id="690" name="Shape 690"/>
            <p:cNvSpPr/>
            <p:nvPr/>
          </p:nvSpPr>
          <p:spPr>
            <a:xfrm>
              <a:off x="287180" y="4691012"/>
              <a:ext cx="2949782" cy="10734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defTabSz="584200">
                <a:lnSpc>
                  <a:spcPct val="120000"/>
                </a:lnSpc>
                <a:defRPr sz="3000">
                  <a:solidFill>
                    <a:srgbClr val="1D296F"/>
                  </a:solidFill>
                  <a:latin typeface="Lato Regular"/>
                  <a:ea typeface="Lato Regular"/>
                  <a:cs typeface="Lato Regular"/>
                  <a:sym typeface="Lato Regular"/>
                </a:defRPr>
              </a:pPr>
              <a:r>
                <a:t>SMH </a:t>
              </a:r>
            </a:p>
            <a:p>
              <a:pPr defTabSz="584200">
                <a:lnSpc>
                  <a:spcPct val="120000"/>
                </a:lnSpc>
                <a:defRPr sz="3000">
                  <a:solidFill>
                    <a:srgbClr val="1D296F"/>
                  </a:solidFill>
                  <a:latin typeface="Lato Regular"/>
                  <a:ea typeface="Lato Regular"/>
                  <a:cs typeface="Lato Regular"/>
                  <a:sym typeface="Lato Regular"/>
                </a:defRPr>
              </a:pPr>
              <a:r>
                <a:t>General Surgery</a:t>
              </a:r>
            </a:p>
          </p:txBody>
        </p:sp>
      </p:grpSp>
      <p:sp>
        <p:nvSpPr>
          <p:cNvPr id="692" name="Shape 692"/>
          <p:cNvSpPr/>
          <p:nvPr/>
        </p:nvSpPr>
        <p:spPr>
          <a:xfrm>
            <a:off x="2278059" y="639309"/>
            <a:ext cx="19391377"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7000" spc="560">
                <a:solidFill>
                  <a:srgbClr val="1D296F"/>
                </a:solidFill>
                <a:latin typeface="Montserrat"/>
                <a:ea typeface="Montserrat"/>
                <a:cs typeface="Montserrat"/>
                <a:sym typeface="Montserrat"/>
              </a:defRPr>
            </a:lvl1pPr>
          </a:lstStyle>
          <a:p>
            <a:r>
              <a:t>CONTINUING APPOINTMENT REVIEWS</a:t>
            </a:r>
          </a:p>
        </p:txBody>
      </p:sp>
      <p:grpSp>
        <p:nvGrpSpPr>
          <p:cNvPr id="696" name="Group 696"/>
          <p:cNvGrpSpPr/>
          <p:nvPr/>
        </p:nvGrpSpPr>
        <p:grpSpPr>
          <a:xfrm>
            <a:off x="20056000" y="3712612"/>
            <a:ext cx="3607898" cy="5764514"/>
            <a:chOff x="0" y="-32"/>
            <a:chExt cx="3607897" cy="5764513"/>
          </a:xfrm>
        </p:grpSpPr>
        <p:pic>
          <p:nvPicPr>
            <p:cNvPr id="693" name="Hamilton, R. 2013.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91518" y="-33"/>
              <a:ext cx="3076973" cy="2926161"/>
            </a:xfrm>
            <a:custGeom>
              <a:avLst/>
              <a:gdLst/>
              <a:ahLst/>
              <a:cxnLst>
                <a:cxn ang="0">
                  <a:pos x="wd2" y="hd2"/>
                </a:cxn>
                <a:cxn ang="5400000">
                  <a:pos x="wd2" y="hd2"/>
                </a:cxn>
                <a:cxn ang="10800000">
                  <a:pos x="wd2" y="hd2"/>
                </a:cxn>
                <a:cxn ang="16200000">
                  <a:pos x="wd2" y="hd2"/>
                </a:cxn>
              </a:cxnLst>
              <a:rect l="0" t="0" r="r" b="b"/>
              <a:pathLst>
                <a:path w="21600" h="21600" extrusionOk="0">
                  <a:moveTo>
                    <a:pt x="10799" y="21600"/>
                  </a:moveTo>
                  <a:lnTo>
                    <a:pt x="21600" y="13350"/>
                  </a:lnTo>
                  <a:lnTo>
                    <a:pt x="17474" y="0"/>
                  </a:lnTo>
                  <a:lnTo>
                    <a:pt x="4126" y="0"/>
                  </a:lnTo>
                  <a:lnTo>
                    <a:pt x="0" y="13350"/>
                  </a:lnTo>
                  <a:lnTo>
                    <a:pt x="10799" y="21600"/>
                  </a:lnTo>
                  <a:close/>
                </a:path>
              </a:pathLst>
            </a:custGeom>
            <a:ln w="12700" cap="flat">
              <a:solidFill>
                <a:srgbClr val="000000"/>
              </a:solidFill>
              <a:prstDash val="solid"/>
              <a:miter lim="400000"/>
            </a:ln>
            <a:effectLst/>
          </p:spPr>
        </p:pic>
        <p:sp>
          <p:nvSpPr>
            <p:cNvPr id="694" name="Shape 694"/>
            <p:cNvSpPr/>
            <p:nvPr/>
          </p:nvSpPr>
          <p:spPr>
            <a:xfrm>
              <a:off x="276100" y="4691012"/>
              <a:ext cx="2949782" cy="10734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defTabSz="584200">
                <a:lnSpc>
                  <a:spcPct val="120000"/>
                </a:lnSpc>
                <a:defRPr sz="3000">
                  <a:solidFill>
                    <a:srgbClr val="1D296F"/>
                  </a:solidFill>
                  <a:latin typeface="Lato Regular"/>
                  <a:ea typeface="Lato Regular"/>
                  <a:cs typeface="Lato Regular"/>
                  <a:sym typeface="Lato Regular"/>
                </a:defRPr>
              </a:pPr>
              <a:r>
                <a:t>UHN</a:t>
              </a:r>
            </a:p>
            <a:p>
              <a:pPr defTabSz="584200">
                <a:lnSpc>
                  <a:spcPct val="120000"/>
                </a:lnSpc>
                <a:defRPr sz="3000">
                  <a:solidFill>
                    <a:srgbClr val="1D296F"/>
                  </a:solidFill>
                  <a:latin typeface="Lato Regular"/>
                  <a:ea typeface="Lato Regular"/>
                  <a:cs typeface="Lato Regular"/>
                  <a:sym typeface="Lato Regular"/>
                </a:defRPr>
              </a:pPr>
              <a:r>
                <a:t>Urology</a:t>
              </a:r>
            </a:p>
          </p:txBody>
        </p:sp>
        <p:sp>
          <p:nvSpPr>
            <p:cNvPr id="695" name="Shape 695"/>
            <p:cNvSpPr/>
            <p:nvPr/>
          </p:nvSpPr>
          <p:spPr>
            <a:xfrm>
              <a:off x="0" y="3146252"/>
              <a:ext cx="3607898" cy="7297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2000" spc="160">
                  <a:solidFill>
                    <a:srgbClr val="0268B3"/>
                  </a:solidFill>
                  <a:latin typeface="Montserrat"/>
                  <a:ea typeface="Montserrat"/>
                  <a:cs typeface="Montserrat"/>
                  <a:sym typeface="Montserrat"/>
                </a:defRPr>
              </a:lvl1pPr>
            </a:lstStyle>
            <a:p>
              <a:r>
                <a:t>ROBERT HAMILTON</a:t>
              </a:r>
            </a:p>
          </p:txBody>
        </p:sp>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679"/>
                                        </p:tgtEl>
                                        <p:attrNameLst>
                                          <p:attrName>style.visibility</p:attrName>
                                        </p:attrNameLst>
                                      </p:cBhvr>
                                      <p:to>
                                        <p:strVal val="visible"/>
                                      </p:to>
                                    </p:set>
                                    <p:anim calcmode="lin" valueType="num">
                                      <p:cBhvr>
                                        <p:cTn id="7" dur="1250" fill="hold"/>
                                        <p:tgtEl>
                                          <p:spTgt spid="679"/>
                                        </p:tgtEl>
                                        <p:attrNameLst>
                                          <p:attrName>ppt_w</p:attrName>
                                        </p:attrNameLst>
                                      </p:cBhvr>
                                      <p:tavLst>
                                        <p:tav tm="0">
                                          <p:val>
                                            <p:fltVal val="0"/>
                                          </p:val>
                                        </p:tav>
                                        <p:tav tm="100000">
                                          <p:val>
                                            <p:strVal val="#ppt_w"/>
                                          </p:val>
                                        </p:tav>
                                      </p:tavLst>
                                    </p:anim>
                                    <p:anim calcmode="lin" valueType="num">
                                      <p:cBhvr>
                                        <p:cTn id="8" dur="1250" fill="hold"/>
                                        <p:tgtEl>
                                          <p:spTgt spid="679"/>
                                        </p:tgtEl>
                                        <p:attrNameLst>
                                          <p:attrName>ppt_h</p:attrName>
                                        </p:attrNameLst>
                                      </p:cBhvr>
                                      <p:tavLst>
                                        <p:tav tm="0">
                                          <p:val>
                                            <p:fltVal val="0"/>
                                          </p:val>
                                        </p:tav>
                                        <p:tav tm="100000">
                                          <p:val>
                                            <p:strVal val="#ppt_h"/>
                                          </p:val>
                                        </p:tav>
                                      </p:tavLst>
                                    </p:anim>
                                  </p:childTnLst>
                                </p:cTn>
                              </p:par>
                            </p:childTnLst>
                          </p:cTn>
                        </p:par>
                        <p:par>
                          <p:cTn id="9" fill="hold">
                            <p:stCondLst>
                              <p:cond delay="1250"/>
                            </p:stCondLst>
                            <p:childTnLst>
                              <p:par>
                                <p:cTn id="10" presetID="23" presetClass="entr" presetSubtype="16" fill="hold" grpId="2" nodeType="afterEffect">
                                  <p:stCondLst>
                                    <p:cond delay="0"/>
                                  </p:stCondLst>
                                  <p:iterate>
                                    <p:tmAbs val="0"/>
                                  </p:iterate>
                                  <p:childTnLst>
                                    <p:set>
                                      <p:cBhvr>
                                        <p:cTn id="11" fill="hold"/>
                                        <p:tgtEl>
                                          <p:spTgt spid="683"/>
                                        </p:tgtEl>
                                        <p:attrNameLst>
                                          <p:attrName>style.visibility</p:attrName>
                                        </p:attrNameLst>
                                      </p:cBhvr>
                                      <p:to>
                                        <p:strVal val="visible"/>
                                      </p:to>
                                    </p:set>
                                    <p:anim calcmode="lin" valueType="num">
                                      <p:cBhvr>
                                        <p:cTn id="12" dur="1250" fill="hold"/>
                                        <p:tgtEl>
                                          <p:spTgt spid="683"/>
                                        </p:tgtEl>
                                        <p:attrNameLst>
                                          <p:attrName>ppt_w</p:attrName>
                                        </p:attrNameLst>
                                      </p:cBhvr>
                                      <p:tavLst>
                                        <p:tav tm="0">
                                          <p:val>
                                            <p:fltVal val="0"/>
                                          </p:val>
                                        </p:tav>
                                        <p:tav tm="100000">
                                          <p:val>
                                            <p:strVal val="#ppt_w"/>
                                          </p:val>
                                        </p:tav>
                                      </p:tavLst>
                                    </p:anim>
                                    <p:anim calcmode="lin" valueType="num">
                                      <p:cBhvr>
                                        <p:cTn id="13" dur="1250" fill="hold"/>
                                        <p:tgtEl>
                                          <p:spTgt spid="683"/>
                                        </p:tgtEl>
                                        <p:attrNameLst>
                                          <p:attrName>ppt_h</p:attrName>
                                        </p:attrNameLst>
                                      </p:cBhvr>
                                      <p:tavLst>
                                        <p:tav tm="0">
                                          <p:val>
                                            <p:fltVal val="0"/>
                                          </p:val>
                                        </p:tav>
                                        <p:tav tm="100000">
                                          <p:val>
                                            <p:strVal val="#ppt_h"/>
                                          </p:val>
                                        </p:tav>
                                      </p:tavLst>
                                    </p:anim>
                                  </p:childTnLst>
                                </p:cTn>
                              </p:par>
                            </p:childTnLst>
                          </p:cTn>
                        </p:par>
                        <p:par>
                          <p:cTn id="14" fill="hold">
                            <p:stCondLst>
                              <p:cond delay="2500"/>
                            </p:stCondLst>
                            <p:childTnLst>
                              <p:par>
                                <p:cTn id="15" presetID="23" presetClass="entr" presetSubtype="16" fill="hold" grpId="3" nodeType="afterEffect">
                                  <p:stCondLst>
                                    <p:cond delay="200"/>
                                  </p:stCondLst>
                                  <p:iterate>
                                    <p:tmAbs val="0"/>
                                  </p:iterate>
                                  <p:childTnLst>
                                    <p:set>
                                      <p:cBhvr>
                                        <p:cTn id="16" fill="hold"/>
                                        <p:tgtEl>
                                          <p:spTgt spid="687"/>
                                        </p:tgtEl>
                                        <p:attrNameLst>
                                          <p:attrName>style.visibility</p:attrName>
                                        </p:attrNameLst>
                                      </p:cBhvr>
                                      <p:to>
                                        <p:strVal val="visible"/>
                                      </p:to>
                                    </p:set>
                                    <p:anim calcmode="lin" valueType="num">
                                      <p:cBhvr>
                                        <p:cTn id="17" dur="1250" fill="hold"/>
                                        <p:tgtEl>
                                          <p:spTgt spid="687"/>
                                        </p:tgtEl>
                                        <p:attrNameLst>
                                          <p:attrName>ppt_w</p:attrName>
                                        </p:attrNameLst>
                                      </p:cBhvr>
                                      <p:tavLst>
                                        <p:tav tm="0">
                                          <p:val>
                                            <p:fltVal val="0"/>
                                          </p:val>
                                        </p:tav>
                                        <p:tav tm="100000">
                                          <p:val>
                                            <p:strVal val="#ppt_w"/>
                                          </p:val>
                                        </p:tav>
                                      </p:tavLst>
                                    </p:anim>
                                    <p:anim calcmode="lin" valueType="num">
                                      <p:cBhvr>
                                        <p:cTn id="18" dur="1250" fill="hold"/>
                                        <p:tgtEl>
                                          <p:spTgt spid="687"/>
                                        </p:tgtEl>
                                        <p:attrNameLst>
                                          <p:attrName>ppt_h</p:attrName>
                                        </p:attrNameLst>
                                      </p:cBhvr>
                                      <p:tavLst>
                                        <p:tav tm="0">
                                          <p:val>
                                            <p:fltVal val="0"/>
                                          </p:val>
                                        </p:tav>
                                        <p:tav tm="100000">
                                          <p:val>
                                            <p:strVal val="#ppt_h"/>
                                          </p:val>
                                        </p:tav>
                                      </p:tavLst>
                                    </p:anim>
                                  </p:childTnLst>
                                </p:cTn>
                              </p:par>
                            </p:childTnLst>
                          </p:cTn>
                        </p:par>
                        <p:par>
                          <p:cTn id="19" fill="hold">
                            <p:stCondLst>
                              <p:cond delay="3950"/>
                            </p:stCondLst>
                            <p:childTnLst>
                              <p:par>
                                <p:cTn id="20" presetID="23" presetClass="entr" presetSubtype="16" fill="hold" grpId="4" nodeType="afterEffect">
                                  <p:stCondLst>
                                    <p:cond delay="200"/>
                                  </p:stCondLst>
                                  <p:iterate>
                                    <p:tmAbs val="0"/>
                                  </p:iterate>
                                  <p:childTnLst>
                                    <p:set>
                                      <p:cBhvr>
                                        <p:cTn id="21" fill="hold"/>
                                        <p:tgtEl>
                                          <p:spTgt spid="691"/>
                                        </p:tgtEl>
                                        <p:attrNameLst>
                                          <p:attrName>style.visibility</p:attrName>
                                        </p:attrNameLst>
                                      </p:cBhvr>
                                      <p:to>
                                        <p:strVal val="visible"/>
                                      </p:to>
                                    </p:set>
                                    <p:anim calcmode="lin" valueType="num">
                                      <p:cBhvr>
                                        <p:cTn id="22" dur="1250" fill="hold"/>
                                        <p:tgtEl>
                                          <p:spTgt spid="691"/>
                                        </p:tgtEl>
                                        <p:attrNameLst>
                                          <p:attrName>ppt_w</p:attrName>
                                        </p:attrNameLst>
                                      </p:cBhvr>
                                      <p:tavLst>
                                        <p:tav tm="0">
                                          <p:val>
                                            <p:fltVal val="0"/>
                                          </p:val>
                                        </p:tav>
                                        <p:tav tm="100000">
                                          <p:val>
                                            <p:strVal val="#ppt_w"/>
                                          </p:val>
                                        </p:tav>
                                      </p:tavLst>
                                    </p:anim>
                                    <p:anim calcmode="lin" valueType="num">
                                      <p:cBhvr>
                                        <p:cTn id="23" dur="1250" fill="hold"/>
                                        <p:tgtEl>
                                          <p:spTgt spid="691"/>
                                        </p:tgtEl>
                                        <p:attrNameLst>
                                          <p:attrName>ppt_h</p:attrName>
                                        </p:attrNameLst>
                                      </p:cBhvr>
                                      <p:tavLst>
                                        <p:tav tm="0">
                                          <p:val>
                                            <p:fltVal val="0"/>
                                          </p:val>
                                        </p:tav>
                                        <p:tav tm="100000">
                                          <p:val>
                                            <p:strVal val="#ppt_h"/>
                                          </p:val>
                                        </p:tav>
                                      </p:tavLst>
                                    </p:anim>
                                  </p:childTnLst>
                                </p:cTn>
                              </p:par>
                            </p:childTnLst>
                          </p:cTn>
                        </p:par>
                        <p:par>
                          <p:cTn id="24" fill="hold">
                            <p:stCondLst>
                              <p:cond delay="5400"/>
                            </p:stCondLst>
                            <p:childTnLst>
                              <p:par>
                                <p:cTn id="25" presetID="23" presetClass="entr" presetSubtype="16" fill="hold" grpId="5" nodeType="afterEffect">
                                  <p:stCondLst>
                                    <p:cond delay="200"/>
                                  </p:stCondLst>
                                  <p:iterate>
                                    <p:tmAbs val="0"/>
                                  </p:iterate>
                                  <p:childTnLst>
                                    <p:set>
                                      <p:cBhvr>
                                        <p:cTn id="26" fill="hold"/>
                                        <p:tgtEl>
                                          <p:spTgt spid="696"/>
                                        </p:tgtEl>
                                        <p:attrNameLst>
                                          <p:attrName>style.visibility</p:attrName>
                                        </p:attrNameLst>
                                      </p:cBhvr>
                                      <p:to>
                                        <p:strVal val="visible"/>
                                      </p:to>
                                    </p:set>
                                    <p:anim calcmode="lin" valueType="num">
                                      <p:cBhvr>
                                        <p:cTn id="27" dur="1250" fill="hold"/>
                                        <p:tgtEl>
                                          <p:spTgt spid="696"/>
                                        </p:tgtEl>
                                        <p:attrNameLst>
                                          <p:attrName>ppt_w</p:attrName>
                                        </p:attrNameLst>
                                      </p:cBhvr>
                                      <p:tavLst>
                                        <p:tav tm="0">
                                          <p:val>
                                            <p:fltVal val="0"/>
                                          </p:val>
                                        </p:tav>
                                        <p:tav tm="100000">
                                          <p:val>
                                            <p:strVal val="#ppt_w"/>
                                          </p:val>
                                        </p:tav>
                                      </p:tavLst>
                                    </p:anim>
                                    <p:anim calcmode="lin" valueType="num">
                                      <p:cBhvr>
                                        <p:cTn id="28" dur="1250" fill="hold"/>
                                        <p:tgtEl>
                                          <p:spTgt spid="6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 grpId="1" animBg="1" advAuto="0"/>
      <p:bldP spid="683" grpId="2" animBg="1" advAuto="0"/>
      <p:bldP spid="687" grpId="3" animBg="1" advAuto="0"/>
      <p:bldP spid="691" grpId="4" animBg="1" advAuto="0"/>
      <p:bldP spid="696" grpId="5"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Shape 698"/>
          <p:cNvSpPr/>
          <p:nvPr/>
        </p:nvSpPr>
        <p:spPr>
          <a:xfrm>
            <a:off x="-2128" y="-48525"/>
            <a:ext cx="24388255" cy="13813051"/>
          </a:xfrm>
          <a:prstGeom prst="rect">
            <a:avLst/>
          </a:prstGeom>
          <a:solidFill>
            <a:schemeClr val="accent1">
              <a:hueOff val="273562"/>
              <a:satOff val="2937"/>
              <a:lumOff val="-22233"/>
              <a:alpha val="85122"/>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699" name="Shape 699"/>
          <p:cNvSpPr/>
          <p:nvPr/>
        </p:nvSpPr>
        <p:spPr>
          <a:xfrm>
            <a:off x="-21575" y="-48525"/>
            <a:ext cx="24384001" cy="13813050"/>
          </a:xfrm>
          <a:prstGeom prst="rect">
            <a:avLst/>
          </a:prstGeom>
          <a:solidFill>
            <a:schemeClr val="accent5">
              <a:hueOff val="-522602"/>
              <a:satOff val="-6700"/>
              <a:lumOff val="-22320"/>
              <a:alpha val="15386"/>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700" name="Shape 700"/>
          <p:cNvSpPr/>
          <p:nvPr/>
        </p:nvSpPr>
        <p:spPr>
          <a:xfrm>
            <a:off x="-23702" y="-31747"/>
            <a:ext cx="24388255" cy="13779496"/>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701" name="Shape 701"/>
          <p:cNvSpPr/>
          <p:nvPr/>
        </p:nvSpPr>
        <p:spPr>
          <a:xfrm>
            <a:off x="-41927" y="7742774"/>
            <a:ext cx="24467854" cy="6000319"/>
          </a:xfrm>
          <a:prstGeom prst="rect">
            <a:avLst/>
          </a:prstGeom>
          <a:solidFill>
            <a:schemeClr val="accent5">
              <a:hueOff val="-176146"/>
              <a:satOff val="3665"/>
              <a:lumOff val="-13986"/>
              <a:alpha val="5000"/>
            </a:schemeClr>
          </a:solidFill>
          <a:ln w="12700">
            <a:miter lim="400000"/>
          </a:ln>
        </p:spPr>
        <p:txBody>
          <a:bodyPr lIns="50800" tIns="50800" rIns="50800" bIns="50800" anchor="ctr"/>
          <a:lstStyle/>
          <a:p>
            <a:pPr>
              <a:defRPr sz="3200">
                <a:solidFill>
                  <a:srgbClr val="FFFFFF"/>
                </a:solidFill>
              </a:defRPr>
            </a:pPr>
            <a:endParaRPr/>
          </a:p>
        </p:txBody>
      </p:sp>
      <p:sp>
        <p:nvSpPr>
          <p:cNvPr id="702" name="Shape 702"/>
          <p:cNvSpPr/>
          <p:nvPr/>
        </p:nvSpPr>
        <p:spPr>
          <a:xfrm>
            <a:off x="-81392" y="7757645"/>
            <a:ext cx="24503637" cy="1"/>
          </a:xfrm>
          <a:prstGeom prst="line">
            <a:avLst/>
          </a:prstGeom>
          <a:ln w="12700">
            <a:solidFill>
              <a:srgbClr val="002A5C"/>
            </a:solidFill>
            <a:miter lim="400000"/>
          </a:ln>
        </p:spPr>
        <p:txBody>
          <a:bodyPr lIns="50800" tIns="50800" rIns="50800" bIns="50800" anchor="ctr"/>
          <a:lstStyle/>
          <a:p>
            <a:pPr>
              <a:defRPr sz="3200"/>
            </a:pPr>
            <a:endParaRPr/>
          </a:p>
        </p:txBody>
      </p:sp>
      <p:grpSp>
        <p:nvGrpSpPr>
          <p:cNvPr id="705" name="Group 705"/>
          <p:cNvGrpSpPr/>
          <p:nvPr/>
        </p:nvGrpSpPr>
        <p:grpSpPr>
          <a:xfrm>
            <a:off x="18486028" y="11652788"/>
            <a:ext cx="5008242" cy="1180295"/>
            <a:chOff x="0" y="0"/>
            <a:chExt cx="5008241" cy="1180293"/>
          </a:xfrm>
        </p:grpSpPr>
        <p:sp>
          <p:nvSpPr>
            <p:cNvPr id="703" name="Shape 703"/>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704"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706" name="Shape 706"/>
          <p:cNvSpPr/>
          <p:nvPr/>
        </p:nvSpPr>
        <p:spPr>
          <a:xfrm rot="8100000">
            <a:off x="6184803" y="7578295"/>
            <a:ext cx="359825" cy="3598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A5C"/>
          </a:solidFill>
          <a:ln w="12700">
            <a:miter lim="400000"/>
          </a:ln>
        </p:spPr>
        <p:txBody>
          <a:bodyPr lIns="50800" tIns="50800" rIns="50800" bIns="50800" anchor="ctr"/>
          <a:lstStyle/>
          <a:p>
            <a:pPr>
              <a:defRPr sz="3200">
                <a:solidFill>
                  <a:srgbClr val="002A5C"/>
                </a:solidFill>
              </a:defRPr>
            </a:pPr>
            <a:endParaRPr/>
          </a:p>
        </p:txBody>
      </p:sp>
      <p:sp>
        <p:nvSpPr>
          <p:cNvPr id="707" name="Shape 707"/>
          <p:cNvSpPr/>
          <p:nvPr/>
        </p:nvSpPr>
        <p:spPr>
          <a:xfrm rot="8100000">
            <a:off x="2335589" y="7578295"/>
            <a:ext cx="359825" cy="3598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A5C"/>
          </a:solidFill>
          <a:ln w="12700">
            <a:miter lim="400000"/>
          </a:ln>
        </p:spPr>
        <p:txBody>
          <a:bodyPr lIns="50800" tIns="50800" rIns="50800" bIns="50800" anchor="ctr"/>
          <a:lstStyle/>
          <a:p>
            <a:pPr>
              <a:defRPr sz="3200">
                <a:solidFill>
                  <a:srgbClr val="002A5C"/>
                </a:solidFill>
              </a:defRPr>
            </a:pPr>
            <a:endParaRPr/>
          </a:p>
        </p:txBody>
      </p:sp>
      <p:sp>
        <p:nvSpPr>
          <p:cNvPr id="708" name="Shape 708"/>
          <p:cNvSpPr/>
          <p:nvPr/>
        </p:nvSpPr>
        <p:spPr>
          <a:xfrm rot="8100000">
            <a:off x="10062233" y="7578295"/>
            <a:ext cx="359826" cy="3598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A5C"/>
          </a:solidFill>
          <a:ln w="12700">
            <a:miter lim="400000"/>
          </a:ln>
        </p:spPr>
        <p:txBody>
          <a:bodyPr lIns="50800" tIns="50800" rIns="50800" bIns="50800" anchor="ctr"/>
          <a:lstStyle/>
          <a:p>
            <a:pPr>
              <a:defRPr sz="3200">
                <a:solidFill>
                  <a:srgbClr val="002A5C"/>
                </a:solidFill>
              </a:defRPr>
            </a:pPr>
            <a:endParaRPr/>
          </a:p>
        </p:txBody>
      </p:sp>
      <p:grpSp>
        <p:nvGrpSpPr>
          <p:cNvPr id="712" name="Group 712"/>
          <p:cNvGrpSpPr/>
          <p:nvPr/>
        </p:nvGrpSpPr>
        <p:grpSpPr>
          <a:xfrm>
            <a:off x="711553" y="3621002"/>
            <a:ext cx="3607898" cy="6030222"/>
            <a:chOff x="0" y="-32"/>
            <a:chExt cx="3607897" cy="6030221"/>
          </a:xfrm>
        </p:grpSpPr>
        <p:sp>
          <p:nvSpPr>
            <p:cNvPr id="709" name="Shape 709"/>
            <p:cNvSpPr/>
            <p:nvPr/>
          </p:nvSpPr>
          <p:spPr>
            <a:xfrm>
              <a:off x="137465" y="4691012"/>
              <a:ext cx="3188954" cy="13391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defTabSz="584200">
                <a:lnSpc>
                  <a:spcPct val="120000"/>
                </a:lnSpc>
                <a:defRPr sz="3000">
                  <a:solidFill>
                    <a:srgbClr val="1D296F"/>
                  </a:solidFill>
                  <a:latin typeface="Lato Regular"/>
                  <a:ea typeface="Lato Regular"/>
                  <a:cs typeface="Lato Regular"/>
                  <a:sym typeface="Lato Regular"/>
                </a:defRPr>
              </a:pPr>
              <a:r>
                <a:t>HSC</a:t>
              </a:r>
            </a:p>
            <a:p>
              <a:pPr defTabSz="584200">
                <a:lnSpc>
                  <a:spcPct val="120000"/>
                </a:lnSpc>
                <a:defRPr sz="3000">
                  <a:solidFill>
                    <a:srgbClr val="1D296F"/>
                  </a:solidFill>
                  <a:latin typeface="Lato Regular"/>
                  <a:ea typeface="Lato Regular"/>
                  <a:cs typeface="Lato Regular"/>
                  <a:sym typeface="Lato Regular"/>
                </a:defRPr>
              </a:pPr>
              <a:r>
                <a:t>Cardiac Surgery</a:t>
              </a:r>
            </a:p>
          </p:txBody>
        </p:sp>
        <p:sp>
          <p:nvSpPr>
            <p:cNvPr id="710" name="Shape 710"/>
            <p:cNvSpPr/>
            <p:nvPr/>
          </p:nvSpPr>
          <p:spPr>
            <a:xfrm>
              <a:off x="0" y="3146252"/>
              <a:ext cx="3607898" cy="7297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2000" spc="160">
                  <a:solidFill>
                    <a:srgbClr val="0268B3"/>
                  </a:solidFill>
                  <a:latin typeface="Montserrat"/>
                  <a:ea typeface="Montserrat"/>
                  <a:cs typeface="Montserrat"/>
                  <a:sym typeface="Montserrat"/>
                </a:defRPr>
              </a:lvl1pPr>
            </a:lstStyle>
            <a:p>
              <a:r>
                <a:t>EDWARD HICKEY</a:t>
              </a:r>
            </a:p>
          </p:txBody>
        </p:sp>
        <p:pic>
          <p:nvPicPr>
            <p:cNvPr id="711" name="Hickey, E. 2013.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86466" y="-33"/>
              <a:ext cx="3076973" cy="2926161"/>
            </a:xfrm>
            <a:custGeom>
              <a:avLst/>
              <a:gdLst/>
              <a:ahLst/>
              <a:cxnLst>
                <a:cxn ang="0">
                  <a:pos x="wd2" y="hd2"/>
                </a:cxn>
                <a:cxn ang="5400000">
                  <a:pos x="wd2" y="hd2"/>
                </a:cxn>
                <a:cxn ang="10800000">
                  <a:pos x="wd2" y="hd2"/>
                </a:cxn>
                <a:cxn ang="16200000">
                  <a:pos x="wd2" y="hd2"/>
                </a:cxn>
              </a:cxnLst>
              <a:rect l="0" t="0" r="r" b="b"/>
              <a:pathLst>
                <a:path w="21600" h="21600" extrusionOk="0">
                  <a:moveTo>
                    <a:pt x="10799" y="21600"/>
                  </a:moveTo>
                  <a:lnTo>
                    <a:pt x="21600" y="13350"/>
                  </a:lnTo>
                  <a:lnTo>
                    <a:pt x="17474" y="0"/>
                  </a:lnTo>
                  <a:lnTo>
                    <a:pt x="4126" y="0"/>
                  </a:lnTo>
                  <a:lnTo>
                    <a:pt x="0" y="13350"/>
                  </a:lnTo>
                  <a:lnTo>
                    <a:pt x="10799" y="21600"/>
                  </a:lnTo>
                  <a:close/>
                </a:path>
              </a:pathLst>
            </a:custGeom>
            <a:ln w="12700" cap="flat">
              <a:solidFill>
                <a:srgbClr val="000000"/>
              </a:solidFill>
              <a:prstDash val="solid"/>
              <a:miter lim="400000"/>
            </a:ln>
            <a:effectLst/>
          </p:spPr>
        </p:pic>
      </p:grpSp>
      <p:sp>
        <p:nvSpPr>
          <p:cNvPr id="713" name="Shape 713"/>
          <p:cNvSpPr/>
          <p:nvPr/>
        </p:nvSpPr>
        <p:spPr>
          <a:xfrm rot="8100000">
            <a:off x="17768006" y="7578295"/>
            <a:ext cx="359826" cy="3598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A5C"/>
          </a:solidFill>
          <a:ln w="12700">
            <a:miter lim="400000"/>
          </a:ln>
        </p:spPr>
        <p:txBody>
          <a:bodyPr lIns="50800" tIns="50800" rIns="50800" bIns="50800" anchor="ctr"/>
          <a:lstStyle/>
          <a:p>
            <a:pPr>
              <a:defRPr sz="3200">
                <a:solidFill>
                  <a:srgbClr val="002A5C"/>
                </a:solidFill>
              </a:defRPr>
            </a:pPr>
            <a:endParaRPr/>
          </a:p>
        </p:txBody>
      </p:sp>
      <p:sp>
        <p:nvSpPr>
          <p:cNvPr id="714" name="Shape 714"/>
          <p:cNvSpPr/>
          <p:nvPr/>
        </p:nvSpPr>
        <p:spPr>
          <a:xfrm rot="8100000">
            <a:off x="13918793" y="7578295"/>
            <a:ext cx="359826" cy="3598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A5C"/>
          </a:solidFill>
          <a:ln w="12700">
            <a:miter lim="400000"/>
          </a:ln>
        </p:spPr>
        <p:txBody>
          <a:bodyPr lIns="50800" tIns="50800" rIns="50800" bIns="50800" anchor="ctr"/>
          <a:lstStyle/>
          <a:p>
            <a:pPr>
              <a:defRPr sz="3200">
                <a:solidFill>
                  <a:srgbClr val="002A5C"/>
                </a:solidFill>
              </a:defRPr>
            </a:pPr>
            <a:endParaRPr/>
          </a:p>
        </p:txBody>
      </p:sp>
      <p:sp>
        <p:nvSpPr>
          <p:cNvPr id="715" name="Shape 715"/>
          <p:cNvSpPr/>
          <p:nvPr/>
        </p:nvSpPr>
        <p:spPr>
          <a:xfrm rot="8100000">
            <a:off x="21645436" y="7578295"/>
            <a:ext cx="359826" cy="3598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A5C"/>
          </a:solidFill>
          <a:ln w="12700">
            <a:miter lim="400000"/>
          </a:ln>
        </p:spPr>
        <p:txBody>
          <a:bodyPr lIns="50800" tIns="50800" rIns="50800" bIns="50800" anchor="ctr"/>
          <a:lstStyle/>
          <a:p>
            <a:pPr>
              <a:defRPr sz="3200">
                <a:solidFill>
                  <a:srgbClr val="002A5C"/>
                </a:solidFill>
              </a:defRPr>
            </a:pPr>
            <a:endParaRPr/>
          </a:p>
        </p:txBody>
      </p:sp>
      <p:grpSp>
        <p:nvGrpSpPr>
          <p:cNvPr id="719" name="Group 719"/>
          <p:cNvGrpSpPr/>
          <p:nvPr/>
        </p:nvGrpSpPr>
        <p:grpSpPr>
          <a:xfrm>
            <a:off x="4560766" y="3700168"/>
            <a:ext cx="3607899" cy="5871890"/>
            <a:chOff x="0" y="-32"/>
            <a:chExt cx="3607897" cy="5871889"/>
          </a:xfrm>
        </p:grpSpPr>
        <p:pic>
          <p:nvPicPr>
            <p:cNvPr id="716" name="Karanicolas, P. 2013.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65453" y="-33"/>
              <a:ext cx="3076972" cy="2926161"/>
            </a:xfrm>
            <a:custGeom>
              <a:avLst/>
              <a:gdLst/>
              <a:ahLst/>
              <a:cxnLst>
                <a:cxn ang="0">
                  <a:pos x="wd2" y="hd2"/>
                </a:cxn>
                <a:cxn ang="5400000">
                  <a:pos x="wd2" y="hd2"/>
                </a:cxn>
                <a:cxn ang="10800000">
                  <a:pos x="wd2" y="hd2"/>
                </a:cxn>
                <a:cxn ang="16200000">
                  <a:pos x="wd2" y="hd2"/>
                </a:cxn>
              </a:cxnLst>
              <a:rect l="0" t="0" r="r" b="b"/>
              <a:pathLst>
                <a:path w="21600" h="21600" extrusionOk="0">
                  <a:moveTo>
                    <a:pt x="10799" y="21600"/>
                  </a:moveTo>
                  <a:lnTo>
                    <a:pt x="21600" y="13350"/>
                  </a:lnTo>
                  <a:lnTo>
                    <a:pt x="17474" y="0"/>
                  </a:lnTo>
                  <a:lnTo>
                    <a:pt x="4126" y="0"/>
                  </a:lnTo>
                  <a:lnTo>
                    <a:pt x="0" y="13350"/>
                  </a:lnTo>
                  <a:lnTo>
                    <a:pt x="10799" y="21600"/>
                  </a:lnTo>
                  <a:close/>
                </a:path>
              </a:pathLst>
            </a:custGeom>
            <a:ln w="12700" cap="flat">
              <a:solidFill>
                <a:srgbClr val="000000"/>
              </a:solidFill>
              <a:prstDash val="solid"/>
              <a:miter lim="400000"/>
            </a:ln>
            <a:effectLst/>
          </p:spPr>
        </p:pic>
        <p:sp>
          <p:nvSpPr>
            <p:cNvPr id="717" name="Shape 717"/>
            <p:cNvSpPr/>
            <p:nvPr/>
          </p:nvSpPr>
          <p:spPr>
            <a:xfrm>
              <a:off x="0" y="3128954"/>
              <a:ext cx="3607898" cy="7297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2000" spc="160">
                  <a:solidFill>
                    <a:srgbClr val="0268B3"/>
                  </a:solidFill>
                  <a:latin typeface="Montserrat"/>
                  <a:ea typeface="Montserrat"/>
                  <a:cs typeface="Montserrat"/>
                  <a:sym typeface="Montserrat"/>
                </a:defRPr>
              </a:lvl1pPr>
            </a:lstStyle>
            <a:p>
              <a:r>
                <a:t>PAUL KARANICOLAS</a:t>
              </a:r>
            </a:p>
          </p:txBody>
        </p:sp>
        <p:sp>
          <p:nvSpPr>
            <p:cNvPr id="718" name="Shape 718"/>
            <p:cNvSpPr/>
            <p:nvPr/>
          </p:nvSpPr>
          <p:spPr>
            <a:xfrm>
              <a:off x="95587" y="4703457"/>
              <a:ext cx="3279987"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defTabSz="584200">
                <a:lnSpc>
                  <a:spcPct val="120000"/>
                </a:lnSpc>
                <a:defRPr sz="3000">
                  <a:solidFill>
                    <a:srgbClr val="1D296F"/>
                  </a:solidFill>
                  <a:latin typeface="Lato Regular"/>
                  <a:ea typeface="Lato Regular"/>
                  <a:cs typeface="Lato Regular"/>
                  <a:sym typeface="Lato Regular"/>
                </a:defRPr>
              </a:pPr>
              <a:r>
                <a:t>SHSC</a:t>
              </a:r>
            </a:p>
            <a:p>
              <a:pPr defTabSz="584200">
                <a:lnSpc>
                  <a:spcPct val="120000"/>
                </a:lnSpc>
                <a:defRPr sz="3000">
                  <a:solidFill>
                    <a:srgbClr val="1D296F"/>
                  </a:solidFill>
                  <a:latin typeface="Lato Regular"/>
                  <a:ea typeface="Lato Regular"/>
                  <a:cs typeface="Lato Regular"/>
                  <a:sym typeface="Lato Regular"/>
                </a:defRPr>
              </a:pPr>
              <a:r>
                <a:t>General Surgery</a:t>
              </a:r>
            </a:p>
          </p:txBody>
        </p:sp>
      </p:grpSp>
      <p:grpSp>
        <p:nvGrpSpPr>
          <p:cNvPr id="723" name="Group 723"/>
          <p:cNvGrpSpPr/>
          <p:nvPr/>
        </p:nvGrpSpPr>
        <p:grpSpPr>
          <a:xfrm>
            <a:off x="8409980" y="3706390"/>
            <a:ext cx="3607898" cy="5859446"/>
            <a:chOff x="0" y="-32"/>
            <a:chExt cx="3607897" cy="5859444"/>
          </a:xfrm>
        </p:grpSpPr>
        <p:pic>
          <p:nvPicPr>
            <p:cNvPr id="720" name="Kuzyk, P.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65529" y="-33"/>
              <a:ext cx="3076973" cy="2926161"/>
            </a:xfrm>
            <a:custGeom>
              <a:avLst/>
              <a:gdLst/>
              <a:ahLst/>
              <a:cxnLst>
                <a:cxn ang="0">
                  <a:pos x="wd2" y="hd2"/>
                </a:cxn>
                <a:cxn ang="5400000">
                  <a:pos x="wd2" y="hd2"/>
                </a:cxn>
                <a:cxn ang="10800000">
                  <a:pos x="wd2" y="hd2"/>
                </a:cxn>
                <a:cxn ang="16200000">
                  <a:pos x="wd2" y="hd2"/>
                </a:cxn>
              </a:cxnLst>
              <a:rect l="0" t="0" r="r" b="b"/>
              <a:pathLst>
                <a:path w="21600" h="21600" extrusionOk="0">
                  <a:moveTo>
                    <a:pt x="10799" y="21600"/>
                  </a:moveTo>
                  <a:lnTo>
                    <a:pt x="21600" y="13350"/>
                  </a:lnTo>
                  <a:lnTo>
                    <a:pt x="17474" y="0"/>
                  </a:lnTo>
                  <a:lnTo>
                    <a:pt x="4126" y="0"/>
                  </a:lnTo>
                  <a:lnTo>
                    <a:pt x="0" y="13350"/>
                  </a:lnTo>
                  <a:lnTo>
                    <a:pt x="10799" y="21600"/>
                  </a:lnTo>
                  <a:close/>
                </a:path>
              </a:pathLst>
            </a:custGeom>
            <a:ln w="12700" cap="flat">
              <a:solidFill>
                <a:srgbClr val="000000"/>
              </a:solidFill>
              <a:prstDash val="solid"/>
              <a:miter lim="400000"/>
            </a:ln>
            <a:effectLst/>
          </p:spPr>
        </p:pic>
        <p:sp>
          <p:nvSpPr>
            <p:cNvPr id="721" name="Shape 721"/>
            <p:cNvSpPr/>
            <p:nvPr/>
          </p:nvSpPr>
          <p:spPr>
            <a:xfrm>
              <a:off x="0" y="3116509"/>
              <a:ext cx="3607898" cy="7297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2000" spc="160">
                  <a:solidFill>
                    <a:srgbClr val="0268B3"/>
                  </a:solidFill>
                  <a:latin typeface="Montserrat"/>
                  <a:ea typeface="Montserrat"/>
                  <a:cs typeface="Montserrat"/>
                  <a:sym typeface="Montserrat"/>
                </a:defRPr>
              </a:lvl1pPr>
            </a:lstStyle>
            <a:p>
              <a:r>
                <a:t>PAUL KUZYK</a:t>
              </a:r>
            </a:p>
          </p:txBody>
        </p:sp>
        <p:sp>
          <p:nvSpPr>
            <p:cNvPr id="722" name="Shape 722"/>
            <p:cNvSpPr/>
            <p:nvPr/>
          </p:nvSpPr>
          <p:spPr>
            <a:xfrm>
              <a:off x="209471" y="4691012"/>
              <a:ext cx="3188954"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defTabSz="584200">
                <a:lnSpc>
                  <a:spcPct val="120000"/>
                </a:lnSpc>
                <a:defRPr sz="3000">
                  <a:solidFill>
                    <a:srgbClr val="1D296F"/>
                  </a:solidFill>
                  <a:latin typeface="Lato Regular"/>
                  <a:ea typeface="Lato Regular"/>
                  <a:cs typeface="Lato Regular"/>
                  <a:sym typeface="Lato Regular"/>
                </a:defRPr>
              </a:pPr>
              <a:r>
                <a:t>MSH</a:t>
              </a:r>
            </a:p>
            <a:p>
              <a:pPr defTabSz="584200">
                <a:lnSpc>
                  <a:spcPct val="120000"/>
                </a:lnSpc>
                <a:defRPr sz="3000">
                  <a:solidFill>
                    <a:srgbClr val="1D296F"/>
                  </a:solidFill>
                  <a:latin typeface="Lato Regular"/>
                  <a:ea typeface="Lato Regular"/>
                  <a:cs typeface="Lato Regular"/>
                  <a:sym typeface="Lato Regular"/>
                </a:defRPr>
              </a:pPr>
              <a:r>
                <a:t>Orthopaedics</a:t>
              </a:r>
            </a:p>
          </p:txBody>
        </p:sp>
      </p:grpSp>
      <p:grpSp>
        <p:nvGrpSpPr>
          <p:cNvPr id="727" name="Group 727"/>
          <p:cNvGrpSpPr/>
          <p:nvPr/>
        </p:nvGrpSpPr>
        <p:grpSpPr>
          <a:xfrm>
            <a:off x="11949145" y="3718994"/>
            <a:ext cx="4340998" cy="5853064"/>
            <a:chOff x="0" y="-32"/>
            <a:chExt cx="4340997" cy="5853062"/>
          </a:xfrm>
        </p:grpSpPr>
        <p:pic>
          <p:nvPicPr>
            <p:cNvPr id="724" name="McCabe, S. 2013.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11065" y="-33"/>
              <a:ext cx="3076973" cy="2926161"/>
            </a:xfrm>
            <a:custGeom>
              <a:avLst/>
              <a:gdLst/>
              <a:ahLst/>
              <a:cxnLst>
                <a:cxn ang="0">
                  <a:pos x="wd2" y="hd2"/>
                </a:cxn>
                <a:cxn ang="5400000">
                  <a:pos x="wd2" y="hd2"/>
                </a:cxn>
                <a:cxn ang="10800000">
                  <a:pos x="wd2" y="hd2"/>
                </a:cxn>
                <a:cxn ang="16200000">
                  <a:pos x="wd2" y="hd2"/>
                </a:cxn>
              </a:cxnLst>
              <a:rect l="0" t="0" r="r" b="b"/>
              <a:pathLst>
                <a:path w="21600" h="21600" extrusionOk="0">
                  <a:moveTo>
                    <a:pt x="10799" y="21600"/>
                  </a:moveTo>
                  <a:lnTo>
                    <a:pt x="21600" y="13350"/>
                  </a:lnTo>
                  <a:lnTo>
                    <a:pt x="17474" y="0"/>
                  </a:lnTo>
                  <a:lnTo>
                    <a:pt x="4126" y="0"/>
                  </a:lnTo>
                  <a:lnTo>
                    <a:pt x="0" y="13350"/>
                  </a:lnTo>
                  <a:lnTo>
                    <a:pt x="10799" y="21600"/>
                  </a:lnTo>
                  <a:close/>
                </a:path>
              </a:pathLst>
            </a:custGeom>
            <a:ln w="12700" cap="flat">
              <a:solidFill>
                <a:srgbClr val="000000"/>
              </a:solidFill>
              <a:prstDash val="solid"/>
              <a:miter lim="400000"/>
            </a:ln>
            <a:effectLst/>
          </p:spPr>
        </p:pic>
        <p:sp>
          <p:nvSpPr>
            <p:cNvPr id="725" name="Shape 725"/>
            <p:cNvSpPr/>
            <p:nvPr/>
          </p:nvSpPr>
          <p:spPr>
            <a:xfrm>
              <a:off x="366550" y="3110127"/>
              <a:ext cx="3607898" cy="7297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lvl="1">
                <a:defRPr sz="2000" spc="160">
                  <a:solidFill>
                    <a:srgbClr val="0268B3"/>
                  </a:solidFill>
                  <a:latin typeface="Montserrat"/>
                  <a:ea typeface="Montserrat"/>
                  <a:cs typeface="Montserrat"/>
                  <a:sym typeface="Montserrat"/>
                </a:defRPr>
              </a:pPr>
              <a:r>
                <a:t>STEVEN McCABE</a:t>
              </a:r>
            </a:p>
          </p:txBody>
        </p:sp>
        <p:sp>
          <p:nvSpPr>
            <p:cNvPr id="726" name="Shape 726"/>
            <p:cNvSpPr/>
            <p:nvPr/>
          </p:nvSpPr>
          <p:spPr>
            <a:xfrm>
              <a:off x="0" y="4684630"/>
              <a:ext cx="4340998"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defTabSz="584200">
                <a:lnSpc>
                  <a:spcPct val="120000"/>
                </a:lnSpc>
                <a:defRPr sz="3000">
                  <a:solidFill>
                    <a:srgbClr val="1D296F"/>
                  </a:solidFill>
                  <a:latin typeface="Lato Regular"/>
                  <a:ea typeface="Lato Regular"/>
                  <a:cs typeface="Lato Regular"/>
                  <a:sym typeface="Lato Regular"/>
                </a:defRPr>
              </a:pPr>
              <a:r>
                <a:t>UHN</a:t>
              </a:r>
            </a:p>
            <a:p>
              <a:pPr defTabSz="584200">
                <a:lnSpc>
                  <a:spcPct val="120000"/>
                </a:lnSpc>
                <a:defRPr sz="3000">
                  <a:solidFill>
                    <a:srgbClr val="1D296F"/>
                  </a:solidFill>
                  <a:latin typeface="Lato Regular"/>
                  <a:ea typeface="Lato Regular"/>
                  <a:cs typeface="Lato Regular"/>
                  <a:sym typeface="Lato Regular"/>
                </a:defRPr>
              </a:pPr>
              <a:r>
                <a:t>Plastic &amp; Reconstructive Surgery </a:t>
              </a:r>
            </a:p>
          </p:txBody>
        </p:sp>
      </p:grpSp>
      <p:grpSp>
        <p:nvGrpSpPr>
          <p:cNvPr id="731" name="Group 731"/>
          <p:cNvGrpSpPr/>
          <p:nvPr/>
        </p:nvGrpSpPr>
        <p:grpSpPr>
          <a:xfrm>
            <a:off x="15777419" y="3731890"/>
            <a:ext cx="4340999" cy="5745236"/>
            <a:chOff x="0" y="12863"/>
            <a:chExt cx="4340997" cy="5745235"/>
          </a:xfrm>
        </p:grpSpPr>
        <p:pic>
          <p:nvPicPr>
            <p:cNvPr id="728" name="Nascimento, B. 2013.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632003" y="12863"/>
              <a:ext cx="3076973" cy="2913265"/>
            </a:xfrm>
            <a:custGeom>
              <a:avLst/>
              <a:gdLst/>
              <a:ahLst/>
              <a:cxnLst>
                <a:cxn ang="0">
                  <a:pos x="wd2" y="hd2"/>
                </a:cxn>
                <a:cxn ang="5400000">
                  <a:pos x="wd2" y="hd2"/>
                </a:cxn>
                <a:cxn ang="10800000">
                  <a:pos x="wd2" y="hd2"/>
                </a:cxn>
                <a:cxn ang="16200000">
                  <a:pos x="wd2" y="hd2"/>
                </a:cxn>
              </a:cxnLst>
              <a:rect l="0" t="0" r="r" b="b"/>
              <a:pathLst>
                <a:path w="21600" h="21600" extrusionOk="0">
                  <a:moveTo>
                    <a:pt x="10799" y="21600"/>
                  </a:moveTo>
                  <a:lnTo>
                    <a:pt x="21600" y="13314"/>
                  </a:lnTo>
                  <a:lnTo>
                    <a:pt x="17502" y="0"/>
                  </a:lnTo>
                  <a:lnTo>
                    <a:pt x="4098" y="0"/>
                  </a:lnTo>
                  <a:lnTo>
                    <a:pt x="0" y="13314"/>
                  </a:lnTo>
                  <a:lnTo>
                    <a:pt x="10799" y="21600"/>
                  </a:lnTo>
                  <a:close/>
                </a:path>
              </a:pathLst>
            </a:custGeom>
            <a:ln w="12700" cap="flat">
              <a:solidFill>
                <a:srgbClr val="000000"/>
              </a:solidFill>
              <a:prstDash val="solid"/>
              <a:miter lim="400000"/>
            </a:ln>
            <a:effectLst/>
          </p:spPr>
        </p:pic>
        <p:sp>
          <p:nvSpPr>
            <p:cNvPr id="729" name="Shape 729"/>
            <p:cNvSpPr/>
            <p:nvPr/>
          </p:nvSpPr>
          <p:spPr>
            <a:xfrm>
              <a:off x="0" y="3110127"/>
              <a:ext cx="4340998" cy="7297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2000" spc="160">
                  <a:solidFill>
                    <a:srgbClr val="0268B3"/>
                  </a:solidFill>
                  <a:latin typeface="Montserrat"/>
                  <a:ea typeface="Montserrat"/>
                  <a:cs typeface="Montserrat"/>
                  <a:sym typeface="Montserrat"/>
                </a:defRPr>
              </a:lvl1pPr>
            </a:lstStyle>
            <a:p>
              <a:r>
                <a:t>BARTOLOMEU NASCIMENTO</a:t>
              </a:r>
            </a:p>
          </p:txBody>
        </p:sp>
        <p:sp>
          <p:nvSpPr>
            <p:cNvPr id="730" name="Shape 730"/>
            <p:cNvSpPr/>
            <p:nvPr/>
          </p:nvSpPr>
          <p:spPr>
            <a:xfrm>
              <a:off x="695608" y="4684630"/>
              <a:ext cx="2949782" cy="10734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defTabSz="584200">
                <a:lnSpc>
                  <a:spcPct val="120000"/>
                </a:lnSpc>
                <a:defRPr sz="3000">
                  <a:solidFill>
                    <a:srgbClr val="1D296F"/>
                  </a:solidFill>
                  <a:latin typeface="Lato Regular"/>
                  <a:ea typeface="Lato Regular"/>
                  <a:cs typeface="Lato Regular"/>
                  <a:sym typeface="Lato Regular"/>
                </a:defRPr>
              </a:pPr>
              <a:r>
                <a:t>SHSC</a:t>
              </a:r>
            </a:p>
            <a:p>
              <a:pPr defTabSz="584200">
                <a:lnSpc>
                  <a:spcPct val="120000"/>
                </a:lnSpc>
                <a:defRPr sz="3000">
                  <a:solidFill>
                    <a:srgbClr val="1D296F"/>
                  </a:solidFill>
                  <a:latin typeface="Lato Regular"/>
                  <a:ea typeface="Lato Regular"/>
                  <a:cs typeface="Lato Regular"/>
                  <a:sym typeface="Lato Regular"/>
                </a:defRPr>
              </a:pPr>
              <a:r>
                <a:t>General Surgery</a:t>
              </a:r>
            </a:p>
          </p:txBody>
        </p:sp>
      </p:grpSp>
      <p:grpSp>
        <p:nvGrpSpPr>
          <p:cNvPr id="735" name="Group 735"/>
          <p:cNvGrpSpPr/>
          <p:nvPr/>
        </p:nvGrpSpPr>
        <p:grpSpPr>
          <a:xfrm>
            <a:off x="19603479" y="3712541"/>
            <a:ext cx="4434213" cy="6439372"/>
            <a:chOff x="0" y="-102"/>
            <a:chExt cx="4434212" cy="6439370"/>
          </a:xfrm>
        </p:grpSpPr>
        <p:pic>
          <p:nvPicPr>
            <p:cNvPr id="732" name="O'Neill, A. 2013.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702086" y="-103"/>
              <a:ext cx="2984501" cy="283884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3350"/>
                  </a:lnTo>
                  <a:lnTo>
                    <a:pt x="17475" y="0"/>
                  </a:lnTo>
                  <a:lnTo>
                    <a:pt x="4125" y="0"/>
                  </a:lnTo>
                  <a:lnTo>
                    <a:pt x="0" y="13350"/>
                  </a:lnTo>
                  <a:lnTo>
                    <a:pt x="10800" y="21600"/>
                  </a:lnTo>
                  <a:close/>
                </a:path>
              </a:pathLst>
            </a:custGeom>
            <a:ln w="12700" cap="flat">
              <a:solidFill>
                <a:srgbClr val="000000"/>
              </a:solidFill>
              <a:prstDash val="solid"/>
              <a:miter lim="400000"/>
            </a:ln>
            <a:effectLst/>
          </p:spPr>
        </p:pic>
        <p:sp>
          <p:nvSpPr>
            <p:cNvPr id="733" name="Shape 733"/>
            <p:cNvSpPr/>
            <p:nvPr/>
          </p:nvSpPr>
          <p:spPr>
            <a:xfrm>
              <a:off x="512277" y="3023442"/>
              <a:ext cx="3500156" cy="7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2000" spc="160">
                  <a:solidFill>
                    <a:srgbClr val="0268B3"/>
                  </a:solidFill>
                  <a:latin typeface="Montserrat"/>
                  <a:ea typeface="Montserrat"/>
                  <a:cs typeface="Montserrat"/>
                  <a:sym typeface="Montserrat"/>
                </a:defRPr>
              </a:lvl1pPr>
            </a:lstStyle>
            <a:p>
              <a:r>
                <a:t>ANNE O’NEILL</a:t>
              </a:r>
            </a:p>
          </p:txBody>
        </p:sp>
        <p:sp>
          <p:nvSpPr>
            <p:cNvPr id="734" name="Shape 734"/>
            <p:cNvSpPr/>
            <p:nvPr/>
          </p:nvSpPr>
          <p:spPr>
            <a:xfrm>
              <a:off x="0" y="4550925"/>
              <a:ext cx="4434213" cy="18883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defTabSz="584200">
                <a:lnSpc>
                  <a:spcPct val="120000"/>
                </a:lnSpc>
                <a:defRPr sz="2900">
                  <a:solidFill>
                    <a:srgbClr val="1D296F"/>
                  </a:solidFill>
                  <a:latin typeface="Lato Regular"/>
                  <a:ea typeface="Lato Regular"/>
                  <a:cs typeface="Lato Regular"/>
                  <a:sym typeface="Lato Regular"/>
                </a:defRPr>
              </a:pPr>
              <a:r>
                <a:t>UHN</a:t>
              </a:r>
            </a:p>
            <a:p>
              <a:pPr defTabSz="584200">
                <a:lnSpc>
                  <a:spcPct val="120000"/>
                </a:lnSpc>
                <a:defRPr sz="2900">
                  <a:solidFill>
                    <a:srgbClr val="1D296F"/>
                  </a:solidFill>
                  <a:latin typeface="Lato Regular"/>
                  <a:ea typeface="Lato Regular"/>
                  <a:cs typeface="Lato Regular"/>
                  <a:sym typeface="Lato Regular"/>
                </a:defRPr>
              </a:pPr>
              <a:r>
                <a:t>Plastic &amp; Reconstructive</a:t>
              </a:r>
            </a:p>
            <a:p>
              <a:pPr defTabSz="584200">
                <a:lnSpc>
                  <a:spcPct val="120000"/>
                </a:lnSpc>
                <a:defRPr sz="2900">
                  <a:solidFill>
                    <a:srgbClr val="1D296F"/>
                  </a:solidFill>
                  <a:latin typeface="Lato Regular"/>
                  <a:ea typeface="Lato Regular"/>
                  <a:cs typeface="Lato Regular"/>
                  <a:sym typeface="Lato Regular"/>
                </a:defRPr>
              </a:pPr>
              <a:r>
                <a:t> Surgery </a:t>
              </a:r>
            </a:p>
          </p:txBody>
        </p:sp>
      </p:grpSp>
      <p:sp>
        <p:nvSpPr>
          <p:cNvPr id="736" name="Shape 736"/>
          <p:cNvSpPr/>
          <p:nvPr/>
        </p:nvSpPr>
        <p:spPr>
          <a:xfrm>
            <a:off x="798845" y="748432"/>
            <a:ext cx="2274316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7000" spc="560">
                <a:solidFill>
                  <a:srgbClr val="1D296F"/>
                </a:solidFill>
                <a:latin typeface="Montserrat"/>
                <a:ea typeface="Montserrat"/>
                <a:cs typeface="Montserrat"/>
                <a:sym typeface="Montserrat"/>
              </a:defRPr>
            </a:pPr>
            <a:r>
              <a:t>CONTINUING APPOINTMENT REVIEWS  </a:t>
            </a:r>
            <a:r>
              <a:rPr sz="5000" spc="400"/>
              <a:t>CONT’D</a:t>
            </a:r>
          </a:p>
        </p:txBody>
      </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712"/>
                                        </p:tgtEl>
                                        <p:attrNameLst>
                                          <p:attrName>style.visibility</p:attrName>
                                        </p:attrNameLst>
                                      </p:cBhvr>
                                      <p:to>
                                        <p:strVal val="visible"/>
                                      </p:to>
                                    </p:set>
                                    <p:anim calcmode="lin" valueType="num">
                                      <p:cBhvr>
                                        <p:cTn id="7" dur="1250" fill="hold"/>
                                        <p:tgtEl>
                                          <p:spTgt spid="712"/>
                                        </p:tgtEl>
                                        <p:attrNameLst>
                                          <p:attrName>ppt_w</p:attrName>
                                        </p:attrNameLst>
                                      </p:cBhvr>
                                      <p:tavLst>
                                        <p:tav tm="0">
                                          <p:val>
                                            <p:fltVal val="0"/>
                                          </p:val>
                                        </p:tav>
                                        <p:tav tm="100000">
                                          <p:val>
                                            <p:strVal val="#ppt_w"/>
                                          </p:val>
                                        </p:tav>
                                      </p:tavLst>
                                    </p:anim>
                                    <p:anim calcmode="lin" valueType="num">
                                      <p:cBhvr>
                                        <p:cTn id="8" dur="1250" fill="hold"/>
                                        <p:tgtEl>
                                          <p:spTgt spid="712"/>
                                        </p:tgtEl>
                                        <p:attrNameLst>
                                          <p:attrName>ppt_h</p:attrName>
                                        </p:attrNameLst>
                                      </p:cBhvr>
                                      <p:tavLst>
                                        <p:tav tm="0">
                                          <p:val>
                                            <p:fltVal val="0"/>
                                          </p:val>
                                        </p:tav>
                                        <p:tav tm="100000">
                                          <p:val>
                                            <p:strVal val="#ppt_h"/>
                                          </p:val>
                                        </p:tav>
                                      </p:tavLst>
                                    </p:anim>
                                  </p:childTnLst>
                                </p:cTn>
                              </p:par>
                            </p:childTnLst>
                          </p:cTn>
                        </p:par>
                        <p:par>
                          <p:cTn id="9" fill="hold">
                            <p:stCondLst>
                              <p:cond delay="1250"/>
                            </p:stCondLst>
                            <p:childTnLst>
                              <p:par>
                                <p:cTn id="10" presetID="23" presetClass="entr" presetSubtype="16" fill="hold" grpId="2" nodeType="afterEffect">
                                  <p:stCondLst>
                                    <p:cond delay="200"/>
                                  </p:stCondLst>
                                  <p:iterate>
                                    <p:tmAbs val="0"/>
                                  </p:iterate>
                                  <p:childTnLst>
                                    <p:set>
                                      <p:cBhvr>
                                        <p:cTn id="11" fill="hold"/>
                                        <p:tgtEl>
                                          <p:spTgt spid="719"/>
                                        </p:tgtEl>
                                        <p:attrNameLst>
                                          <p:attrName>style.visibility</p:attrName>
                                        </p:attrNameLst>
                                      </p:cBhvr>
                                      <p:to>
                                        <p:strVal val="visible"/>
                                      </p:to>
                                    </p:set>
                                    <p:anim calcmode="lin" valueType="num">
                                      <p:cBhvr>
                                        <p:cTn id="12" dur="1250" fill="hold"/>
                                        <p:tgtEl>
                                          <p:spTgt spid="719"/>
                                        </p:tgtEl>
                                        <p:attrNameLst>
                                          <p:attrName>ppt_w</p:attrName>
                                        </p:attrNameLst>
                                      </p:cBhvr>
                                      <p:tavLst>
                                        <p:tav tm="0">
                                          <p:val>
                                            <p:fltVal val="0"/>
                                          </p:val>
                                        </p:tav>
                                        <p:tav tm="100000">
                                          <p:val>
                                            <p:strVal val="#ppt_w"/>
                                          </p:val>
                                        </p:tav>
                                      </p:tavLst>
                                    </p:anim>
                                    <p:anim calcmode="lin" valueType="num">
                                      <p:cBhvr>
                                        <p:cTn id="13" dur="1250" fill="hold"/>
                                        <p:tgtEl>
                                          <p:spTgt spid="719"/>
                                        </p:tgtEl>
                                        <p:attrNameLst>
                                          <p:attrName>ppt_h</p:attrName>
                                        </p:attrNameLst>
                                      </p:cBhvr>
                                      <p:tavLst>
                                        <p:tav tm="0">
                                          <p:val>
                                            <p:fltVal val="0"/>
                                          </p:val>
                                        </p:tav>
                                        <p:tav tm="100000">
                                          <p:val>
                                            <p:strVal val="#ppt_h"/>
                                          </p:val>
                                        </p:tav>
                                      </p:tavLst>
                                    </p:anim>
                                  </p:childTnLst>
                                </p:cTn>
                              </p:par>
                            </p:childTnLst>
                          </p:cTn>
                        </p:par>
                        <p:par>
                          <p:cTn id="14" fill="hold">
                            <p:stCondLst>
                              <p:cond delay="2700"/>
                            </p:stCondLst>
                            <p:childTnLst>
                              <p:par>
                                <p:cTn id="15" presetID="23" presetClass="entr" presetSubtype="16" fill="hold" grpId="3" nodeType="afterEffect">
                                  <p:stCondLst>
                                    <p:cond delay="200"/>
                                  </p:stCondLst>
                                  <p:iterate>
                                    <p:tmAbs val="0"/>
                                  </p:iterate>
                                  <p:childTnLst>
                                    <p:set>
                                      <p:cBhvr>
                                        <p:cTn id="16" fill="hold"/>
                                        <p:tgtEl>
                                          <p:spTgt spid="723"/>
                                        </p:tgtEl>
                                        <p:attrNameLst>
                                          <p:attrName>style.visibility</p:attrName>
                                        </p:attrNameLst>
                                      </p:cBhvr>
                                      <p:to>
                                        <p:strVal val="visible"/>
                                      </p:to>
                                    </p:set>
                                    <p:anim calcmode="lin" valueType="num">
                                      <p:cBhvr>
                                        <p:cTn id="17" dur="1250" fill="hold"/>
                                        <p:tgtEl>
                                          <p:spTgt spid="723"/>
                                        </p:tgtEl>
                                        <p:attrNameLst>
                                          <p:attrName>ppt_w</p:attrName>
                                        </p:attrNameLst>
                                      </p:cBhvr>
                                      <p:tavLst>
                                        <p:tav tm="0">
                                          <p:val>
                                            <p:fltVal val="0"/>
                                          </p:val>
                                        </p:tav>
                                        <p:tav tm="100000">
                                          <p:val>
                                            <p:strVal val="#ppt_w"/>
                                          </p:val>
                                        </p:tav>
                                      </p:tavLst>
                                    </p:anim>
                                    <p:anim calcmode="lin" valueType="num">
                                      <p:cBhvr>
                                        <p:cTn id="18" dur="1250" fill="hold"/>
                                        <p:tgtEl>
                                          <p:spTgt spid="723"/>
                                        </p:tgtEl>
                                        <p:attrNameLst>
                                          <p:attrName>ppt_h</p:attrName>
                                        </p:attrNameLst>
                                      </p:cBhvr>
                                      <p:tavLst>
                                        <p:tav tm="0">
                                          <p:val>
                                            <p:fltVal val="0"/>
                                          </p:val>
                                        </p:tav>
                                        <p:tav tm="100000">
                                          <p:val>
                                            <p:strVal val="#ppt_h"/>
                                          </p:val>
                                        </p:tav>
                                      </p:tavLst>
                                    </p:anim>
                                  </p:childTnLst>
                                </p:cTn>
                              </p:par>
                            </p:childTnLst>
                          </p:cTn>
                        </p:par>
                        <p:par>
                          <p:cTn id="19" fill="hold">
                            <p:stCondLst>
                              <p:cond delay="4150"/>
                            </p:stCondLst>
                            <p:childTnLst>
                              <p:par>
                                <p:cTn id="20" presetID="23" presetClass="entr" presetSubtype="16" fill="hold" grpId="4" nodeType="afterEffect">
                                  <p:stCondLst>
                                    <p:cond delay="200"/>
                                  </p:stCondLst>
                                  <p:iterate>
                                    <p:tmAbs val="0"/>
                                  </p:iterate>
                                  <p:childTnLst>
                                    <p:set>
                                      <p:cBhvr>
                                        <p:cTn id="21" fill="hold"/>
                                        <p:tgtEl>
                                          <p:spTgt spid="727"/>
                                        </p:tgtEl>
                                        <p:attrNameLst>
                                          <p:attrName>style.visibility</p:attrName>
                                        </p:attrNameLst>
                                      </p:cBhvr>
                                      <p:to>
                                        <p:strVal val="visible"/>
                                      </p:to>
                                    </p:set>
                                    <p:anim calcmode="lin" valueType="num">
                                      <p:cBhvr>
                                        <p:cTn id="22" dur="1250" fill="hold"/>
                                        <p:tgtEl>
                                          <p:spTgt spid="727"/>
                                        </p:tgtEl>
                                        <p:attrNameLst>
                                          <p:attrName>ppt_w</p:attrName>
                                        </p:attrNameLst>
                                      </p:cBhvr>
                                      <p:tavLst>
                                        <p:tav tm="0">
                                          <p:val>
                                            <p:fltVal val="0"/>
                                          </p:val>
                                        </p:tav>
                                        <p:tav tm="100000">
                                          <p:val>
                                            <p:strVal val="#ppt_w"/>
                                          </p:val>
                                        </p:tav>
                                      </p:tavLst>
                                    </p:anim>
                                    <p:anim calcmode="lin" valueType="num">
                                      <p:cBhvr>
                                        <p:cTn id="23" dur="1250" fill="hold"/>
                                        <p:tgtEl>
                                          <p:spTgt spid="727"/>
                                        </p:tgtEl>
                                        <p:attrNameLst>
                                          <p:attrName>ppt_h</p:attrName>
                                        </p:attrNameLst>
                                      </p:cBhvr>
                                      <p:tavLst>
                                        <p:tav tm="0">
                                          <p:val>
                                            <p:fltVal val="0"/>
                                          </p:val>
                                        </p:tav>
                                        <p:tav tm="100000">
                                          <p:val>
                                            <p:strVal val="#ppt_h"/>
                                          </p:val>
                                        </p:tav>
                                      </p:tavLst>
                                    </p:anim>
                                  </p:childTnLst>
                                </p:cTn>
                              </p:par>
                            </p:childTnLst>
                          </p:cTn>
                        </p:par>
                        <p:par>
                          <p:cTn id="24" fill="hold">
                            <p:stCondLst>
                              <p:cond delay="5600"/>
                            </p:stCondLst>
                            <p:childTnLst>
                              <p:par>
                                <p:cTn id="25" presetID="23" presetClass="entr" presetSubtype="16" fill="hold" grpId="5" nodeType="afterEffect">
                                  <p:stCondLst>
                                    <p:cond delay="200"/>
                                  </p:stCondLst>
                                  <p:iterate>
                                    <p:tmAbs val="0"/>
                                  </p:iterate>
                                  <p:childTnLst>
                                    <p:set>
                                      <p:cBhvr>
                                        <p:cTn id="26" fill="hold"/>
                                        <p:tgtEl>
                                          <p:spTgt spid="731"/>
                                        </p:tgtEl>
                                        <p:attrNameLst>
                                          <p:attrName>style.visibility</p:attrName>
                                        </p:attrNameLst>
                                      </p:cBhvr>
                                      <p:to>
                                        <p:strVal val="visible"/>
                                      </p:to>
                                    </p:set>
                                    <p:anim calcmode="lin" valueType="num">
                                      <p:cBhvr>
                                        <p:cTn id="27" dur="1250" fill="hold"/>
                                        <p:tgtEl>
                                          <p:spTgt spid="731"/>
                                        </p:tgtEl>
                                        <p:attrNameLst>
                                          <p:attrName>ppt_w</p:attrName>
                                        </p:attrNameLst>
                                      </p:cBhvr>
                                      <p:tavLst>
                                        <p:tav tm="0">
                                          <p:val>
                                            <p:fltVal val="0"/>
                                          </p:val>
                                        </p:tav>
                                        <p:tav tm="100000">
                                          <p:val>
                                            <p:strVal val="#ppt_w"/>
                                          </p:val>
                                        </p:tav>
                                      </p:tavLst>
                                    </p:anim>
                                    <p:anim calcmode="lin" valueType="num">
                                      <p:cBhvr>
                                        <p:cTn id="28" dur="1250" fill="hold"/>
                                        <p:tgtEl>
                                          <p:spTgt spid="731"/>
                                        </p:tgtEl>
                                        <p:attrNameLst>
                                          <p:attrName>ppt_h</p:attrName>
                                        </p:attrNameLst>
                                      </p:cBhvr>
                                      <p:tavLst>
                                        <p:tav tm="0">
                                          <p:val>
                                            <p:fltVal val="0"/>
                                          </p:val>
                                        </p:tav>
                                        <p:tav tm="100000">
                                          <p:val>
                                            <p:strVal val="#ppt_h"/>
                                          </p:val>
                                        </p:tav>
                                      </p:tavLst>
                                    </p:anim>
                                  </p:childTnLst>
                                </p:cTn>
                              </p:par>
                            </p:childTnLst>
                          </p:cTn>
                        </p:par>
                        <p:par>
                          <p:cTn id="29" fill="hold">
                            <p:stCondLst>
                              <p:cond delay="7050"/>
                            </p:stCondLst>
                            <p:childTnLst>
                              <p:par>
                                <p:cTn id="30" presetID="9" presetClass="entr" fill="hold" grpId="6" nodeType="afterEffect">
                                  <p:stCondLst>
                                    <p:cond delay="0"/>
                                  </p:stCondLst>
                                  <p:iterate>
                                    <p:tmAbs val="0"/>
                                  </p:iterate>
                                  <p:childTnLst>
                                    <p:set>
                                      <p:cBhvr>
                                        <p:cTn id="31" fill="hold"/>
                                        <p:tgtEl>
                                          <p:spTgt spid="735"/>
                                        </p:tgtEl>
                                        <p:attrNameLst>
                                          <p:attrName>style.visibility</p:attrName>
                                        </p:attrNameLst>
                                      </p:cBhvr>
                                      <p:to>
                                        <p:strVal val="visible"/>
                                      </p:to>
                                    </p:set>
                                    <p:animEffect transition="in" filter="dissolve">
                                      <p:cBhvr>
                                        <p:cTn id="32" dur="1000"/>
                                        <p:tgtEl>
                                          <p:spTgt spid="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 grpId="1" animBg="1" advAuto="0"/>
      <p:bldP spid="719" grpId="2" animBg="1" advAuto="0"/>
      <p:bldP spid="723" grpId="3" animBg="1" advAuto="0"/>
      <p:bldP spid="727" grpId="4" animBg="1" advAuto="0"/>
      <p:bldP spid="731" grpId="5" animBg="1" advAuto="0"/>
      <p:bldP spid="735" grpId="6"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 name="Shape 738"/>
          <p:cNvSpPr/>
          <p:nvPr/>
        </p:nvSpPr>
        <p:spPr>
          <a:xfrm>
            <a:off x="-2128" y="-48525"/>
            <a:ext cx="24388255" cy="13813051"/>
          </a:xfrm>
          <a:prstGeom prst="rect">
            <a:avLst/>
          </a:prstGeom>
          <a:solidFill>
            <a:schemeClr val="accent1">
              <a:hueOff val="273562"/>
              <a:satOff val="2937"/>
              <a:lumOff val="-22233"/>
              <a:alpha val="85122"/>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739" name="Shape 739"/>
          <p:cNvSpPr/>
          <p:nvPr/>
        </p:nvSpPr>
        <p:spPr>
          <a:xfrm>
            <a:off x="-21575" y="-48525"/>
            <a:ext cx="24384001" cy="13813050"/>
          </a:xfrm>
          <a:prstGeom prst="rect">
            <a:avLst/>
          </a:prstGeom>
          <a:solidFill>
            <a:schemeClr val="accent5">
              <a:hueOff val="-522602"/>
              <a:satOff val="-6700"/>
              <a:lumOff val="-22320"/>
              <a:alpha val="15386"/>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740" name="Shape 740"/>
          <p:cNvSpPr/>
          <p:nvPr/>
        </p:nvSpPr>
        <p:spPr>
          <a:xfrm>
            <a:off x="-2128" y="-31747"/>
            <a:ext cx="24388255" cy="13779496"/>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741" name="Shape 741"/>
          <p:cNvSpPr/>
          <p:nvPr/>
        </p:nvSpPr>
        <p:spPr>
          <a:xfrm>
            <a:off x="-41927" y="7742774"/>
            <a:ext cx="24467854" cy="6000319"/>
          </a:xfrm>
          <a:prstGeom prst="rect">
            <a:avLst/>
          </a:prstGeom>
          <a:solidFill>
            <a:schemeClr val="accent5">
              <a:hueOff val="-176146"/>
              <a:satOff val="3665"/>
              <a:lumOff val="-13986"/>
              <a:alpha val="5000"/>
            </a:schemeClr>
          </a:solidFill>
          <a:ln w="12700">
            <a:miter lim="400000"/>
          </a:ln>
        </p:spPr>
        <p:txBody>
          <a:bodyPr lIns="50800" tIns="50800" rIns="50800" bIns="50800" anchor="ctr"/>
          <a:lstStyle/>
          <a:p>
            <a:pPr>
              <a:defRPr sz="3200">
                <a:solidFill>
                  <a:srgbClr val="FFFFFF"/>
                </a:solidFill>
              </a:defRPr>
            </a:pPr>
            <a:endParaRPr/>
          </a:p>
        </p:txBody>
      </p:sp>
      <p:sp>
        <p:nvSpPr>
          <p:cNvPr id="742" name="Shape 742"/>
          <p:cNvSpPr/>
          <p:nvPr/>
        </p:nvSpPr>
        <p:spPr>
          <a:xfrm>
            <a:off x="-81392" y="7757645"/>
            <a:ext cx="24503637" cy="1"/>
          </a:xfrm>
          <a:prstGeom prst="line">
            <a:avLst/>
          </a:prstGeom>
          <a:ln w="12700">
            <a:solidFill>
              <a:srgbClr val="002A5C"/>
            </a:solidFill>
            <a:miter lim="400000"/>
          </a:ln>
        </p:spPr>
        <p:txBody>
          <a:bodyPr lIns="50800" tIns="50800" rIns="50800" bIns="50800" anchor="ctr"/>
          <a:lstStyle/>
          <a:p>
            <a:pPr>
              <a:defRPr sz="3200"/>
            </a:pPr>
            <a:endParaRPr/>
          </a:p>
        </p:txBody>
      </p:sp>
      <p:grpSp>
        <p:nvGrpSpPr>
          <p:cNvPr id="745" name="Group 745"/>
          <p:cNvGrpSpPr/>
          <p:nvPr/>
        </p:nvGrpSpPr>
        <p:grpSpPr>
          <a:xfrm>
            <a:off x="18486028" y="11652788"/>
            <a:ext cx="5008242" cy="1180295"/>
            <a:chOff x="0" y="0"/>
            <a:chExt cx="5008241" cy="1180293"/>
          </a:xfrm>
        </p:grpSpPr>
        <p:sp>
          <p:nvSpPr>
            <p:cNvPr id="743" name="Shape 743"/>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744"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746" name="Shape 746"/>
          <p:cNvSpPr/>
          <p:nvPr/>
        </p:nvSpPr>
        <p:spPr>
          <a:xfrm rot="8100000">
            <a:off x="2443329" y="7564414"/>
            <a:ext cx="359825" cy="3598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A5C"/>
          </a:solidFill>
          <a:ln w="12700">
            <a:miter lim="400000"/>
          </a:ln>
        </p:spPr>
        <p:txBody>
          <a:bodyPr lIns="50800" tIns="50800" rIns="50800" bIns="50800" anchor="ctr"/>
          <a:lstStyle/>
          <a:p>
            <a:pPr>
              <a:defRPr sz="3200">
                <a:solidFill>
                  <a:srgbClr val="002A5C"/>
                </a:solidFill>
              </a:defRPr>
            </a:pPr>
            <a:endParaRPr/>
          </a:p>
        </p:txBody>
      </p:sp>
      <p:grpSp>
        <p:nvGrpSpPr>
          <p:cNvPr id="750" name="Group 750"/>
          <p:cNvGrpSpPr/>
          <p:nvPr/>
        </p:nvGrpSpPr>
        <p:grpSpPr>
          <a:xfrm>
            <a:off x="918344" y="3917895"/>
            <a:ext cx="3607899" cy="5880085"/>
            <a:chOff x="0" y="-124"/>
            <a:chExt cx="3607897" cy="5880083"/>
          </a:xfrm>
        </p:grpSpPr>
        <p:sp>
          <p:nvSpPr>
            <p:cNvPr id="747" name="Shape 747"/>
            <p:cNvSpPr/>
            <p:nvPr/>
          </p:nvSpPr>
          <p:spPr>
            <a:xfrm>
              <a:off x="59315" y="4540782"/>
              <a:ext cx="3188954" cy="13391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defTabSz="584200">
                <a:lnSpc>
                  <a:spcPct val="120000"/>
                </a:lnSpc>
                <a:defRPr sz="3000">
                  <a:solidFill>
                    <a:srgbClr val="1D296F"/>
                  </a:solidFill>
                  <a:latin typeface="Lato Regular"/>
                  <a:ea typeface="Lato Regular"/>
                  <a:cs typeface="Lato Regular"/>
                  <a:sym typeface="Lato Regular"/>
                </a:defRPr>
              </a:pPr>
              <a:r>
                <a:t>UHN</a:t>
              </a:r>
            </a:p>
            <a:p>
              <a:pPr defTabSz="584200">
                <a:lnSpc>
                  <a:spcPct val="120000"/>
                </a:lnSpc>
                <a:defRPr sz="3000">
                  <a:solidFill>
                    <a:srgbClr val="1D296F"/>
                  </a:solidFill>
                  <a:latin typeface="Lato Regular"/>
                  <a:ea typeface="Lato Regular"/>
                  <a:cs typeface="Lato Regular"/>
                  <a:sym typeface="Lato Regular"/>
                </a:defRPr>
              </a:pPr>
              <a:r>
                <a:t>General Surgery</a:t>
              </a:r>
            </a:p>
          </p:txBody>
        </p:sp>
        <p:sp>
          <p:nvSpPr>
            <p:cNvPr id="748" name="Shape 748"/>
            <p:cNvSpPr/>
            <p:nvPr/>
          </p:nvSpPr>
          <p:spPr>
            <a:xfrm>
              <a:off x="0" y="2935023"/>
              <a:ext cx="3607898" cy="7297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2000" spc="160">
                  <a:solidFill>
                    <a:srgbClr val="0268B3"/>
                  </a:solidFill>
                  <a:latin typeface="Montserrat"/>
                  <a:ea typeface="Montserrat"/>
                  <a:cs typeface="Montserrat"/>
                  <a:sym typeface="Montserrat"/>
                </a:defRPr>
              </a:lvl1pPr>
            </a:lstStyle>
            <a:p>
              <a:r>
                <a:t>FAYEZ QUERESHY</a:t>
              </a:r>
            </a:p>
          </p:txBody>
        </p:sp>
        <p:pic>
          <p:nvPicPr>
            <p:cNvPr id="749" name="Quereshy, F.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68393" y="-125"/>
              <a:ext cx="2570958" cy="279439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3351"/>
                  </a:lnTo>
                  <a:lnTo>
                    <a:pt x="17475" y="0"/>
                  </a:lnTo>
                  <a:lnTo>
                    <a:pt x="4125" y="0"/>
                  </a:lnTo>
                  <a:lnTo>
                    <a:pt x="0" y="13351"/>
                  </a:lnTo>
                  <a:lnTo>
                    <a:pt x="10800" y="21600"/>
                  </a:lnTo>
                  <a:close/>
                </a:path>
              </a:pathLst>
            </a:custGeom>
            <a:ln w="12700" cap="flat">
              <a:solidFill>
                <a:srgbClr val="000000"/>
              </a:solidFill>
              <a:prstDash val="solid"/>
              <a:miter lim="400000"/>
            </a:ln>
            <a:effectLst/>
          </p:spPr>
        </p:pic>
      </p:grpSp>
      <p:sp>
        <p:nvSpPr>
          <p:cNvPr id="751" name="Shape 751"/>
          <p:cNvSpPr/>
          <p:nvPr/>
        </p:nvSpPr>
        <p:spPr>
          <a:xfrm rot="8100000">
            <a:off x="7163368" y="7578295"/>
            <a:ext cx="359826" cy="3598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A5C"/>
          </a:solidFill>
          <a:ln w="12700">
            <a:miter lim="400000"/>
          </a:ln>
        </p:spPr>
        <p:txBody>
          <a:bodyPr lIns="50800" tIns="50800" rIns="50800" bIns="50800" anchor="ctr"/>
          <a:lstStyle/>
          <a:p>
            <a:pPr>
              <a:defRPr sz="3200">
                <a:solidFill>
                  <a:srgbClr val="002A5C"/>
                </a:solidFill>
              </a:defRPr>
            </a:pPr>
            <a:endParaRPr/>
          </a:p>
        </p:txBody>
      </p:sp>
      <p:grpSp>
        <p:nvGrpSpPr>
          <p:cNvPr id="755" name="Group 755"/>
          <p:cNvGrpSpPr/>
          <p:nvPr/>
        </p:nvGrpSpPr>
        <p:grpSpPr>
          <a:xfrm>
            <a:off x="5560271" y="3725508"/>
            <a:ext cx="3607898" cy="5846550"/>
            <a:chOff x="0" y="12863"/>
            <a:chExt cx="3607897" cy="5846549"/>
          </a:xfrm>
        </p:grpSpPr>
        <p:pic>
          <p:nvPicPr>
            <p:cNvPr id="752" name="Radovanovic, I. 2013.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65527" y="12863"/>
              <a:ext cx="3076973" cy="2913265"/>
            </a:xfrm>
            <a:custGeom>
              <a:avLst/>
              <a:gdLst/>
              <a:ahLst/>
              <a:cxnLst>
                <a:cxn ang="0">
                  <a:pos x="wd2" y="hd2"/>
                </a:cxn>
                <a:cxn ang="5400000">
                  <a:pos x="wd2" y="hd2"/>
                </a:cxn>
                <a:cxn ang="10800000">
                  <a:pos x="wd2" y="hd2"/>
                </a:cxn>
                <a:cxn ang="16200000">
                  <a:pos x="wd2" y="hd2"/>
                </a:cxn>
              </a:cxnLst>
              <a:rect l="0" t="0" r="r" b="b"/>
              <a:pathLst>
                <a:path w="21600" h="21600" extrusionOk="0">
                  <a:moveTo>
                    <a:pt x="10799" y="21600"/>
                  </a:moveTo>
                  <a:lnTo>
                    <a:pt x="21600" y="13314"/>
                  </a:lnTo>
                  <a:lnTo>
                    <a:pt x="17502" y="0"/>
                  </a:lnTo>
                  <a:lnTo>
                    <a:pt x="4098" y="0"/>
                  </a:lnTo>
                  <a:lnTo>
                    <a:pt x="0" y="13314"/>
                  </a:lnTo>
                  <a:lnTo>
                    <a:pt x="10799" y="21600"/>
                  </a:lnTo>
                  <a:close/>
                </a:path>
              </a:pathLst>
            </a:custGeom>
            <a:ln w="12700" cap="flat">
              <a:solidFill>
                <a:srgbClr val="000000"/>
              </a:solidFill>
              <a:prstDash val="solid"/>
              <a:miter lim="400000"/>
            </a:ln>
            <a:effectLst/>
          </p:spPr>
        </p:pic>
        <p:sp>
          <p:nvSpPr>
            <p:cNvPr id="753" name="Shape 753"/>
            <p:cNvSpPr/>
            <p:nvPr/>
          </p:nvSpPr>
          <p:spPr>
            <a:xfrm>
              <a:off x="0" y="3117155"/>
              <a:ext cx="3607898" cy="7297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2000" spc="160">
                  <a:solidFill>
                    <a:srgbClr val="0268B3"/>
                  </a:solidFill>
                  <a:latin typeface="Montserrat"/>
                  <a:ea typeface="Montserrat"/>
                  <a:cs typeface="Montserrat"/>
                  <a:sym typeface="Montserrat"/>
                </a:defRPr>
              </a:lvl1pPr>
            </a:lstStyle>
            <a:p>
              <a:r>
                <a:t>IVAN RADOVANOVIC</a:t>
              </a:r>
            </a:p>
          </p:txBody>
        </p:sp>
        <p:sp>
          <p:nvSpPr>
            <p:cNvPr id="754" name="Shape 754"/>
            <p:cNvSpPr/>
            <p:nvPr/>
          </p:nvSpPr>
          <p:spPr>
            <a:xfrm>
              <a:off x="95587" y="4691012"/>
              <a:ext cx="3279987"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defTabSz="584200">
                <a:lnSpc>
                  <a:spcPct val="120000"/>
                </a:lnSpc>
                <a:defRPr sz="3000">
                  <a:solidFill>
                    <a:srgbClr val="1D296F"/>
                  </a:solidFill>
                  <a:latin typeface="Lato Regular"/>
                  <a:ea typeface="Lato Regular"/>
                  <a:cs typeface="Lato Regular"/>
                  <a:sym typeface="Lato Regular"/>
                </a:defRPr>
              </a:pPr>
              <a:r>
                <a:t>UHN</a:t>
              </a:r>
            </a:p>
            <a:p>
              <a:pPr defTabSz="584200">
                <a:lnSpc>
                  <a:spcPct val="120000"/>
                </a:lnSpc>
                <a:defRPr sz="3000">
                  <a:solidFill>
                    <a:srgbClr val="1D296F"/>
                  </a:solidFill>
                  <a:latin typeface="Lato Regular"/>
                  <a:ea typeface="Lato Regular"/>
                  <a:cs typeface="Lato Regular"/>
                  <a:sym typeface="Lato Regular"/>
                </a:defRPr>
              </a:pPr>
              <a:r>
                <a:t>Neurosurgery</a:t>
              </a:r>
            </a:p>
          </p:txBody>
        </p:sp>
      </p:grpSp>
      <p:sp>
        <p:nvSpPr>
          <p:cNvPr id="756" name="Shape 756"/>
          <p:cNvSpPr/>
          <p:nvPr/>
        </p:nvSpPr>
        <p:spPr>
          <a:xfrm rot="8100000">
            <a:off x="11883408" y="7578295"/>
            <a:ext cx="359826" cy="3598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A5C"/>
          </a:solidFill>
          <a:ln w="12700">
            <a:miter lim="400000"/>
          </a:ln>
        </p:spPr>
        <p:txBody>
          <a:bodyPr lIns="50800" tIns="50800" rIns="50800" bIns="50800" anchor="ctr"/>
          <a:lstStyle/>
          <a:p>
            <a:pPr>
              <a:defRPr sz="3200">
                <a:solidFill>
                  <a:srgbClr val="002A5C"/>
                </a:solidFill>
              </a:defRPr>
            </a:pPr>
            <a:endParaRPr/>
          </a:p>
        </p:txBody>
      </p:sp>
      <p:grpSp>
        <p:nvGrpSpPr>
          <p:cNvPr id="760" name="Group 760"/>
          <p:cNvGrpSpPr/>
          <p:nvPr/>
        </p:nvGrpSpPr>
        <p:grpSpPr>
          <a:xfrm>
            <a:off x="10160320" y="3703674"/>
            <a:ext cx="3865257" cy="5859446"/>
            <a:chOff x="0" y="-32"/>
            <a:chExt cx="3865255" cy="5859445"/>
          </a:xfrm>
        </p:grpSpPr>
        <p:pic>
          <p:nvPicPr>
            <p:cNvPr id="757" name="Rezende-Neto, Joao.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21962" y="-33"/>
              <a:ext cx="3076973" cy="2926161"/>
            </a:xfrm>
            <a:custGeom>
              <a:avLst/>
              <a:gdLst/>
              <a:ahLst/>
              <a:cxnLst>
                <a:cxn ang="0">
                  <a:pos x="wd2" y="hd2"/>
                </a:cxn>
                <a:cxn ang="5400000">
                  <a:pos x="wd2" y="hd2"/>
                </a:cxn>
                <a:cxn ang="10800000">
                  <a:pos x="wd2" y="hd2"/>
                </a:cxn>
                <a:cxn ang="16200000">
                  <a:pos x="wd2" y="hd2"/>
                </a:cxn>
              </a:cxnLst>
              <a:rect l="0" t="0" r="r" b="b"/>
              <a:pathLst>
                <a:path w="21600" h="21600" extrusionOk="0">
                  <a:moveTo>
                    <a:pt x="10799" y="21600"/>
                  </a:moveTo>
                  <a:lnTo>
                    <a:pt x="21600" y="13350"/>
                  </a:lnTo>
                  <a:lnTo>
                    <a:pt x="17474" y="0"/>
                  </a:lnTo>
                  <a:lnTo>
                    <a:pt x="4126" y="0"/>
                  </a:lnTo>
                  <a:lnTo>
                    <a:pt x="0" y="13350"/>
                  </a:lnTo>
                  <a:lnTo>
                    <a:pt x="10799" y="21600"/>
                  </a:lnTo>
                  <a:close/>
                </a:path>
              </a:pathLst>
            </a:custGeom>
            <a:ln w="12700" cap="flat">
              <a:solidFill>
                <a:srgbClr val="000000"/>
              </a:solidFill>
              <a:prstDash val="solid"/>
              <a:miter lim="400000"/>
            </a:ln>
            <a:effectLst/>
          </p:spPr>
        </p:pic>
        <p:sp>
          <p:nvSpPr>
            <p:cNvPr id="758" name="Shape 758"/>
            <p:cNvSpPr/>
            <p:nvPr/>
          </p:nvSpPr>
          <p:spPr>
            <a:xfrm>
              <a:off x="0" y="3117156"/>
              <a:ext cx="3865256" cy="7297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2000" spc="160">
                  <a:solidFill>
                    <a:srgbClr val="0268B3"/>
                  </a:solidFill>
                  <a:latin typeface="Montserrat"/>
                  <a:ea typeface="Montserrat"/>
                  <a:cs typeface="Montserrat"/>
                  <a:sym typeface="Montserrat"/>
                </a:defRPr>
              </a:lvl1pPr>
            </a:lstStyle>
            <a:p>
              <a:r>
                <a:t>JOAO DE REZENDE-NETO</a:t>
              </a:r>
            </a:p>
          </p:txBody>
        </p:sp>
        <p:sp>
          <p:nvSpPr>
            <p:cNvPr id="759" name="Shape 759"/>
            <p:cNvSpPr/>
            <p:nvPr/>
          </p:nvSpPr>
          <p:spPr>
            <a:xfrm>
              <a:off x="215615" y="4691013"/>
              <a:ext cx="3188954"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defTabSz="584200">
                <a:lnSpc>
                  <a:spcPct val="120000"/>
                </a:lnSpc>
                <a:defRPr sz="3000">
                  <a:solidFill>
                    <a:srgbClr val="1D296F"/>
                  </a:solidFill>
                  <a:latin typeface="Lato Regular"/>
                  <a:ea typeface="Lato Regular"/>
                  <a:cs typeface="Lato Regular"/>
                  <a:sym typeface="Lato Regular"/>
                </a:defRPr>
              </a:pPr>
              <a:r>
                <a:t>SMH</a:t>
              </a:r>
            </a:p>
            <a:p>
              <a:pPr defTabSz="584200">
                <a:lnSpc>
                  <a:spcPct val="120000"/>
                </a:lnSpc>
                <a:defRPr sz="3000">
                  <a:solidFill>
                    <a:srgbClr val="1D296F"/>
                  </a:solidFill>
                  <a:latin typeface="Lato Regular"/>
                  <a:ea typeface="Lato Regular"/>
                  <a:cs typeface="Lato Regular"/>
                  <a:sym typeface="Lato Regular"/>
                </a:defRPr>
              </a:pPr>
              <a:r>
                <a:t>General Surgery</a:t>
              </a:r>
            </a:p>
          </p:txBody>
        </p:sp>
      </p:grpSp>
      <p:sp>
        <p:nvSpPr>
          <p:cNvPr id="761" name="Shape 761"/>
          <p:cNvSpPr/>
          <p:nvPr/>
        </p:nvSpPr>
        <p:spPr>
          <a:xfrm rot="8100000">
            <a:off x="16683567" y="7578295"/>
            <a:ext cx="359826" cy="3598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A5C"/>
          </a:solidFill>
          <a:ln w="12700">
            <a:miter lim="400000"/>
          </a:ln>
        </p:spPr>
        <p:txBody>
          <a:bodyPr lIns="50800" tIns="50800" rIns="50800" bIns="50800" anchor="ctr"/>
          <a:lstStyle/>
          <a:p>
            <a:pPr>
              <a:defRPr sz="3200">
                <a:solidFill>
                  <a:srgbClr val="002A5C"/>
                </a:solidFill>
              </a:defRPr>
            </a:pPr>
            <a:endParaRPr/>
          </a:p>
        </p:txBody>
      </p:sp>
      <p:grpSp>
        <p:nvGrpSpPr>
          <p:cNvPr id="765" name="Group 765"/>
          <p:cNvGrpSpPr/>
          <p:nvPr/>
        </p:nvGrpSpPr>
        <p:grpSpPr>
          <a:xfrm>
            <a:off x="15017728" y="3712612"/>
            <a:ext cx="3607898" cy="5841570"/>
            <a:chOff x="0" y="-32"/>
            <a:chExt cx="3607897" cy="5841568"/>
          </a:xfrm>
        </p:grpSpPr>
        <p:pic>
          <p:nvPicPr>
            <p:cNvPr id="762" name="Shamji, M. 2013.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244588" y="-33"/>
              <a:ext cx="3076973" cy="2926161"/>
            </a:xfrm>
            <a:custGeom>
              <a:avLst/>
              <a:gdLst/>
              <a:ahLst/>
              <a:cxnLst>
                <a:cxn ang="0">
                  <a:pos x="wd2" y="hd2"/>
                </a:cxn>
                <a:cxn ang="5400000">
                  <a:pos x="wd2" y="hd2"/>
                </a:cxn>
                <a:cxn ang="10800000">
                  <a:pos x="wd2" y="hd2"/>
                </a:cxn>
                <a:cxn ang="16200000">
                  <a:pos x="wd2" y="hd2"/>
                </a:cxn>
              </a:cxnLst>
              <a:rect l="0" t="0" r="r" b="b"/>
              <a:pathLst>
                <a:path w="21600" h="21600" extrusionOk="0">
                  <a:moveTo>
                    <a:pt x="10799" y="21600"/>
                  </a:moveTo>
                  <a:lnTo>
                    <a:pt x="21600" y="13350"/>
                  </a:lnTo>
                  <a:lnTo>
                    <a:pt x="17474" y="0"/>
                  </a:lnTo>
                  <a:lnTo>
                    <a:pt x="4126" y="0"/>
                  </a:lnTo>
                  <a:lnTo>
                    <a:pt x="0" y="13350"/>
                  </a:lnTo>
                  <a:lnTo>
                    <a:pt x="10799" y="21600"/>
                  </a:lnTo>
                  <a:close/>
                </a:path>
              </a:pathLst>
            </a:custGeom>
            <a:ln w="12700" cap="flat">
              <a:solidFill>
                <a:srgbClr val="000000"/>
              </a:solidFill>
              <a:prstDash val="solid"/>
              <a:miter lim="400000"/>
            </a:ln>
            <a:effectLst/>
          </p:spPr>
        </p:pic>
        <p:sp>
          <p:nvSpPr>
            <p:cNvPr id="763" name="Shape 763"/>
            <p:cNvSpPr/>
            <p:nvPr/>
          </p:nvSpPr>
          <p:spPr>
            <a:xfrm>
              <a:off x="0" y="3116509"/>
              <a:ext cx="3607898" cy="7297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2000" spc="160">
                  <a:solidFill>
                    <a:srgbClr val="0268B3"/>
                  </a:solidFill>
                  <a:latin typeface="Montserrat"/>
                  <a:ea typeface="Montserrat"/>
                  <a:cs typeface="Montserrat"/>
                  <a:sym typeface="Montserrat"/>
                </a:defRPr>
              </a:lvl1pPr>
            </a:lstStyle>
            <a:p>
              <a:r>
                <a:t>MOHAMMED SHAMJI</a:t>
              </a:r>
            </a:p>
          </p:txBody>
        </p:sp>
        <p:sp>
          <p:nvSpPr>
            <p:cNvPr id="764" name="Shape 764"/>
            <p:cNvSpPr/>
            <p:nvPr/>
          </p:nvSpPr>
          <p:spPr>
            <a:xfrm>
              <a:off x="143927" y="4673136"/>
              <a:ext cx="3091506"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defTabSz="584200">
                <a:lnSpc>
                  <a:spcPct val="120000"/>
                </a:lnSpc>
                <a:defRPr sz="3000">
                  <a:solidFill>
                    <a:srgbClr val="1D296F"/>
                  </a:solidFill>
                  <a:latin typeface="Lato Regular"/>
                  <a:ea typeface="Lato Regular"/>
                  <a:cs typeface="Lato Regular"/>
                  <a:sym typeface="Lato Regular"/>
                </a:defRPr>
              </a:pPr>
              <a:r>
                <a:t>UHN</a:t>
              </a:r>
            </a:p>
            <a:p>
              <a:pPr defTabSz="584200">
                <a:lnSpc>
                  <a:spcPct val="120000"/>
                </a:lnSpc>
                <a:defRPr sz="3000">
                  <a:solidFill>
                    <a:srgbClr val="1D296F"/>
                  </a:solidFill>
                  <a:latin typeface="Lato Regular"/>
                  <a:ea typeface="Lato Regular"/>
                  <a:cs typeface="Lato Regular"/>
                  <a:sym typeface="Lato Regular"/>
                </a:defRPr>
              </a:pPr>
              <a:r>
                <a:t>Neurosurgery</a:t>
              </a:r>
            </a:p>
          </p:txBody>
        </p:sp>
      </p:grpSp>
      <p:sp>
        <p:nvSpPr>
          <p:cNvPr id="766" name="Shape 766"/>
          <p:cNvSpPr/>
          <p:nvPr/>
        </p:nvSpPr>
        <p:spPr>
          <a:xfrm rot="8100000">
            <a:off x="21382742" y="7564414"/>
            <a:ext cx="359826" cy="3598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A5C"/>
          </a:solidFill>
          <a:ln w="12700">
            <a:miter lim="400000"/>
          </a:ln>
        </p:spPr>
        <p:txBody>
          <a:bodyPr lIns="50800" tIns="50800" rIns="50800" bIns="50800" anchor="ctr"/>
          <a:lstStyle/>
          <a:p>
            <a:pPr>
              <a:defRPr sz="3200">
                <a:solidFill>
                  <a:srgbClr val="002A5C"/>
                </a:solidFill>
              </a:defRPr>
            </a:pPr>
            <a:endParaRPr/>
          </a:p>
        </p:txBody>
      </p:sp>
      <p:grpSp>
        <p:nvGrpSpPr>
          <p:cNvPr id="770" name="Group 770"/>
          <p:cNvGrpSpPr/>
          <p:nvPr/>
        </p:nvGrpSpPr>
        <p:grpSpPr>
          <a:xfrm>
            <a:off x="19452018" y="3760078"/>
            <a:ext cx="4221272" cy="6734775"/>
            <a:chOff x="0" y="-32"/>
            <a:chExt cx="4221270" cy="6734773"/>
          </a:xfrm>
        </p:grpSpPr>
        <p:pic>
          <p:nvPicPr>
            <p:cNvPr id="767" name="Snell L.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30338" y="-33"/>
              <a:ext cx="3076972" cy="2926161"/>
            </a:xfrm>
            <a:custGeom>
              <a:avLst/>
              <a:gdLst/>
              <a:ahLst/>
              <a:cxnLst>
                <a:cxn ang="0">
                  <a:pos x="wd2" y="hd2"/>
                </a:cxn>
                <a:cxn ang="5400000">
                  <a:pos x="wd2" y="hd2"/>
                </a:cxn>
                <a:cxn ang="10800000">
                  <a:pos x="wd2" y="hd2"/>
                </a:cxn>
                <a:cxn ang="16200000">
                  <a:pos x="wd2" y="hd2"/>
                </a:cxn>
              </a:cxnLst>
              <a:rect l="0" t="0" r="r" b="b"/>
              <a:pathLst>
                <a:path w="21600" h="21600" extrusionOk="0">
                  <a:moveTo>
                    <a:pt x="10799" y="21600"/>
                  </a:moveTo>
                  <a:lnTo>
                    <a:pt x="21600" y="13350"/>
                  </a:lnTo>
                  <a:lnTo>
                    <a:pt x="17474" y="0"/>
                  </a:lnTo>
                  <a:lnTo>
                    <a:pt x="4126" y="0"/>
                  </a:lnTo>
                  <a:lnTo>
                    <a:pt x="0" y="13350"/>
                  </a:lnTo>
                  <a:lnTo>
                    <a:pt x="10799" y="21600"/>
                  </a:lnTo>
                  <a:close/>
                </a:path>
              </a:pathLst>
            </a:custGeom>
            <a:ln w="12700" cap="flat">
              <a:solidFill>
                <a:srgbClr val="000000"/>
              </a:solidFill>
              <a:prstDash val="solid"/>
              <a:miter lim="400000"/>
            </a:ln>
            <a:effectLst/>
          </p:spPr>
        </p:pic>
        <p:sp>
          <p:nvSpPr>
            <p:cNvPr id="768" name="Shape 768"/>
            <p:cNvSpPr/>
            <p:nvPr/>
          </p:nvSpPr>
          <p:spPr>
            <a:xfrm>
              <a:off x="306686" y="3116509"/>
              <a:ext cx="3607898" cy="7297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2000" spc="160">
                  <a:solidFill>
                    <a:srgbClr val="0268B3"/>
                  </a:solidFill>
                  <a:latin typeface="Montserrat"/>
                  <a:ea typeface="Montserrat"/>
                  <a:cs typeface="Montserrat"/>
                  <a:sym typeface="Montserrat"/>
                </a:defRPr>
              </a:lvl1pPr>
            </a:lstStyle>
            <a:p>
              <a:r>
                <a:t>LAURA SNELL</a:t>
              </a:r>
            </a:p>
          </p:txBody>
        </p:sp>
        <p:sp>
          <p:nvSpPr>
            <p:cNvPr id="769" name="Shape 769"/>
            <p:cNvSpPr/>
            <p:nvPr/>
          </p:nvSpPr>
          <p:spPr>
            <a:xfrm>
              <a:off x="0" y="4691013"/>
              <a:ext cx="4221271" cy="20437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defTabSz="584200">
                <a:lnSpc>
                  <a:spcPct val="120000"/>
                </a:lnSpc>
                <a:defRPr sz="3000">
                  <a:solidFill>
                    <a:srgbClr val="1D296F"/>
                  </a:solidFill>
                  <a:latin typeface="Lato Regular"/>
                  <a:ea typeface="Lato Regular"/>
                  <a:cs typeface="Lato Regular"/>
                  <a:sym typeface="Lato Regular"/>
                </a:defRPr>
              </a:pPr>
              <a:r>
                <a:t>SHSC</a:t>
              </a:r>
            </a:p>
            <a:p>
              <a:pPr defTabSz="584200">
                <a:lnSpc>
                  <a:spcPct val="120000"/>
                </a:lnSpc>
                <a:defRPr sz="3000">
                  <a:solidFill>
                    <a:srgbClr val="1D296F"/>
                  </a:solidFill>
                  <a:latin typeface="Lato Regular"/>
                  <a:ea typeface="Lato Regular"/>
                  <a:cs typeface="Lato Regular"/>
                  <a:sym typeface="Lato Regular"/>
                </a:defRPr>
              </a:pPr>
              <a:r>
                <a:t>Plastic &amp; Reconstructive </a:t>
              </a:r>
            </a:p>
            <a:p>
              <a:pPr defTabSz="584200">
                <a:lnSpc>
                  <a:spcPct val="120000"/>
                </a:lnSpc>
                <a:defRPr sz="3000">
                  <a:solidFill>
                    <a:srgbClr val="1D296F"/>
                  </a:solidFill>
                  <a:latin typeface="Lato Regular"/>
                  <a:ea typeface="Lato Regular"/>
                  <a:cs typeface="Lato Regular"/>
                  <a:sym typeface="Lato Regular"/>
                </a:defRPr>
              </a:pPr>
              <a:r>
                <a:t>Surgery</a:t>
              </a:r>
            </a:p>
          </p:txBody>
        </p:sp>
      </p:grpSp>
      <p:sp>
        <p:nvSpPr>
          <p:cNvPr id="771" name="Shape 771"/>
          <p:cNvSpPr/>
          <p:nvPr/>
        </p:nvSpPr>
        <p:spPr>
          <a:xfrm>
            <a:off x="1027723" y="654355"/>
            <a:ext cx="22743162"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7000" spc="560">
                <a:solidFill>
                  <a:srgbClr val="1D296F"/>
                </a:solidFill>
                <a:latin typeface="Montserrat"/>
                <a:ea typeface="Montserrat"/>
                <a:cs typeface="Montserrat"/>
                <a:sym typeface="Montserrat"/>
              </a:defRPr>
            </a:pPr>
            <a:r>
              <a:t>CONTINUING APPOINTMENT REVIEWS </a:t>
            </a:r>
            <a:r>
              <a:rPr sz="5000" spc="400"/>
              <a:t>CONT’D</a:t>
            </a:r>
            <a:r>
              <a:t> </a:t>
            </a:r>
          </a:p>
        </p:txBody>
      </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750"/>
                                        </p:tgtEl>
                                        <p:attrNameLst>
                                          <p:attrName>style.visibility</p:attrName>
                                        </p:attrNameLst>
                                      </p:cBhvr>
                                      <p:to>
                                        <p:strVal val="visible"/>
                                      </p:to>
                                    </p:set>
                                    <p:anim calcmode="lin" valueType="num">
                                      <p:cBhvr>
                                        <p:cTn id="7" dur="1250" fill="hold"/>
                                        <p:tgtEl>
                                          <p:spTgt spid="750"/>
                                        </p:tgtEl>
                                        <p:attrNameLst>
                                          <p:attrName>ppt_w</p:attrName>
                                        </p:attrNameLst>
                                      </p:cBhvr>
                                      <p:tavLst>
                                        <p:tav tm="0">
                                          <p:val>
                                            <p:fltVal val="0"/>
                                          </p:val>
                                        </p:tav>
                                        <p:tav tm="100000">
                                          <p:val>
                                            <p:strVal val="#ppt_w"/>
                                          </p:val>
                                        </p:tav>
                                      </p:tavLst>
                                    </p:anim>
                                    <p:anim calcmode="lin" valueType="num">
                                      <p:cBhvr>
                                        <p:cTn id="8" dur="1250" fill="hold"/>
                                        <p:tgtEl>
                                          <p:spTgt spid="750"/>
                                        </p:tgtEl>
                                        <p:attrNameLst>
                                          <p:attrName>ppt_h</p:attrName>
                                        </p:attrNameLst>
                                      </p:cBhvr>
                                      <p:tavLst>
                                        <p:tav tm="0">
                                          <p:val>
                                            <p:fltVal val="0"/>
                                          </p:val>
                                        </p:tav>
                                        <p:tav tm="100000">
                                          <p:val>
                                            <p:strVal val="#ppt_h"/>
                                          </p:val>
                                        </p:tav>
                                      </p:tavLst>
                                    </p:anim>
                                  </p:childTnLst>
                                </p:cTn>
                              </p:par>
                            </p:childTnLst>
                          </p:cTn>
                        </p:par>
                        <p:par>
                          <p:cTn id="9" fill="hold">
                            <p:stCondLst>
                              <p:cond delay="1250"/>
                            </p:stCondLst>
                            <p:childTnLst>
                              <p:par>
                                <p:cTn id="10" presetID="23" presetClass="entr" presetSubtype="16" fill="hold" grpId="2" nodeType="afterEffect">
                                  <p:stCondLst>
                                    <p:cond delay="200"/>
                                  </p:stCondLst>
                                  <p:iterate>
                                    <p:tmAbs val="0"/>
                                  </p:iterate>
                                  <p:childTnLst>
                                    <p:set>
                                      <p:cBhvr>
                                        <p:cTn id="11" fill="hold"/>
                                        <p:tgtEl>
                                          <p:spTgt spid="755"/>
                                        </p:tgtEl>
                                        <p:attrNameLst>
                                          <p:attrName>style.visibility</p:attrName>
                                        </p:attrNameLst>
                                      </p:cBhvr>
                                      <p:to>
                                        <p:strVal val="visible"/>
                                      </p:to>
                                    </p:set>
                                    <p:anim calcmode="lin" valueType="num">
                                      <p:cBhvr>
                                        <p:cTn id="12" dur="1250" fill="hold"/>
                                        <p:tgtEl>
                                          <p:spTgt spid="755"/>
                                        </p:tgtEl>
                                        <p:attrNameLst>
                                          <p:attrName>ppt_w</p:attrName>
                                        </p:attrNameLst>
                                      </p:cBhvr>
                                      <p:tavLst>
                                        <p:tav tm="0">
                                          <p:val>
                                            <p:fltVal val="0"/>
                                          </p:val>
                                        </p:tav>
                                        <p:tav tm="100000">
                                          <p:val>
                                            <p:strVal val="#ppt_w"/>
                                          </p:val>
                                        </p:tav>
                                      </p:tavLst>
                                    </p:anim>
                                    <p:anim calcmode="lin" valueType="num">
                                      <p:cBhvr>
                                        <p:cTn id="13" dur="1250" fill="hold"/>
                                        <p:tgtEl>
                                          <p:spTgt spid="755"/>
                                        </p:tgtEl>
                                        <p:attrNameLst>
                                          <p:attrName>ppt_h</p:attrName>
                                        </p:attrNameLst>
                                      </p:cBhvr>
                                      <p:tavLst>
                                        <p:tav tm="0">
                                          <p:val>
                                            <p:fltVal val="0"/>
                                          </p:val>
                                        </p:tav>
                                        <p:tav tm="100000">
                                          <p:val>
                                            <p:strVal val="#ppt_h"/>
                                          </p:val>
                                        </p:tav>
                                      </p:tavLst>
                                    </p:anim>
                                  </p:childTnLst>
                                </p:cTn>
                              </p:par>
                            </p:childTnLst>
                          </p:cTn>
                        </p:par>
                        <p:par>
                          <p:cTn id="14" fill="hold">
                            <p:stCondLst>
                              <p:cond delay="2700"/>
                            </p:stCondLst>
                            <p:childTnLst>
                              <p:par>
                                <p:cTn id="15" presetID="23" presetClass="entr" presetSubtype="16" fill="hold" grpId="3" nodeType="afterEffect">
                                  <p:stCondLst>
                                    <p:cond delay="200"/>
                                  </p:stCondLst>
                                  <p:iterate>
                                    <p:tmAbs val="0"/>
                                  </p:iterate>
                                  <p:childTnLst>
                                    <p:set>
                                      <p:cBhvr>
                                        <p:cTn id="16" fill="hold"/>
                                        <p:tgtEl>
                                          <p:spTgt spid="760"/>
                                        </p:tgtEl>
                                        <p:attrNameLst>
                                          <p:attrName>style.visibility</p:attrName>
                                        </p:attrNameLst>
                                      </p:cBhvr>
                                      <p:to>
                                        <p:strVal val="visible"/>
                                      </p:to>
                                    </p:set>
                                    <p:anim calcmode="lin" valueType="num">
                                      <p:cBhvr>
                                        <p:cTn id="17" dur="1250" fill="hold"/>
                                        <p:tgtEl>
                                          <p:spTgt spid="760"/>
                                        </p:tgtEl>
                                        <p:attrNameLst>
                                          <p:attrName>ppt_w</p:attrName>
                                        </p:attrNameLst>
                                      </p:cBhvr>
                                      <p:tavLst>
                                        <p:tav tm="0">
                                          <p:val>
                                            <p:fltVal val="0"/>
                                          </p:val>
                                        </p:tav>
                                        <p:tav tm="100000">
                                          <p:val>
                                            <p:strVal val="#ppt_w"/>
                                          </p:val>
                                        </p:tav>
                                      </p:tavLst>
                                    </p:anim>
                                    <p:anim calcmode="lin" valueType="num">
                                      <p:cBhvr>
                                        <p:cTn id="18" dur="1250" fill="hold"/>
                                        <p:tgtEl>
                                          <p:spTgt spid="760"/>
                                        </p:tgtEl>
                                        <p:attrNameLst>
                                          <p:attrName>ppt_h</p:attrName>
                                        </p:attrNameLst>
                                      </p:cBhvr>
                                      <p:tavLst>
                                        <p:tav tm="0">
                                          <p:val>
                                            <p:fltVal val="0"/>
                                          </p:val>
                                        </p:tav>
                                        <p:tav tm="100000">
                                          <p:val>
                                            <p:strVal val="#ppt_h"/>
                                          </p:val>
                                        </p:tav>
                                      </p:tavLst>
                                    </p:anim>
                                  </p:childTnLst>
                                </p:cTn>
                              </p:par>
                            </p:childTnLst>
                          </p:cTn>
                        </p:par>
                        <p:par>
                          <p:cTn id="19" fill="hold">
                            <p:stCondLst>
                              <p:cond delay="4150"/>
                            </p:stCondLst>
                            <p:childTnLst>
                              <p:par>
                                <p:cTn id="20" presetID="23" presetClass="entr" presetSubtype="16" fill="hold" grpId="4" nodeType="afterEffect">
                                  <p:stCondLst>
                                    <p:cond delay="0"/>
                                  </p:stCondLst>
                                  <p:iterate>
                                    <p:tmAbs val="0"/>
                                  </p:iterate>
                                  <p:childTnLst>
                                    <p:set>
                                      <p:cBhvr>
                                        <p:cTn id="21" fill="hold"/>
                                        <p:tgtEl>
                                          <p:spTgt spid="765"/>
                                        </p:tgtEl>
                                        <p:attrNameLst>
                                          <p:attrName>style.visibility</p:attrName>
                                        </p:attrNameLst>
                                      </p:cBhvr>
                                      <p:to>
                                        <p:strVal val="visible"/>
                                      </p:to>
                                    </p:set>
                                    <p:anim calcmode="lin" valueType="num">
                                      <p:cBhvr>
                                        <p:cTn id="22" dur="1250" fill="hold"/>
                                        <p:tgtEl>
                                          <p:spTgt spid="765"/>
                                        </p:tgtEl>
                                        <p:attrNameLst>
                                          <p:attrName>ppt_w</p:attrName>
                                        </p:attrNameLst>
                                      </p:cBhvr>
                                      <p:tavLst>
                                        <p:tav tm="0">
                                          <p:val>
                                            <p:fltVal val="0"/>
                                          </p:val>
                                        </p:tav>
                                        <p:tav tm="100000">
                                          <p:val>
                                            <p:strVal val="#ppt_w"/>
                                          </p:val>
                                        </p:tav>
                                      </p:tavLst>
                                    </p:anim>
                                    <p:anim calcmode="lin" valueType="num">
                                      <p:cBhvr>
                                        <p:cTn id="23" dur="1250" fill="hold"/>
                                        <p:tgtEl>
                                          <p:spTgt spid="765"/>
                                        </p:tgtEl>
                                        <p:attrNameLst>
                                          <p:attrName>ppt_h</p:attrName>
                                        </p:attrNameLst>
                                      </p:cBhvr>
                                      <p:tavLst>
                                        <p:tav tm="0">
                                          <p:val>
                                            <p:fltVal val="0"/>
                                          </p:val>
                                        </p:tav>
                                        <p:tav tm="100000">
                                          <p:val>
                                            <p:strVal val="#ppt_h"/>
                                          </p:val>
                                        </p:tav>
                                      </p:tavLst>
                                    </p:anim>
                                  </p:childTnLst>
                                </p:cTn>
                              </p:par>
                            </p:childTnLst>
                          </p:cTn>
                        </p:par>
                        <p:par>
                          <p:cTn id="24" fill="hold">
                            <p:stCondLst>
                              <p:cond delay="5400"/>
                            </p:stCondLst>
                            <p:childTnLst>
                              <p:par>
                                <p:cTn id="25" presetID="23" presetClass="entr" presetSubtype="16" fill="hold" grpId="5" nodeType="afterEffect">
                                  <p:stCondLst>
                                    <p:cond delay="0"/>
                                  </p:stCondLst>
                                  <p:iterate>
                                    <p:tmAbs val="0"/>
                                  </p:iterate>
                                  <p:childTnLst>
                                    <p:set>
                                      <p:cBhvr>
                                        <p:cTn id="26" fill="hold"/>
                                        <p:tgtEl>
                                          <p:spTgt spid="770"/>
                                        </p:tgtEl>
                                        <p:attrNameLst>
                                          <p:attrName>style.visibility</p:attrName>
                                        </p:attrNameLst>
                                      </p:cBhvr>
                                      <p:to>
                                        <p:strVal val="visible"/>
                                      </p:to>
                                    </p:set>
                                    <p:anim calcmode="lin" valueType="num">
                                      <p:cBhvr>
                                        <p:cTn id="27" dur="1000" fill="hold"/>
                                        <p:tgtEl>
                                          <p:spTgt spid="770"/>
                                        </p:tgtEl>
                                        <p:attrNameLst>
                                          <p:attrName>ppt_w</p:attrName>
                                        </p:attrNameLst>
                                      </p:cBhvr>
                                      <p:tavLst>
                                        <p:tav tm="0">
                                          <p:val>
                                            <p:fltVal val="0"/>
                                          </p:val>
                                        </p:tav>
                                        <p:tav tm="100000">
                                          <p:val>
                                            <p:strVal val="#ppt_w"/>
                                          </p:val>
                                        </p:tav>
                                      </p:tavLst>
                                    </p:anim>
                                    <p:anim calcmode="lin" valueType="num">
                                      <p:cBhvr>
                                        <p:cTn id="28" dur="1000" fill="hold"/>
                                        <p:tgtEl>
                                          <p:spTgt spid="7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 grpId="1" animBg="1" advAuto="0"/>
      <p:bldP spid="755" grpId="2" animBg="1" advAuto="0"/>
      <p:bldP spid="760" grpId="3" animBg="1" advAuto="0"/>
      <p:bldP spid="765" grpId="4" animBg="1" advAuto="0"/>
      <p:bldP spid="770" grpId="5"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3" name="OrthopaedicSurgeryPhotoshoot_KaylaRocca-4777-small-filtered.jpe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24384000" cy="13716000"/>
          </a:xfrm>
          <a:prstGeom prst="rect">
            <a:avLst/>
          </a:prstGeom>
          <a:ln w="12700">
            <a:miter lim="400000"/>
          </a:ln>
        </p:spPr>
      </p:pic>
      <p:sp>
        <p:nvSpPr>
          <p:cNvPr id="774" name="Shape 774"/>
          <p:cNvSpPr/>
          <p:nvPr/>
        </p:nvSpPr>
        <p:spPr>
          <a:xfrm>
            <a:off x="-2126" y="-48525"/>
            <a:ext cx="24388252" cy="13813051"/>
          </a:xfrm>
          <a:prstGeom prst="rect">
            <a:avLst/>
          </a:prstGeom>
          <a:solidFill>
            <a:schemeClr val="accent1">
              <a:hueOff val="273562"/>
              <a:satOff val="2937"/>
              <a:lumOff val="-22233"/>
              <a:alpha val="75039"/>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775" name="Shape 775"/>
          <p:cNvSpPr/>
          <p:nvPr/>
        </p:nvSpPr>
        <p:spPr>
          <a:xfrm>
            <a:off x="1075688" y="3923026"/>
            <a:ext cx="22232622"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10000" spc="800">
                <a:solidFill>
                  <a:srgbClr val="FF85FF"/>
                </a:solidFill>
                <a:latin typeface="Montserrat"/>
                <a:ea typeface="Montserrat"/>
                <a:cs typeface="Montserrat"/>
                <a:sym typeface="Montserrat"/>
              </a:defRPr>
            </a:lvl1pPr>
          </a:lstStyle>
          <a:p>
            <a:r>
              <a:t>NEW FACULTY RECRUITMENTS</a:t>
            </a:r>
          </a:p>
        </p:txBody>
      </p:sp>
      <p:sp>
        <p:nvSpPr>
          <p:cNvPr id="776" name="Shape 776"/>
          <p:cNvSpPr/>
          <p:nvPr/>
        </p:nvSpPr>
        <p:spPr>
          <a:xfrm>
            <a:off x="8169148" y="7506585"/>
            <a:ext cx="8045705"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4000" spc="320">
                <a:solidFill>
                  <a:srgbClr val="FFFFFF"/>
                </a:solidFill>
                <a:latin typeface="Lato Regular"/>
                <a:ea typeface="Lato Regular"/>
                <a:cs typeface="Lato Regular"/>
                <a:sym typeface="Lato Regular"/>
              </a:defRPr>
            </a:lvl1pPr>
          </a:lstStyle>
          <a:p>
            <a:r>
              <a:t>JULY 1, 2015 - JUNE 30, 2016</a:t>
            </a:r>
          </a:p>
        </p:txBody>
      </p:sp>
      <p:sp>
        <p:nvSpPr>
          <p:cNvPr id="777" name="Shape 777"/>
          <p:cNvSpPr/>
          <p:nvPr/>
        </p:nvSpPr>
        <p:spPr>
          <a:xfrm rot="18900000">
            <a:off x="11916876" y="5343089"/>
            <a:ext cx="550247" cy="550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85FF"/>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grpSp>
        <p:nvGrpSpPr>
          <p:cNvPr id="780" name="Group 780"/>
          <p:cNvGrpSpPr/>
          <p:nvPr/>
        </p:nvGrpSpPr>
        <p:grpSpPr>
          <a:xfrm>
            <a:off x="18486028" y="11652788"/>
            <a:ext cx="5008242" cy="1180295"/>
            <a:chOff x="0" y="0"/>
            <a:chExt cx="5008241" cy="1180293"/>
          </a:xfrm>
        </p:grpSpPr>
        <p:sp>
          <p:nvSpPr>
            <p:cNvPr id="778" name="Shape 778"/>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FFFFFF"/>
                  </a:solidFill>
                </a:rPr>
                <a:t>ANNUAL ADDRESS</a:t>
              </a:r>
              <a:r>
                <a:t> 2016</a:t>
              </a:r>
            </a:p>
          </p:txBody>
        </p:sp>
        <p:pic>
          <p:nvPicPr>
            <p:cNvPr id="779" name="past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 name="Shape 782"/>
          <p:cNvSpPr/>
          <p:nvPr/>
        </p:nvSpPr>
        <p:spPr>
          <a:xfrm>
            <a:off x="-2128" y="-31747"/>
            <a:ext cx="24388255" cy="13779496"/>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783" name="Shape 783"/>
          <p:cNvSpPr/>
          <p:nvPr/>
        </p:nvSpPr>
        <p:spPr>
          <a:xfrm>
            <a:off x="9507588" y="283809"/>
            <a:ext cx="12688317"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7000" spc="560">
                <a:solidFill>
                  <a:srgbClr val="002A5C"/>
                </a:solidFill>
                <a:latin typeface="Montserrat"/>
                <a:ea typeface="Montserrat"/>
                <a:cs typeface="Montserrat"/>
                <a:sym typeface="Montserrat"/>
              </a:defRPr>
            </a:lvl1pPr>
          </a:lstStyle>
          <a:p>
            <a:r>
              <a:t>NEW FACULTY RECRUITS</a:t>
            </a:r>
          </a:p>
        </p:txBody>
      </p:sp>
      <p:pic>
        <p:nvPicPr>
          <p:cNvPr id="784" name="shutterstock_146650463-filtered.jpe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78933" y="0"/>
            <a:ext cx="8178537" cy="13716000"/>
          </a:xfrm>
          <a:prstGeom prst="rect">
            <a:avLst/>
          </a:prstGeom>
          <a:ln w="25400">
            <a:miter lim="400000"/>
          </a:ln>
          <a:effectLst>
            <a:reflection stA="50000" endPos="40000" dir="5400000" sy="-100000" algn="bl" rotWithShape="0"/>
          </a:effectLst>
        </p:spPr>
      </p:pic>
      <p:grpSp>
        <p:nvGrpSpPr>
          <p:cNvPr id="787" name="Group 787"/>
          <p:cNvGrpSpPr/>
          <p:nvPr/>
        </p:nvGrpSpPr>
        <p:grpSpPr>
          <a:xfrm>
            <a:off x="18486028" y="11652788"/>
            <a:ext cx="5008242" cy="1180295"/>
            <a:chOff x="0" y="0"/>
            <a:chExt cx="5008241" cy="1180293"/>
          </a:xfrm>
        </p:grpSpPr>
        <p:sp>
          <p:nvSpPr>
            <p:cNvPr id="785" name="Shape 785"/>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786" name="past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grpSp>
        <p:nvGrpSpPr>
          <p:cNvPr id="790" name="Group 790"/>
          <p:cNvGrpSpPr/>
          <p:nvPr/>
        </p:nvGrpSpPr>
        <p:grpSpPr>
          <a:xfrm>
            <a:off x="9814356" y="2030317"/>
            <a:ext cx="13281378" cy="5496561"/>
            <a:chOff x="0" y="0"/>
            <a:chExt cx="13281376" cy="5496560"/>
          </a:xfrm>
        </p:grpSpPr>
        <p:sp>
          <p:nvSpPr>
            <p:cNvPr id="788" name="Shape 788"/>
            <p:cNvSpPr/>
            <p:nvPr/>
          </p:nvSpPr>
          <p:spPr>
            <a:xfrm>
              <a:off x="0" y="1522730"/>
              <a:ext cx="4755287" cy="1130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a:defRPr sz="6800" spc="544">
                  <a:solidFill>
                    <a:srgbClr val="FF85FF"/>
                  </a:solidFill>
                  <a:latin typeface="Montserrat"/>
                  <a:ea typeface="Montserrat"/>
                  <a:cs typeface="Montserrat"/>
                  <a:sym typeface="Montserrat"/>
                </a:defRPr>
              </a:lvl1pPr>
            </a:lstStyle>
            <a:p>
              <a:r>
                <a:t>ADJUNCT</a:t>
              </a:r>
            </a:p>
          </p:txBody>
        </p:sp>
        <p:sp>
          <p:nvSpPr>
            <p:cNvPr id="789" name="Shape 789"/>
            <p:cNvSpPr/>
            <p:nvPr/>
          </p:nvSpPr>
          <p:spPr>
            <a:xfrm>
              <a:off x="5983688" y="0"/>
              <a:ext cx="7297689" cy="54965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366346" indent="-366346" algn="l" defTabSz="584200">
                <a:lnSpc>
                  <a:spcPct val="120000"/>
                </a:lnSpc>
                <a:buSzPct val="75000"/>
                <a:buChar char="•"/>
                <a:defRPr sz="3000">
                  <a:latin typeface="Lato Regular"/>
                  <a:ea typeface="Lato Regular"/>
                  <a:cs typeface="Lato Regular"/>
                  <a:sym typeface="Lato Regular"/>
                </a:defRPr>
              </a:pPr>
              <a:r>
                <a:t>Fathi Abuzagaya - Rouge Valley (OS)</a:t>
              </a:r>
            </a:p>
            <a:p>
              <a:pPr marL="366346" indent="-366346" algn="l" defTabSz="584200">
                <a:lnSpc>
                  <a:spcPct val="120000"/>
                </a:lnSpc>
                <a:buSzPct val="75000"/>
                <a:buChar char="•"/>
                <a:defRPr sz="3000">
                  <a:latin typeface="Lato Regular"/>
                  <a:ea typeface="Lato Regular"/>
                  <a:cs typeface="Lato Regular"/>
                  <a:sym typeface="Lato Regular"/>
                </a:defRPr>
              </a:pPr>
              <a:r>
                <a:t>Olubimpe Ayeni - Southlake (PRS)</a:t>
              </a:r>
            </a:p>
            <a:p>
              <a:pPr marL="366346" indent="-366346" algn="l" defTabSz="584200">
                <a:lnSpc>
                  <a:spcPct val="120000"/>
                </a:lnSpc>
                <a:buSzPct val="75000"/>
                <a:buChar char="•"/>
                <a:defRPr sz="3000">
                  <a:latin typeface="Lato Regular"/>
                  <a:ea typeface="Lato Regular"/>
                  <a:cs typeface="Lato Regular"/>
                  <a:sym typeface="Lato Regular"/>
                </a:defRPr>
              </a:pPr>
              <a:r>
                <a:t>Robert Bendavid - Office based (GS)</a:t>
              </a:r>
            </a:p>
            <a:p>
              <a:pPr marL="366346" indent="-366346" algn="l" defTabSz="584200">
                <a:lnSpc>
                  <a:spcPct val="120000"/>
                </a:lnSpc>
                <a:buSzPct val="75000"/>
                <a:buChar char="•"/>
                <a:defRPr sz="3000">
                  <a:latin typeface="Lato Regular"/>
                  <a:ea typeface="Lato Regular"/>
                  <a:cs typeface="Lato Regular"/>
                  <a:sym typeface="Lato Regular"/>
                </a:defRPr>
              </a:pPr>
              <a:r>
                <a:t>Kristen Foell - Royal Victoria (US)</a:t>
              </a:r>
            </a:p>
            <a:p>
              <a:pPr marL="366346" indent="-366346" algn="l" defTabSz="584200">
                <a:lnSpc>
                  <a:spcPct val="120000"/>
                </a:lnSpc>
                <a:buSzPct val="75000"/>
                <a:buChar char="•"/>
                <a:defRPr sz="3000">
                  <a:latin typeface="Lato Regular"/>
                  <a:ea typeface="Lato Regular"/>
                  <a:cs typeface="Lato Regular"/>
                  <a:sym typeface="Lato Regular"/>
                </a:defRPr>
              </a:pPr>
              <a:r>
                <a:t>Alexander Iskander - Humber River (GS)</a:t>
              </a:r>
            </a:p>
            <a:p>
              <a:pPr marL="366346" indent="-366346" algn="l" defTabSz="584200">
                <a:lnSpc>
                  <a:spcPct val="120000"/>
                </a:lnSpc>
                <a:buSzPct val="75000"/>
                <a:buChar char="•"/>
                <a:defRPr sz="3000">
                  <a:latin typeface="Lato Regular"/>
                  <a:ea typeface="Lato Regular"/>
                  <a:cs typeface="Lato Regular"/>
                  <a:sym typeface="Lato Regular"/>
                </a:defRPr>
              </a:pPr>
              <a:r>
                <a:t>Mehdi Shahideh - Trillium (NS)</a:t>
              </a:r>
            </a:p>
            <a:p>
              <a:pPr marL="366346" indent="-366346" algn="l" defTabSz="584200">
                <a:lnSpc>
                  <a:spcPct val="120000"/>
                </a:lnSpc>
                <a:buSzPct val="75000"/>
                <a:buChar char="•"/>
                <a:defRPr sz="3000">
                  <a:latin typeface="Lato Regular"/>
                  <a:ea typeface="Lato Regular"/>
                  <a:cs typeface="Lato Regular"/>
                  <a:sym typeface="Lato Regular"/>
                </a:defRPr>
              </a:pPr>
              <a:r>
                <a:t>Bharat Sharma - Royal Victoria (GS)</a:t>
              </a:r>
            </a:p>
            <a:p>
              <a:pPr marL="366346" indent="-366346" algn="l" defTabSz="584200">
                <a:lnSpc>
                  <a:spcPct val="120000"/>
                </a:lnSpc>
                <a:buSzPct val="75000"/>
                <a:buChar char="•"/>
                <a:defRPr sz="3000">
                  <a:latin typeface="Lato Regular"/>
                  <a:ea typeface="Lato Regular"/>
                  <a:cs typeface="Lato Regular"/>
                  <a:sym typeface="Lato Regular"/>
                </a:defRPr>
              </a:pPr>
              <a:r>
                <a:t>Jason Smith - Rouge Valley (OS)</a:t>
              </a:r>
            </a:p>
            <a:p>
              <a:pPr marL="366346" indent="-366346" algn="l" defTabSz="584200">
                <a:lnSpc>
                  <a:spcPct val="120000"/>
                </a:lnSpc>
                <a:buSzPct val="75000"/>
                <a:buChar char="•"/>
                <a:defRPr sz="3000">
                  <a:latin typeface="Lato Regular"/>
                  <a:ea typeface="Lato Regular"/>
                  <a:cs typeface="Lato Regular"/>
                  <a:sym typeface="Lato Regular"/>
                </a:defRPr>
              </a:pPr>
              <a:r>
                <a:t>Ron Somogyi - North York General (PRS)</a:t>
              </a:r>
            </a:p>
            <a:p>
              <a:pPr marL="366346" indent="-366346" algn="l" defTabSz="584200">
                <a:lnSpc>
                  <a:spcPct val="120000"/>
                </a:lnSpc>
                <a:buSzPct val="75000"/>
                <a:buChar char="•"/>
                <a:defRPr sz="3000">
                  <a:latin typeface="Lato Regular"/>
                  <a:ea typeface="Lato Regular"/>
                  <a:cs typeface="Lato Regular"/>
                  <a:sym typeface="Lato Regular"/>
                </a:defRPr>
              </a:pPr>
              <a:r>
                <a:t>Dana Wilson - Trillium (OS)</a:t>
              </a:r>
            </a:p>
          </p:txBody>
        </p:sp>
      </p:grpSp>
      <p:grpSp>
        <p:nvGrpSpPr>
          <p:cNvPr id="793" name="Group 793"/>
          <p:cNvGrpSpPr/>
          <p:nvPr/>
        </p:nvGrpSpPr>
        <p:grpSpPr>
          <a:xfrm>
            <a:off x="9187980" y="8796082"/>
            <a:ext cx="14198527" cy="2753361"/>
            <a:chOff x="0" y="0"/>
            <a:chExt cx="14198525" cy="2753360"/>
          </a:xfrm>
        </p:grpSpPr>
        <p:sp>
          <p:nvSpPr>
            <p:cNvPr id="791" name="Shape 791"/>
            <p:cNvSpPr/>
            <p:nvPr/>
          </p:nvSpPr>
          <p:spPr>
            <a:xfrm>
              <a:off x="8808493" y="558799"/>
              <a:ext cx="5390033" cy="1130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a:defRPr sz="6800" spc="544">
                  <a:solidFill>
                    <a:srgbClr val="FF85FF"/>
                  </a:solidFill>
                  <a:latin typeface="Montserrat"/>
                  <a:ea typeface="Montserrat"/>
                  <a:cs typeface="Montserrat"/>
                  <a:sym typeface="Montserrat"/>
                </a:defRPr>
              </a:lvl1pPr>
            </a:lstStyle>
            <a:p>
              <a:r>
                <a:t>PART TIME</a:t>
              </a:r>
            </a:p>
          </p:txBody>
        </p:sp>
        <p:sp>
          <p:nvSpPr>
            <p:cNvPr id="792" name="Shape 792"/>
            <p:cNvSpPr/>
            <p:nvPr/>
          </p:nvSpPr>
          <p:spPr>
            <a:xfrm>
              <a:off x="0" y="0"/>
              <a:ext cx="8577849" cy="27533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366346" indent="-366346" algn="l" defTabSz="584200">
                <a:lnSpc>
                  <a:spcPct val="120000"/>
                </a:lnSpc>
                <a:buSzPct val="75000"/>
                <a:buChar char="•"/>
                <a:defRPr sz="3000">
                  <a:latin typeface="Lato Regular"/>
                  <a:ea typeface="Lato Regular"/>
                  <a:cs typeface="Lato Regular"/>
                  <a:sym typeface="Lato Regular"/>
                </a:defRPr>
              </a:pPr>
              <a:r>
                <a:t>Adam Mohammed - Trillium (TS)</a:t>
              </a:r>
            </a:p>
            <a:p>
              <a:pPr marL="366346" indent="-366346" algn="l" defTabSz="584200">
                <a:lnSpc>
                  <a:spcPct val="120000"/>
                </a:lnSpc>
                <a:buSzPct val="75000"/>
                <a:buChar char="•"/>
                <a:defRPr sz="3000">
                  <a:latin typeface="Lato Regular"/>
                  <a:ea typeface="Lato Regular"/>
                  <a:cs typeface="Lato Regular"/>
                  <a:sym typeface="Lato Regular"/>
                </a:defRPr>
              </a:pPr>
              <a:r>
                <a:t>Frank Papanikolaou - Trillium (US)</a:t>
              </a:r>
            </a:p>
            <a:p>
              <a:pPr marL="366346" indent="-366346" algn="l" defTabSz="584200">
                <a:lnSpc>
                  <a:spcPct val="120000"/>
                </a:lnSpc>
                <a:buSzPct val="75000"/>
                <a:buChar char="•"/>
                <a:defRPr sz="3000">
                  <a:latin typeface="Lato Regular"/>
                  <a:ea typeface="Lato Regular"/>
                  <a:cs typeface="Lato Regular"/>
                  <a:sym typeface="Lato Regular"/>
                </a:defRPr>
              </a:pPr>
              <a:r>
                <a:t>Tara Lynn Teshima - Markham Stouffville (PRS)</a:t>
              </a:r>
            </a:p>
            <a:p>
              <a:pPr marL="366346" indent="-366346" algn="l" defTabSz="584200">
                <a:lnSpc>
                  <a:spcPct val="120000"/>
                </a:lnSpc>
                <a:buSzPct val="75000"/>
                <a:buChar char="•"/>
                <a:defRPr sz="3000">
                  <a:latin typeface="Lato Regular"/>
                  <a:ea typeface="Lato Regular"/>
                  <a:cs typeface="Lato Regular"/>
                  <a:sym typeface="Lato Regular"/>
                </a:defRPr>
              </a:pPr>
              <a:r>
                <a:t>Roberto Tutino - Trillium (PRS)</a:t>
              </a:r>
            </a:p>
            <a:p>
              <a:pPr marL="366346" indent="-366346" algn="l" defTabSz="584200">
                <a:lnSpc>
                  <a:spcPct val="120000"/>
                </a:lnSpc>
                <a:buSzPct val="75000"/>
                <a:buChar char="•"/>
                <a:defRPr sz="3000">
                  <a:latin typeface="Lato Regular"/>
                  <a:ea typeface="Lato Regular"/>
                  <a:cs typeface="Lato Regular"/>
                  <a:sym typeface="Lato Regular"/>
                </a:defRPr>
              </a:pPr>
              <a:r>
                <a:t>William Williams - Hospital for Sick Children (CS)</a:t>
              </a:r>
            </a:p>
          </p:txBody>
        </p:sp>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790"/>
                                        </p:tgtEl>
                                        <p:attrNameLst>
                                          <p:attrName>style.visibility</p:attrName>
                                        </p:attrNameLst>
                                      </p:cBhvr>
                                      <p:to>
                                        <p:strVal val="visible"/>
                                      </p:to>
                                    </p:set>
                                    <p:animEffect transition="in" filter="dissolve">
                                      <p:cBhvr>
                                        <p:cTn id="7" dur="1000"/>
                                        <p:tgtEl>
                                          <p:spTgt spid="79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793"/>
                                        </p:tgtEl>
                                        <p:attrNameLst>
                                          <p:attrName>style.visibility</p:attrName>
                                        </p:attrNameLst>
                                      </p:cBhvr>
                                      <p:to>
                                        <p:strVal val="visible"/>
                                      </p:to>
                                    </p:set>
                                    <p:animEffect transition="in" filter="dissolve">
                                      <p:cBhvr>
                                        <p:cTn id="12" dur="1000"/>
                                        <p:tgtEl>
                                          <p:spTgt spid="7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 grpId="1" animBg="1" advAuto="0"/>
      <p:bldP spid="793" grpId="2"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p:nvPr/>
        </p:nvSpPr>
        <p:spPr>
          <a:xfrm>
            <a:off x="-2128" y="-48525"/>
            <a:ext cx="24388255" cy="13813051"/>
          </a:xfrm>
          <a:prstGeom prst="rect">
            <a:avLst/>
          </a:prstGeom>
          <a:solidFill>
            <a:schemeClr val="accent1">
              <a:hueOff val="273562"/>
              <a:satOff val="2937"/>
              <a:lumOff val="-22233"/>
              <a:alpha val="85122"/>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39" name="Shape 139"/>
          <p:cNvSpPr/>
          <p:nvPr/>
        </p:nvSpPr>
        <p:spPr>
          <a:xfrm>
            <a:off x="-21575" y="-48525"/>
            <a:ext cx="24384001" cy="13813050"/>
          </a:xfrm>
          <a:prstGeom prst="rect">
            <a:avLst/>
          </a:prstGeom>
          <a:solidFill>
            <a:schemeClr val="accent5">
              <a:hueOff val="-522602"/>
              <a:satOff val="-6700"/>
              <a:lumOff val="-22320"/>
              <a:alpha val="15386"/>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40" name="Shape 140"/>
          <p:cNvSpPr/>
          <p:nvPr/>
        </p:nvSpPr>
        <p:spPr>
          <a:xfrm>
            <a:off x="-23702" y="-31747"/>
            <a:ext cx="24388255" cy="13779496"/>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grpSp>
        <p:nvGrpSpPr>
          <p:cNvPr id="143" name="Group 143"/>
          <p:cNvGrpSpPr/>
          <p:nvPr/>
        </p:nvGrpSpPr>
        <p:grpSpPr>
          <a:xfrm>
            <a:off x="18486028" y="11652788"/>
            <a:ext cx="5008242" cy="1180295"/>
            <a:chOff x="0" y="0"/>
            <a:chExt cx="5008241" cy="1180293"/>
          </a:xfrm>
        </p:grpSpPr>
        <p:sp>
          <p:nvSpPr>
            <p:cNvPr id="141" name="Shape 141"/>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142"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144" name="Shape 144"/>
          <p:cNvSpPr/>
          <p:nvPr/>
        </p:nvSpPr>
        <p:spPr>
          <a:xfrm>
            <a:off x="3246627" y="482600"/>
            <a:ext cx="17890745"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7000" spc="560">
                <a:solidFill>
                  <a:srgbClr val="1D296F"/>
                </a:solidFill>
                <a:latin typeface="Montserrat"/>
                <a:ea typeface="Montserrat"/>
                <a:cs typeface="Montserrat"/>
                <a:sym typeface="Montserrat"/>
              </a:defRPr>
            </a:lvl1pPr>
          </a:lstStyle>
          <a:p>
            <a:r>
              <a:t>EXTERNAL REVIEW DEPT SURGERY</a:t>
            </a:r>
          </a:p>
        </p:txBody>
      </p:sp>
      <p:grpSp>
        <p:nvGrpSpPr>
          <p:cNvPr id="148" name="Group 148"/>
          <p:cNvGrpSpPr/>
          <p:nvPr/>
        </p:nvGrpSpPr>
        <p:grpSpPr>
          <a:xfrm>
            <a:off x="287136" y="2354121"/>
            <a:ext cx="6667776" cy="6037050"/>
            <a:chOff x="0" y="0"/>
            <a:chExt cx="6667774" cy="6037048"/>
          </a:xfrm>
        </p:grpSpPr>
        <p:pic>
          <p:nvPicPr>
            <p:cNvPr id="145" name="Unknown.jpg"/>
            <p:cNvPicPr>
              <a:picLocks noChangeAspect="1"/>
            </p:cNvPicPr>
            <p:nvPr/>
          </p:nvPicPr>
          <p:blipFill>
            <a:blip r:embed="rId3">
              <a:extLst/>
            </a:blip>
            <a:stretch>
              <a:fillRect/>
            </a:stretch>
          </p:blipFill>
          <p:spPr>
            <a:xfrm>
              <a:off x="1575596" y="0"/>
              <a:ext cx="2463801" cy="3289300"/>
            </a:xfrm>
            <a:prstGeom prst="rect">
              <a:avLst/>
            </a:prstGeom>
            <a:ln w="25400" cap="flat">
              <a:noFill/>
              <a:miter lim="400000"/>
            </a:ln>
            <a:effectLst>
              <a:outerShdw blurRad="254000" dist="127000" dir="5400000" rotWithShape="0">
                <a:srgbClr val="000000">
                  <a:alpha val="70000"/>
                </a:srgbClr>
              </a:outerShdw>
            </a:effectLst>
          </p:spPr>
        </p:pic>
        <p:sp>
          <p:nvSpPr>
            <p:cNvPr id="146" name="Shape 146"/>
            <p:cNvSpPr/>
            <p:nvPr/>
          </p:nvSpPr>
          <p:spPr>
            <a:xfrm>
              <a:off x="0" y="4428667"/>
              <a:ext cx="5998796" cy="16083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a:defRPr sz="2600" spc="208">
                  <a:solidFill>
                    <a:srgbClr val="3A7DCB"/>
                  </a:solidFill>
                  <a:latin typeface="Montserrat"/>
                  <a:ea typeface="Montserrat"/>
                  <a:cs typeface="Montserrat"/>
                  <a:sym typeface="Montserrat"/>
                </a:defRPr>
              </a:pPr>
              <a:r>
                <a:t>Professor and Chair</a:t>
              </a:r>
            </a:p>
            <a:p>
              <a:pPr>
                <a:defRPr sz="2600" spc="208">
                  <a:solidFill>
                    <a:srgbClr val="3A7DCB"/>
                  </a:solidFill>
                  <a:latin typeface="Montserrat"/>
                  <a:ea typeface="Montserrat"/>
                  <a:cs typeface="Montserrat"/>
                  <a:sym typeface="Montserrat"/>
                </a:defRPr>
              </a:pPr>
              <a:r>
                <a:t>Department of Surgery</a:t>
              </a:r>
            </a:p>
            <a:p>
              <a:pPr>
                <a:defRPr sz="2600" spc="208">
                  <a:solidFill>
                    <a:srgbClr val="3A7DCB"/>
                  </a:solidFill>
                  <a:latin typeface="Montserrat"/>
                  <a:ea typeface="Montserrat"/>
                  <a:cs typeface="Montserrat"/>
                  <a:sym typeface="Montserrat"/>
                </a:defRPr>
              </a:pPr>
              <a:r>
                <a:t>University of Washington</a:t>
              </a:r>
            </a:p>
            <a:p>
              <a:pPr>
                <a:defRPr sz="2600" spc="208">
                  <a:solidFill>
                    <a:srgbClr val="3A7DCB"/>
                  </a:solidFill>
                  <a:latin typeface="Montserrat"/>
                  <a:ea typeface="Montserrat"/>
                  <a:cs typeface="Montserrat"/>
                  <a:sym typeface="Montserrat"/>
                </a:defRPr>
              </a:pPr>
              <a:r>
                <a:t>Seattle</a:t>
              </a:r>
            </a:p>
          </p:txBody>
        </p:sp>
        <p:sp>
          <p:nvSpPr>
            <p:cNvPr id="147" name="Shape 147"/>
            <p:cNvSpPr/>
            <p:nvPr/>
          </p:nvSpPr>
          <p:spPr>
            <a:xfrm>
              <a:off x="499421" y="3606975"/>
              <a:ext cx="6168354" cy="7337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4000" spc="320">
                  <a:solidFill>
                    <a:srgbClr val="002A5C"/>
                  </a:solidFill>
                  <a:latin typeface="Montserrat Semi Bold"/>
                  <a:ea typeface="Montserrat Semi Bold"/>
                  <a:cs typeface="Montserrat Semi Bold"/>
                  <a:sym typeface="Montserrat Semi Bold"/>
                </a:defRPr>
              </a:lvl1pPr>
            </a:lstStyle>
            <a:p>
              <a:r>
                <a:t>Carlos Pellegrini</a:t>
              </a:r>
            </a:p>
          </p:txBody>
        </p:sp>
      </p:grpSp>
      <p:grpSp>
        <p:nvGrpSpPr>
          <p:cNvPr id="152" name="Group 152"/>
          <p:cNvGrpSpPr/>
          <p:nvPr/>
        </p:nvGrpSpPr>
        <p:grpSpPr>
          <a:xfrm>
            <a:off x="17465445" y="2217351"/>
            <a:ext cx="6718577" cy="6310590"/>
            <a:chOff x="0" y="0"/>
            <a:chExt cx="6718575" cy="6310588"/>
          </a:xfrm>
        </p:grpSpPr>
        <p:pic>
          <p:nvPicPr>
            <p:cNvPr id="149" name="Kortbeek.jpg"/>
            <p:cNvPicPr>
              <a:picLocks noChangeAspect="1"/>
            </p:cNvPicPr>
            <p:nvPr/>
          </p:nvPicPr>
          <p:blipFill>
            <a:blip r:embed="rId4">
              <a:extLst/>
            </a:blip>
            <a:stretch>
              <a:fillRect/>
            </a:stretch>
          </p:blipFill>
          <p:spPr>
            <a:xfrm>
              <a:off x="1675927" y="0"/>
              <a:ext cx="2240544" cy="3379180"/>
            </a:xfrm>
            <a:prstGeom prst="rect">
              <a:avLst/>
            </a:prstGeom>
            <a:ln w="25400" cap="flat">
              <a:noFill/>
              <a:miter lim="400000"/>
            </a:ln>
            <a:effectLst>
              <a:outerShdw blurRad="254000" dist="127000" dir="5400000" rotWithShape="0">
                <a:srgbClr val="000000">
                  <a:alpha val="70000"/>
                </a:srgbClr>
              </a:outerShdw>
            </a:effectLst>
          </p:spPr>
        </p:pic>
        <p:sp>
          <p:nvSpPr>
            <p:cNvPr id="150" name="Shape 150"/>
            <p:cNvSpPr/>
            <p:nvPr/>
          </p:nvSpPr>
          <p:spPr>
            <a:xfrm>
              <a:off x="0" y="4702207"/>
              <a:ext cx="5998796" cy="16083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a:defRPr sz="2600" spc="208">
                  <a:solidFill>
                    <a:srgbClr val="3A7DCB"/>
                  </a:solidFill>
                  <a:latin typeface="Montserrat"/>
                  <a:ea typeface="Montserrat"/>
                  <a:cs typeface="Montserrat"/>
                  <a:sym typeface="Montserrat"/>
                </a:defRPr>
              </a:pPr>
              <a:r>
                <a:t>Professor and Chair</a:t>
              </a:r>
            </a:p>
            <a:p>
              <a:pPr>
                <a:defRPr sz="2600" spc="208">
                  <a:solidFill>
                    <a:srgbClr val="3A7DCB"/>
                  </a:solidFill>
                  <a:latin typeface="Montserrat"/>
                  <a:ea typeface="Montserrat"/>
                  <a:cs typeface="Montserrat"/>
                  <a:sym typeface="Montserrat"/>
                </a:defRPr>
              </a:pPr>
              <a:r>
                <a:t>Department of Surgery</a:t>
              </a:r>
            </a:p>
            <a:p>
              <a:pPr>
                <a:defRPr sz="2600" spc="208">
                  <a:solidFill>
                    <a:srgbClr val="3A7DCB"/>
                  </a:solidFill>
                  <a:latin typeface="Montserrat"/>
                  <a:ea typeface="Montserrat"/>
                  <a:cs typeface="Montserrat"/>
                  <a:sym typeface="Montserrat"/>
                </a:defRPr>
              </a:pPr>
              <a:r>
                <a:t>University of Calgary</a:t>
              </a:r>
            </a:p>
            <a:p>
              <a:pPr>
                <a:defRPr sz="2600" spc="208">
                  <a:solidFill>
                    <a:srgbClr val="3A7DCB"/>
                  </a:solidFill>
                  <a:latin typeface="Montserrat"/>
                  <a:ea typeface="Montserrat"/>
                  <a:cs typeface="Montserrat"/>
                  <a:sym typeface="Montserrat"/>
                </a:defRPr>
              </a:pPr>
              <a:r>
                <a:t>Alberta</a:t>
              </a:r>
            </a:p>
          </p:txBody>
        </p:sp>
        <p:sp>
          <p:nvSpPr>
            <p:cNvPr id="151" name="Shape 151"/>
            <p:cNvSpPr/>
            <p:nvPr/>
          </p:nvSpPr>
          <p:spPr>
            <a:xfrm>
              <a:off x="550222" y="3764938"/>
              <a:ext cx="6168354" cy="7337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4000" spc="320">
                  <a:solidFill>
                    <a:srgbClr val="002A5C"/>
                  </a:solidFill>
                  <a:latin typeface="Montserrat Semi Bold"/>
                  <a:ea typeface="Montserrat Semi Bold"/>
                  <a:cs typeface="Montserrat Semi Bold"/>
                  <a:sym typeface="Montserrat Semi Bold"/>
                </a:defRPr>
              </a:lvl1pPr>
            </a:lstStyle>
            <a:p>
              <a:r>
                <a:t>John Kortbeek</a:t>
              </a:r>
            </a:p>
          </p:txBody>
        </p:sp>
      </p:grpSp>
      <p:pic>
        <p:nvPicPr>
          <p:cNvPr id="153" name="Screen Shot 2016-08-16 at 9.07.48 AM.png"/>
          <p:cNvPicPr>
            <a:picLocks noChangeAspect="1"/>
          </p:cNvPicPr>
          <p:nvPr/>
        </p:nvPicPr>
        <p:blipFill>
          <a:blip r:embed="rId5">
            <a:extLst/>
          </a:blip>
          <a:stretch>
            <a:fillRect/>
          </a:stretch>
        </p:blipFill>
        <p:spPr>
          <a:xfrm>
            <a:off x="7862061" y="2340764"/>
            <a:ext cx="7680557" cy="9885864"/>
          </a:xfrm>
          <a:prstGeom prst="rect">
            <a:avLst/>
          </a:prstGeom>
          <a:ln w="25400">
            <a:miter lim="400000"/>
          </a:ln>
          <a:effectLst>
            <a:outerShdw blurRad="254000" dist="127000" dir="5400000" rotWithShape="0">
              <a:srgbClr val="000000">
                <a:alpha val="70000"/>
              </a:srgbClr>
            </a:outerShdw>
          </a:effectLst>
        </p:spPr>
      </p:pic>
      <p:pic>
        <p:nvPicPr>
          <p:cNvPr id="154" name="Screen Shot 2016-08-16 at 9.08.05 AM.png"/>
          <p:cNvPicPr>
            <a:picLocks noChangeAspect="1"/>
          </p:cNvPicPr>
          <p:nvPr/>
        </p:nvPicPr>
        <p:blipFill>
          <a:blip r:embed="rId6">
            <a:extLst/>
          </a:blip>
          <a:stretch>
            <a:fillRect/>
          </a:stretch>
        </p:blipFill>
        <p:spPr>
          <a:xfrm>
            <a:off x="7762628" y="2093714"/>
            <a:ext cx="7879423" cy="10837164"/>
          </a:xfrm>
          <a:prstGeom prst="rect">
            <a:avLst/>
          </a:prstGeom>
          <a:ln w="25400">
            <a:miter lim="400000"/>
          </a:ln>
          <a:effectLst>
            <a:outerShdw blurRad="254000" dist="127000" dir="5400000" rotWithShape="0">
              <a:srgbClr val="000000">
                <a:alpha val="70000"/>
              </a:srgbClr>
            </a:outerShdw>
          </a:effectLst>
        </p:spPr>
      </p:pic>
      <p:sp>
        <p:nvSpPr>
          <p:cNvPr id="155" name="Shape 155"/>
          <p:cNvSpPr/>
          <p:nvPr/>
        </p:nvSpPr>
        <p:spPr>
          <a:xfrm>
            <a:off x="2865246" y="9424492"/>
            <a:ext cx="18653508" cy="217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228600" marR="457200" algn="l" defTabSz="457200">
              <a:defRPr sz="1000">
                <a:solidFill>
                  <a:schemeClr val="accent1">
                    <a:hueOff val="47394"/>
                    <a:satOff val="-25753"/>
                    <a:lumOff val="-7544"/>
                  </a:schemeClr>
                </a:solidFill>
                <a:latin typeface="Lato Regular"/>
                <a:ea typeface="Lato Regular"/>
                <a:cs typeface="Lato Regular"/>
                <a:sym typeface="Lato Regular"/>
              </a:defRPr>
            </a:pPr>
            <a:r>
              <a:rPr sz="3000"/>
              <a:t>“T</a:t>
            </a:r>
            <a:r>
              <a:rPr sz="3100"/>
              <a:t>here is no question that the Department of Surgery at the University of Toronto is the top department of its kind in Canada and one of the top 10 in the world.  Its educational programs, in particular residency and fellowship are world-famous and its clinical programs are cutting edge, state of the art that compare favorably with any such program in the world.”</a:t>
            </a:r>
            <a:endParaRPr sz="900"/>
          </a:p>
        </p:txBody>
      </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53"/>
                                        </p:tgtEl>
                                        <p:attrNameLst>
                                          <p:attrName>style.visibility</p:attrName>
                                        </p:attrNameLst>
                                      </p:cBhvr>
                                      <p:to>
                                        <p:strVal val="visible"/>
                                      </p:to>
                                    </p:set>
                                    <p:animEffect transition="in" filter="dissolve">
                                      <p:cBhvr>
                                        <p:cTn id="7" dur="1000"/>
                                        <p:tgtEl>
                                          <p:spTgt spid="1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fill="hold" grpId="2" nodeType="clickEffect">
                                  <p:stCondLst>
                                    <p:cond delay="0"/>
                                  </p:stCondLst>
                                  <p:iterate>
                                    <p:tmAbs val="0"/>
                                  </p:iterate>
                                  <p:childTnLst>
                                    <p:animEffect transition="out" filter="fade">
                                      <p:cBhvr>
                                        <p:cTn id="11" dur="1500" fill="hold"/>
                                        <p:tgtEl>
                                          <p:spTgt spid="153"/>
                                        </p:tgtEl>
                                      </p:cBhvr>
                                    </p:animEffect>
                                    <p:set>
                                      <p:cBhvr>
                                        <p:cTn id="12" fill="hold">
                                          <p:stCondLst>
                                            <p:cond delay="1499"/>
                                          </p:stCondLst>
                                        </p:cTn>
                                        <p:tgtEl>
                                          <p:spTgt spid="153"/>
                                        </p:tgtEl>
                                        <p:attrNameLst>
                                          <p:attrName>style.visibility</p:attrName>
                                        </p:attrNameLst>
                                      </p:cBhvr>
                                      <p:to>
                                        <p:strVal val="hidden"/>
                                      </p:to>
                                    </p:set>
                                  </p:childTnLst>
                                </p:cTn>
                              </p:par>
                            </p:childTnLst>
                          </p:cTn>
                        </p:par>
                        <p:par>
                          <p:cTn id="13" fill="hold">
                            <p:stCondLst>
                              <p:cond delay="1500"/>
                            </p:stCondLst>
                            <p:childTnLst>
                              <p:par>
                                <p:cTn id="14" presetID="9" presetClass="entr" fill="hold" grpId="3" nodeType="afterEffect">
                                  <p:stCondLst>
                                    <p:cond delay="0"/>
                                  </p:stCondLst>
                                  <p:iterate>
                                    <p:tmAbs val="0"/>
                                  </p:iterate>
                                  <p:childTnLst>
                                    <p:set>
                                      <p:cBhvr>
                                        <p:cTn id="15" fill="hold"/>
                                        <p:tgtEl>
                                          <p:spTgt spid="154"/>
                                        </p:tgtEl>
                                        <p:attrNameLst>
                                          <p:attrName>style.visibility</p:attrName>
                                        </p:attrNameLst>
                                      </p:cBhvr>
                                      <p:to>
                                        <p:strVal val="visible"/>
                                      </p:to>
                                    </p:set>
                                    <p:animEffect transition="in" filter="dissolve">
                                      <p:cBhvr>
                                        <p:cTn id="16" dur="1000"/>
                                        <p:tgtEl>
                                          <p:spTgt spid="15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fill="hold" grpId="4" nodeType="clickEffect">
                                  <p:stCondLst>
                                    <p:cond delay="0"/>
                                  </p:stCondLst>
                                  <p:iterate>
                                    <p:tmAbs val="0"/>
                                  </p:iterate>
                                  <p:childTnLst>
                                    <p:set>
                                      <p:cBhvr>
                                        <p:cTn id="20" fill="hold"/>
                                        <p:tgtEl>
                                          <p:spTgt spid="148"/>
                                        </p:tgtEl>
                                        <p:attrNameLst>
                                          <p:attrName>style.visibility</p:attrName>
                                        </p:attrNameLst>
                                      </p:cBhvr>
                                      <p:to>
                                        <p:strVal val="visible"/>
                                      </p:to>
                                    </p:set>
                                    <p:animEffect transition="in" filter="dissolve">
                                      <p:cBhvr>
                                        <p:cTn id="21" dur="1000"/>
                                        <p:tgtEl>
                                          <p:spTgt spid="148"/>
                                        </p:tgtEl>
                                      </p:cBhvr>
                                    </p:animEffect>
                                  </p:childTnLst>
                                </p:cTn>
                              </p:par>
                            </p:childTnLst>
                          </p:cTn>
                        </p:par>
                        <p:par>
                          <p:cTn id="22" fill="hold">
                            <p:stCondLst>
                              <p:cond delay="1000"/>
                            </p:stCondLst>
                            <p:childTnLst>
                              <p:par>
                                <p:cTn id="23" presetID="9" presetClass="entr" fill="hold" grpId="5" nodeType="afterEffect">
                                  <p:stCondLst>
                                    <p:cond delay="0"/>
                                  </p:stCondLst>
                                  <p:iterate>
                                    <p:tmAbs val="0"/>
                                  </p:iterate>
                                  <p:childTnLst>
                                    <p:set>
                                      <p:cBhvr>
                                        <p:cTn id="24" fill="hold"/>
                                        <p:tgtEl>
                                          <p:spTgt spid="152"/>
                                        </p:tgtEl>
                                        <p:attrNameLst>
                                          <p:attrName>style.visibility</p:attrName>
                                        </p:attrNameLst>
                                      </p:cBhvr>
                                      <p:to>
                                        <p:strVal val="visible"/>
                                      </p:to>
                                    </p:set>
                                    <p:animEffect transition="in" filter="dissolve">
                                      <p:cBhvr>
                                        <p:cTn id="25" dur="1000"/>
                                        <p:tgtEl>
                                          <p:spTgt spid="15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path" presetSubtype="0" accel="50000" decel="50000" fill="hold" nodeType="clickEffect">
                                  <p:stCondLst>
                                    <p:cond delay="0"/>
                                  </p:stCondLst>
                                  <p:childTnLst>
                                    <p:animMotion origin="layout" path="M 0.000000 0.000000 L -0.010417 -0.155997" pathEditMode="relative">
                                      <p:cBhvr>
                                        <p:cTn id="29" dur="1000" fill="hold"/>
                                        <p:tgtEl>
                                          <p:spTgt spid="154"/>
                                        </p:tgtEl>
                                        <p:attrNameLst>
                                          <p:attrName>ppt_x</p:attrName>
                                          <p:attrName>ppt_y</p:attrName>
                                        </p:attrNameLst>
                                      </p:cBhvr>
                                    </p:animMotion>
                                  </p:childTnLst>
                                </p:cTn>
                              </p:par>
                            </p:childTnLst>
                          </p:cTn>
                        </p:par>
                        <p:par>
                          <p:cTn id="30" fill="hold">
                            <p:stCondLst>
                              <p:cond delay="0"/>
                            </p:stCondLst>
                            <p:childTnLst>
                              <p:par>
                                <p:cTn id="31" presetID="6" presetClass="emph" presetSubtype="0" accel="50000" decel="50000" fill="hold" grpId="7" nodeType="withEffect">
                                  <p:stCondLst>
                                    <p:cond delay="0"/>
                                  </p:stCondLst>
                                  <p:childTnLst>
                                    <p:animScale>
                                      <p:cBhvr>
                                        <p:cTn id="32" dur="1000" fill="hold"/>
                                        <p:tgtEl>
                                          <p:spTgt spid="154"/>
                                        </p:tgtEl>
                                      </p:cBhvr>
                                      <p:by x="61014" y="61014"/>
                                    </p:animScale>
                                  </p:childTnLst>
                                </p:cTn>
                              </p:par>
                            </p:childTnLst>
                          </p:cTn>
                        </p:par>
                        <p:par>
                          <p:cTn id="33" fill="hold">
                            <p:stCondLst>
                              <p:cond delay="1000"/>
                            </p:stCondLst>
                            <p:childTnLst>
                              <p:par>
                                <p:cTn id="34" presetID="9" presetClass="entr" fill="hold" grpId="8" nodeType="afterEffect">
                                  <p:stCondLst>
                                    <p:cond delay="0"/>
                                  </p:stCondLst>
                                  <p:iterate>
                                    <p:tmAbs val="0"/>
                                  </p:iterate>
                                  <p:childTnLst>
                                    <p:set>
                                      <p:cBhvr>
                                        <p:cTn id="35" fill="hold"/>
                                        <p:tgtEl>
                                          <p:spTgt spid="155">
                                            <p:bg/>
                                          </p:spTgt>
                                        </p:tgtEl>
                                        <p:attrNameLst>
                                          <p:attrName>style.visibility</p:attrName>
                                        </p:attrNameLst>
                                      </p:cBhvr>
                                      <p:to>
                                        <p:strVal val="visible"/>
                                      </p:to>
                                    </p:set>
                                    <p:animEffect transition="in" filter="dissolve">
                                      <p:cBhvr>
                                        <p:cTn id="36" dur="1500"/>
                                        <p:tgtEl>
                                          <p:spTgt spid="155">
                                            <p:bg/>
                                          </p:spTgt>
                                        </p:tgtEl>
                                      </p:cBhvr>
                                    </p:animEffect>
                                  </p:childTnLst>
                                </p:cTn>
                              </p:par>
                              <p:par>
                                <p:cTn id="37" presetID="9" presetClass="entr" presetSubtype="0" fill="hold" grpId="8" nodeType="withEffect">
                                  <p:stCondLst>
                                    <p:cond delay="0"/>
                                  </p:stCondLst>
                                  <p:iterate>
                                    <p:tmAbs val="0"/>
                                  </p:iterate>
                                  <p:childTnLst>
                                    <p:set>
                                      <p:cBhvr>
                                        <p:cTn id="38" fill="hold"/>
                                        <p:tgtEl>
                                          <p:spTgt spid="155">
                                            <p:txEl>
                                              <p:pRg st="0" end="0"/>
                                            </p:txEl>
                                          </p:spTgt>
                                        </p:tgtEl>
                                        <p:attrNameLst>
                                          <p:attrName>style.visibility</p:attrName>
                                        </p:attrNameLst>
                                      </p:cBhvr>
                                      <p:to>
                                        <p:strVal val="visible"/>
                                      </p:to>
                                    </p:set>
                                    <p:animEffect transition="in" filter="dissolve">
                                      <p:cBhvr>
                                        <p:cTn id="39" dur="1500"/>
                                        <p:tgtEl>
                                          <p:spTgt spid="155">
                                            <p:txEl>
                                              <p:pRg st="0" end="0"/>
                                            </p:txEl>
                                          </p:spTgt>
                                        </p:tgtEl>
                                      </p:cBhvr>
                                    </p:animEffect>
                                  </p:childTnLst>
                                </p:cTn>
                              </p:par>
                            </p:childTnLst>
                          </p:cTn>
                        </p:par>
                        <p:par>
                          <p:cTn id="40" fill="hold">
                            <p:stCondLst>
                              <p:cond delay="2500"/>
                            </p:stCondLst>
                            <p:childTnLst>
                              <p:par>
                                <p:cTn id="41" presetID="9" presetClass="entr" fill="hold" grpId="8" nodeType="afterEffect">
                                  <p:stCondLst>
                                    <p:cond delay="0"/>
                                  </p:stCondLst>
                                  <p:iterate>
                                    <p:tmAbs val="0"/>
                                  </p:iterate>
                                  <p:childTnLst>
                                    <p:set>
                                      <p:cBhvr>
                                        <p:cTn id="42" fill="hold"/>
                                        <p:tgtEl>
                                          <p:spTgt spid="155">
                                            <p:txEl>
                                              <p:pRg st="1" end="1"/>
                                            </p:txEl>
                                          </p:spTgt>
                                        </p:tgtEl>
                                        <p:attrNameLst>
                                          <p:attrName>style.visibility</p:attrName>
                                        </p:attrNameLst>
                                      </p:cBhvr>
                                      <p:to>
                                        <p:strVal val="visible"/>
                                      </p:to>
                                    </p:set>
                                    <p:animEffect transition="in" filter="dissolve">
                                      <p:cBhvr>
                                        <p:cTn id="43" dur="1500"/>
                                        <p:tgtEl>
                                          <p:spTgt spid="1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4" animBg="1" advAuto="0"/>
      <p:bldP spid="152" grpId="5" animBg="1" advAuto="0"/>
      <p:bldP spid="153" grpId="1" animBg="1" advAuto="0"/>
      <p:bldP spid="153" grpId="2" animBg="1" advAuto="0"/>
      <p:bldP spid="154" grpId="3" animBg="1" advAuto="0"/>
      <p:bldP spid="154" grpId="7" animBg="1" advAuto="0"/>
      <p:bldP spid="155" grpId="8" build="p" bldLvl="5"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Shape 795"/>
          <p:cNvSpPr/>
          <p:nvPr/>
        </p:nvSpPr>
        <p:spPr>
          <a:xfrm>
            <a:off x="-2128" y="-48525"/>
            <a:ext cx="24388255" cy="13813051"/>
          </a:xfrm>
          <a:prstGeom prst="rect">
            <a:avLst/>
          </a:prstGeom>
          <a:solidFill>
            <a:schemeClr val="accent1">
              <a:hueOff val="273562"/>
              <a:satOff val="2937"/>
              <a:lumOff val="-22233"/>
              <a:alpha val="85122"/>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796" name="Shape 796"/>
          <p:cNvSpPr/>
          <p:nvPr/>
        </p:nvSpPr>
        <p:spPr>
          <a:xfrm>
            <a:off x="-21575" y="-48525"/>
            <a:ext cx="24384001" cy="13813050"/>
          </a:xfrm>
          <a:prstGeom prst="rect">
            <a:avLst/>
          </a:prstGeom>
          <a:solidFill>
            <a:schemeClr val="accent5">
              <a:hueOff val="-522602"/>
              <a:satOff val="-6700"/>
              <a:lumOff val="-22320"/>
              <a:alpha val="15386"/>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797" name="Shape 797"/>
          <p:cNvSpPr/>
          <p:nvPr/>
        </p:nvSpPr>
        <p:spPr>
          <a:xfrm>
            <a:off x="-23702" y="-31747"/>
            <a:ext cx="24388255" cy="13779496"/>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798" name="Shape 798"/>
          <p:cNvSpPr/>
          <p:nvPr/>
        </p:nvSpPr>
        <p:spPr>
          <a:xfrm>
            <a:off x="3077035" y="279400"/>
            <a:ext cx="18186782"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7000" spc="560">
                <a:solidFill>
                  <a:srgbClr val="1D296F"/>
                </a:solidFill>
                <a:latin typeface="Montserrat"/>
                <a:ea typeface="Montserrat"/>
                <a:cs typeface="Montserrat"/>
                <a:sym typeface="Montserrat"/>
              </a:defRPr>
            </a:pPr>
            <a:r>
              <a:t>NEW FACULTY RECRUITS </a:t>
            </a:r>
            <a:r>
              <a:rPr>
                <a:solidFill>
                  <a:srgbClr val="FF85FF"/>
                </a:solidFill>
              </a:rPr>
              <a:t>FULL TIME</a:t>
            </a:r>
          </a:p>
        </p:txBody>
      </p:sp>
      <p:grpSp>
        <p:nvGrpSpPr>
          <p:cNvPr id="805" name="Group 805"/>
          <p:cNvGrpSpPr/>
          <p:nvPr/>
        </p:nvGrpSpPr>
        <p:grpSpPr>
          <a:xfrm>
            <a:off x="12171703" y="1321606"/>
            <a:ext cx="11926931" cy="2161348"/>
            <a:chOff x="-126999" y="-88899"/>
            <a:chExt cx="11926930" cy="2161347"/>
          </a:xfrm>
        </p:grpSpPr>
        <p:grpSp>
          <p:nvGrpSpPr>
            <p:cNvPr id="801" name="Group 801"/>
            <p:cNvGrpSpPr/>
            <p:nvPr/>
          </p:nvGrpSpPr>
          <p:grpSpPr>
            <a:xfrm>
              <a:off x="2155422" y="518941"/>
              <a:ext cx="9644509" cy="1055755"/>
              <a:chOff x="0" y="0"/>
              <a:chExt cx="9644507" cy="1055754"/>
            </a:xfrm>
          </p:grpSpPr>
          <p:sp>
            <p:nvSpPr>
              <p:cNvPr id="799" name="Shape 799"/>
              <p:cNvSpPr/>
              <p:nvPr/>
            </p:nvSpPr>
            <p:spPr>
              <a:xfrm>
                <a:off x="0" y="0"/>
                <a:ext cx="3098425" cy="5631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3000" spc="240">
                    <a:latin typeface="Montserrat"/>
                    <a:ea typeface="Montserrat"/>
                    <a:cs typeface="Montserrat"/>
                    <a:sym typeface="Montserrat"/>
                  </a:defRPr>
                </a:lvl1pPr>
              </a:lstStyle>
              <a:p>
                <a:r>
                  <a:t>SAVTAJ BRAR</a:t>
                </a:r>
              </a:p>
            </p:txBody>
          </p:sp>
          <p:sp>
            <p:nvSpPr>
              <p:cNvPr id="800" name="Shape 800"/>
              <p:cNvSpPr/>
              <p:nvPr/>
            </p:nvSpPr>
            <p:spPr>
              <a:xfrm>
                <a:off x="342284" y="543829"/>
                <a:ext cx="9302224" cy="5119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defTabSz="584200">
                  <a:lnSpc>
                    <a:spcPct val="120000"/>
                  </a:lnSpc>
                  <a:defRPr sz="2600">
                    <a:latin typeface="Lato Regular"/>
                    <a:ea typeface="Lato Regular"/>
                    <a:cs typeface="Lato Regular"/>
                    <a:sym typeface="Lato Regular"/>
                  </a:defRPr>
                </a:lvl1pPr>
              </a:lstStyle>
              <a:p>
                <a:r>
                  <a:t>General Surgery (MSH)</a:t>
                </a:r>
              </a:p>
            </p:txBody>
          </p:sp>
        </p:grpSp>
        <p:grpSp>
          <p:nvGrpSpPr>
            <p:cNvPr id="804" name="Group 804"/>
            <p:cNvGrpSpPr/>
            <p:nvPr/>
          </p:nvGrpSpPr>
          <p:grpSpPr>
            <a:xfrm>
              <a:off x="-127000" y="-88900"/>
              <a:ext cx="2085148" cy="2161348"/>
              <a:chOff x="0" y="0"/>
              <a:chExt cx="2085147" cy="2161347"/>
            </a:xfrm>
          </p:grpSpPr>
          <p:pic>
            <p:nvPicPr>
              <p:cNvPr id="803" name="brar.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27000" y="88900"/>
                <a:ext cx="1831148" cy="1831148"/>
              </a:xfrm>
              <a:prstGeom prst="rect">
                <a:avLst/>
              </a:prstGeom>
              <a:ln>
                <a:noFill/>
              </a:ln>
              <a:effectLst/>
            </p:spPr>
          </p:pic>
          <p:pic>
            <p:nvPicPr>
              <p:cNvPr id="802" name="Picture 801"/>
              <p:cNvPicPr>
                <a:picLocks/>
              </p:cNvPicPr>
              <p:nvPr/>
            </p:nvPicPr>
            <p:blipFill>
              <a:blip r:embed="rId3">
                <a:extLst/>
              </a:blip>
              <a:stretch>
                <a:fillRect/>
              </a:stretch>
            </p:blipFill>
            <p:spPr>
              <a:xfrm>
                <a:off x="0" y="0"/>
                <a:ext cx="2085148" cy="2161348"/>
              </a:xfrm>
              <a:prstGeom prst="rect">
                <a:avLst/>
              </a:prstGeom>
              <a:effectLst/>
            </p:spPr>
          </p:pic>
        </p:grpSp>
      </p:grpSp>
      <p:grpSp>
        <p:nvGrpSpPr>
          <p:cNvPr id="812" name="Group 812"/>
          <p:cNvGrpSpPr/>
          <p:nvPr/>
        </p:nvGrpSpPr>
        <p:grpSpPr>
          <a:xfrm>
            <a:off x="666843" y="1395520"/>
            <a:ext cx="11661106" cy="2013521"/>
            <a:chOff x="-127000" y="-88900"/>
            <a:chExt cx="11661105" cy="2013520"/>
          </a:xfrm>
        </p:grpSpPr>
        <p:grpSp>
          <p:nvGrpSpPr>
            <p:cNvPr id="808" name="Group 808"/>
            <p:cNvGrpSpPr/>
            <p:nvPr/>
          </p:nvGrpSpPr>
          <p:grpSpPr>
            <a:xfrm>
              <a:off x="1963539" y="438480"/>
              <a:ext cx="9570567" cy="1047661"/>
              <a:chOff x="0" y="0"/>
              <a:chExt cx="9570565" cy="1047660"/>
            </a:xfrm>
          </p:grpSpPr>
          <p:sp>
            <p:nvSpPr>
              <p:cNvPr id="806" name="Shape 806"/>
              <p:cNvSpPr/>
              <p:nvPr/>
            </p:nvSpPr>
            <p:spPr>
              <a:xfrm>
                <a:off x="0" y="0"/>
                <a:ext cx="4276726" cy="558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a:defRPr sz="3000" spc="240">
                    <a:latin typeface="Montserrat"/>
                    <a:ea typeface="Montserrat"/>
                    <a:cs typeface="Montserrat"/>
                    <a:sym typeface="Montserrat"/>
                  </a:defRPr>
                </a:lvl1pPr>
              </a:lstStyle>
              <a:p>
                <a:r>
                  <a:t>HEATHER BALTZER</a:t>
                </a:r>
              </a:p>
            </p:txBody>
          </p:sp>
          <p:sp>
            <p:nvSpPr>
              <p:cNvPr id="807" name="Shape 807"/>
              <p:cNvSpPr/>
              <p:nvPr/>
            </p:nvSpPr>
            <p:spPr>
              <a:xfrm>
                <a:off x="339659" y="539660"/>
                <a:ext cx="9230907"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defTabSz="584200">
                  <a:lnSpc>
                    <a:spcPct val="120000"/>
                  </a:lnSpc>
                  <a:defRPr sz="2600">
                    <a:latin typeface="Lato Regular"/>
                    <a:ea typeface="Lato Regular"/>
                    <a:cs typeface="Lato Regular"/>
                    <a:sym typeface="Lato Regular"/>
                  </a:defRPr>
                </a:lvl1pPr>
              </a:lstStyle>
              <a:p>
                <a:r>
                  <a:t>Plastic &amp; Reconstructive Surgery (UHN)</a:t>
                </a:r>
              </a:p>
            </p:txBody>
          </p:sp>
        </p:grpSp>
        <p:grpSp>
          <p:nvGrpSpPr>
            <p:cNvPr id="811" name="Group 811"/>
            <p:cNvGrpSpPr/>
            <p:nvPr/>
          </p:nvGrpSpPr>
          <p:grpSpPr>
            <a:xfrm>
              <a:off x="-127000" y="-88900"/>
              <a:ext cx="1937321" cy="2013521"/>
              <a:chOff x="0" y="0"/>
              <a:chExt cx="1937320" cy="2013520"/>
            </a:xfrm>
          </p:grpSpPr>
          <p:pic>
            <p:nvPicPr>
              <p:cNvPr id="810" name="BaltzerH.jpg"/>
              <p:cNvPicPr>
                <a:picLocks noChangeAspect="1"/>
              </p:cNvPicPr>
              <p:nvPr/>
            </p:nvPicPr>
            <p:blipFill>
              <a:blip r:embed="rId4">
                <a:extLst/>
              </a:blip>
              <a:stretch>
                <a:fillRect/>
              </a:stretch>
            </p:blipFill>
            <p:spPr>
              <a:xfrm>
                <a:off x="127000" y="88900"/>
                <a:ext cx="1683321" cy="1683321"/>
              </a:xfrm>
              <a:prstGeom prst="rect">
                <a:avLst/>
              </a:prstGeom>
              <a:ln>
                <a:noFill/>
              </a:ln>
              <a:effectLst/>
            </p:spPr>
          </p:pic>
          <p:pic>
            <p:nvPicPr>
              <p:cNvPr id="809" name="Picture 808"/>
              <p:cNvPicPr>
                <a:picLocks/>
              </p:cNvPicPr>
              <p:nvPr/>
            </p:nvPicPr>
            <p:blipFill>
              <a:blip r:embed="rId5">
                <a:extLst/>
              </a:blip>
              <a:stretch>
                <a:fillRect/>
              </a:stretch>
            </p:blipFill>
            <p:spPr>
              <a:xfrm>
                <a:off x="0" y="0"/>
                <a:ext cx="1937321" cy="2013521"/>
              </a:xfrm>
              <a:prstGeom prst="rect">
                <a:avLst/>
              </a:prstGeom>
              <a:effectLst/>
            </p:spPr>
          </p:pic>
        </p:grpSp>
      </p:grpSp>
      <p:grpSp>
        <p:nvGrpSpPr>
          <p:cNvPr id="819" name="Group 819"/>
          <p:cNvGrpSpPr/>
          <p:nvPr/>
        </p:nvGrpSpPr>
        <p:grpSpPr>
          <a:xfrm>
            <a:off x="666843" y="6102838"/>
            <a:ext cx="11661106" cy="2013521"/>
            <a:chOff x="-127000" y="-88899"/>
            <a:chExt cx="11661105" cy="2013520"/>
          </a:xfrm>
        </p:grpSpPr>
        <p:grpSp>
          <p:nvGrpSpPr>
            <p:cNvPr id="815" name="Group 815"/>
            <p:cNvGrpSpPr/>
            <p:nvPr/>
          </p:nvGrpSpPr>
          <p:grpSpPr>
            <a:xfrm>
              <a:off x="1963539" y="438480"/>
              <a:ext cx="9570567" cy="1060361"/>
              <a:chOff x="0" y="0"/>
              <a:chExt cx="9570565" cy="1060360"/>
            </a:xfrm>
          </p:grpSpPr>
          <p:sp>
            <p:nvSpPr>
              <p:cNvPr id="813" name="Shape 813"/>
              <p:cNvSpPr/>
              <p:nvPr/>
            </p:nvSpPr>
            <p:spPr>
              <a:xfrm>
                <a:off x="0" y="0"/>
                <a:ext cx="3238882" cy="558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a:defRPr sz="3000" spc="240">
                    <a:latin typeface="Montserrat"/>
                    <a:ea typeface="Montserrat"/>
                    <a:cs typeface="Montserrat"/>
                    <a:sym typeface="Montserrat"/>
                  </a:defRPr>
                </a:lvl1pPr>
              </a:lstStyle>
              <a:p>
                <a:r>
                  <a:t>ALAN ROGERS</a:t>
                </a:r>
              </a:p>
            </p:txBody>
          </p:sp>
          <p:sp>
            <p:nvSpPr>
              <p:cNvPr id="814" name="Shape 814"/>
              <p:cNvSpPr/>
              <p:nvPr/>
            </p:nvSpPr>
            <p:spPr>
              <a:xfrm>
                <a:off x="339659" y="539660"/>
                <a:ext cx="9230907"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defTabSz="584200">
                  <a:lnSpc>
                    <a:spcPct val="120000"/>
                  </a:lnSpc>
                  <a:defRPr sz="2700">
                    <a:latin typeface="Lato Regular"/>
                    <a:ea typeface="Lato Regular"/>
                    <a:cs typeface="Lato Regular"/>
                    <a:sym typeface="Lato Regular"/>
                  </a:defRPr>
                </a:lvl1pPr>
              </a:lstStyle>
              <a:p>
                <a:r>
                  <a:t>Plastic &amp; Reconstructive Surgery (SHSC)</a:t>
                </a:r>
              </a:p>
            </p:txBody>
          </p:sp>
        </p:grpSp>
        <p:grpSp>
          <p:nvGrpSpPr>
            <p:cNvPr id="818" name="Group 818"/>
            <p:cNvGrpSpPr/>
            <p:nvPr/>
          </p:nvGrpSpPr>
          <p:grpSpPr>
            <a:xfrm>
              <a:off x="-127000" y="-88900"/>
              <a:ext cx="1937321" cy="2013521"/>
              <a:chOff x="0" y="0"/>
              <a:chExt cx="1937320" cy="2013520"/>
            </a:xfrm>
          </p:grpSpPr>
          <p:pic>
            <p:nvPicPr>
              <p:cNvPr id="817" name="Rogers.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27000" y="88900"/>
                <a:ext cx="1683321" cy="1683321"/>
              </a:xfrm>
              <a:prstGeom prst="rect">
                <a:avLst/>
              </a:prstGeom>
              <a:ln>
                <a:noFill/>
              </a:ln>
              <a:effectLst/>
            </p:spPr>
          </p:pic>
          <p:pic>
            <p:nvPicPr>
              <p:cNvPr id="816" name="Picture 815"/>
              <p:cNvPicPr>
                <a:picLocks/>
              </p:cNvPicPr>
              <p:nvPr/>
            </p:nvPicPr>
            <p:blipFill>
              <a:blip r:embed="rId7">
                <a:extLst/>
              </a:blip>
              <a:stretch>
                <a:fillRect/>
              </a:stretch>
            </p:blipFill>
            <p:spPr>
              <a:xfrm>
                <a:off x="0" y="0"/>
                <a:ext cx="1937321" cy="2013521"/>
              </a:xfrm>
              <a:prstGeom prst="rect">
                <a:avLst/>
              </a:prstGeom>
              <a:effectLst/>
            </p:spPr>
          </p:pic>
        </p:grpSp>
      </p:grpSp>
      <p:grpSp>
        <p:nvGrpSpPr>
          <p:cNvPr id="826" name="Group 826"/>
          <p:cNvGrpSpPr/>
          <p:nvPr/>
        </p:nvGrpSpPr>
        <p:grpSpPr>
          <a:xfrm>
            <a:off x="12134309" y="3749179"/>
            <a:ext cx="11696861" cy="2013521"/>
            <a:chOff x="-127000" y="-88899"/>
            <a:chExt cx="11696859" cy="2013520"/>
          </a:xfrm>
        </p:grpSpPr>
        <p:grpSp>
          <p:nvGrpSpPr>
            <p:cNvPr id="822" name="Group 822"/>
            <p:cNvGrpSpPr/>
            <p:nvPr/>
          </p:nvGrpSpPr>
          <p:grpSpPr>
            <a:xfrm>
              <a:off x="1999294" y="438480"/>
              <a:ext cx="9570566" cy="1029784"/>
              <a:chOff x="0" y="0"/>
              <a:chExt cx="9570565" cy="1029783"/>
            </a:xfrm>
          </p:grpSpPr>
          <p:sp>
            <p:nvSpPr>
              <p:cNvPr id="820" name="Shape 820"/>
              <p:cNvSpPr/>
              <p:nvPr/>
            </p:nvSpPr>
            <p:spPr>
              <a:xfrm>
                <a:off x="0" y="0"/>
                <a:ext cx="4091941" cy="558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a:defRPr sz="3000" spc="240">
                    <a:latin typeface="Montserrat"/>
                    <a:ea typeface="Montserrat"/>
                    <a:cs typeface="Montserrat"/>
                    <a:sym typeface="Montserrat"/>
                  </a:defRPr>
                </a:lvl1pPr>
              </a:lstStyle>
              <a:p>
                <a:r>
                  <a:t>KRISTEN DAVIDGE</a:t>
                </a:r>
              </a:p>
            </p:txBody>
          </p:sp>
          <p:sp>
            <p:nvSpPr>
              <p:cNvPr id="821" name="Shape 821"/>
              <p:cNvSpPr/>
              <p:nvPr/>
            </p:nvSpPr>
            <p:spPr>
              <a:xfrm>
                <a:off x="339659" y="521783"/>
                <a:ext cx="9230907"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defTabSz="584200">
                  <a:lnSpc>
                    <a:spcPct val="120000"/>
                  </a:lnSpc>
                  <a:defRPr sz="2600">
                    <a:latin typeface="Lato Regular"/>
                    <a:ea typeface="Lato Regular"/>
                    <a:cs typeface="Lato Regular"/>
                    <a:sym typeface="Lato Regular"/>
                  </a:defRPr>
                </a:lvl1pPr>
              </a:lstStyle>
              <a:p>
                <a:r>
                  <a:t>Plastic &amp; Reconstructive Surgery (HSC)</a:t>
                </a:r>
              </a:p>
            </p:txBody>
          </p:sp>
        </p:grpSp>
        <p:grpSp>
          <p:nvGrpSpPr>
            <p:cNvPr id="825" name="Group 825"/>
            <p:cNvGrpSpPr/>
            <p:nvPr/>
          </p:nvGrpSpPr>
          <p:grpSpPr>
            <a:xfrm>
              <a:off x="-127000" y="-88900"/>
              <a:ext cx="1937321" cy="2013521"/>
              <a:chOff x="0" y="0"/>
              <a:chExt cx="1937320" cy="2013520"/>
            </a:xfrm>
          </p:grpSpPr>
          <p:pic>
            <p:nvPicPr>
              <p:cNvPr id="824" name="DavidgeK.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27000" y="88900"/>
                <a:ext cx="1683321" cy="1683321"/>
              </a:xfrm>
              <a:prstGeom prst="rect">
                <a:avLst/>
              </a:prstGeom>
              <a:ln>
                <a:noFill/>
              </a:ln>
              <a:effectLst/>
            </p:spPr>
          </p:pic>
          <p:pic>
            <p:nvPicPr>
              <p:cNvPr id="823" name="Picture 822"/>
              <p:cNvPicPr>
                <a:picLocks/>
              </p:cNvPicPr>
              <p:nvPr/>
            </p:nvPicPr>
            <p:blipFill>
              <a:blip r:embed="rId7">
                <a:extLst/>
              </a:blip>
              <a:stretch>
                <a:fillRect/>
              </a:stretch>
            </p:blipFill>
            <p:spPr>
              <a:xfrm>
                <a:off x="0" y="0"/>
                <a:ext cx="1937321" cy="2013521"/>
              </a:xfrm>
              <a:prstGeom prst="rect">
                <a:avLst/>
              </a:prstGeom>
              <a:effectLst/>
            </p:spPr>
          </p:pic>
        </p:grpSp>
      </p:grpSp>
      <p:grpSp>
        <p:nvGrpSpPr>
          <p:cNvPr id="833" name="Group 833"/>
          <p:cNvGrpSpPr/>
          <p:nvPr/>
        </p:nvGrpSpPr>
        <p:grpSpPr>
          <a:xfrm>
            <a:off x="675781" y="3749179"/>
            <a:ext cx="11643229" cy="2013521"/>
            <a:chOff x="-127000" y="-88900"/>
            <a:chExt cx="11643228" cy="2013520"/>
          </a:xfrm>
        </p:grpSpPr>
        <p:grpSp>
          <p:nvGrpSpPr>
            <p:cNvPr id="829" name="Group 829"/>
            <p:cNvGrpSpPr/>
            <p:nvPr/>
          </p:nvGrpSpPr>
          <p:grpSpPr>
            <a:xfrm>
              <a:off x="1963539" y="438479"/>
              <a:ext cx="9552690" cy="1029785"/>
              <a:chOff x="0" y="0"/>
              <a:chExt cx="9552688" cy="1029783"/>
            </a:xfrm>
          </p:grpSpPr>
          <p:sp>
            <p:nvSpPr>
              <p:cNvPr id="827" name="Shape 827"/>
              <p:cNvSpPr/>
              <p:nvPr/>
            </p:nvSpPr>
            <p:spPr>
              <a:xfrm>
                <a:off x="0" y="0"/>
                <a:ext cx="3253360" cy="558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a:defRPr sz="3000" spc="240">
                    <a:latin typeface="Montserrat"/>
                    <a:ea typeface="Montserrat"/>
                    <a:cs typeface="Montserrat"/>
                    <a:sym typeface="Montserrat"/>
                  </a:defRPr>
                </a:lvl1pPr>
              </a:lstStyle>
              <a:p>
                <a:r>
                  <a:t>KAREN CROSS</a:t>
                </a:r>
              </a:p>
            </p:txBody>
          </p:sp>
          <p:sp>
            <p:nvSpPr>
              <p:cNvPr id="828" name="Shape 828"/>
              <p:cNvSpPr/>
              <p:nvPr/>
            </p:nvSpPr>
            <p:spPr>
              <a:xfrm>
                <a:off x="321782" y="521783"/>
                <a:ext cx="9230907"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defTabSz="584200">
                  <a:lnSpc>
                    <a:spcPct val="120000"/>
                  </a:lnSpc>
                  <a:defRPr sz="2600">
                    <a:latin typeface="Lato Regular"/>
                    <a:ea typeface="Lato Regular"/>
                    <a:cs typeface="Lato Regular"/>
                    <a:sym typeface="Lato Regular"/>
                  </a:defRPr>
                </a:lvl1pPr>
              </a:lstStyle>
              <a:p>
                <a:r>
                  <a:t>Plastic &amp; Reconstructive Surgery (SMH)</a:t>
                </a:r>
              </a:p>
            </p:txBody>
          </p:sp>
        </p:grpSp>
        <p:grpSp>
          <p:nvGrpSpPr>
            <p:cNvPr id="832" name="Group 832"/>
            <p:cNvGrpSpPr/>
            <p:nvPr/>
          </p:nvGrpSpPr>
          <p:grpSpPr>
            <a:xfrm>
              <a:off x="-127000" y="-88901"/>
              <a:ext cx="1937321" cy="2013522"/>
              <a:chOff x="0" y="0"/>
              <a:chExt cx="1937320" cy="2013520"/>
            </a:xfrm>
          </p:grpSpPr>
          <p:pic>
            <p:nvPicPr>
              <p:cNvPr id="831" name="Cross, Karen_DSC0133.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26999" y="88900"/>
                <a:ext cx="1683322" cy="1683321"/>
              </a:xfrm>
              <a:prstGeom prst="rect">
                <a:avLst/>
              </a:prstGeom>
              <a:ln>
                <a:noFill/>
              </a:ln>
              <a:effectLst/>
            </p:spPr>
          </p:pic>
          <p:pic>
            <p:nvPicPr>
              <p:cNvPr id="830" name="Picture 829"/>
              <p:cNvPicPr>
                <a:picLocks/>
              </p:cNvPicPr>
              <p:nvPr/>
            </p:nvPicPr>
            <p:blipFill>
              <a:blip r:embed="rId7">
                <a:extLst/>
              </a:blip>
              <a:stretch>
                <a:fillRect/>
              </a:stretch>
            </p:blipFill>
            <p:spPr>
              <a:xfrm>
                <a:off x="0" y="-1"/>
                <a:ext cx="1937321" cy="2013522"/>
              </a:xfrm>
              <a:prstGeom prst="rect">
                <a:avLst/>
              </a:prstGeom>
              <a:effectLst/>
            </p:spPr>
          </p:pic>
        </p:grpSp>
      </p:grpSp>
      <p:grpSp>
        <p:nvGrpSpPr>
          <p:cNvPr id="840" name="Group 840"/>
          <p:cNvGrpSpPr/>
          <p:nvPr/>
        </p:nvGrpSpPr>
        <p:grpSpPr>
          <a:xfrm>
            <a:off x="12152186" y="6479704"/>
            <a:ext cx="11661107" cy="2013521"/>
            <a:chOff x="-127000" y="-88899"/>
            <a:chExt cx="11661105" cy="2013520"/>
          </a:xfrm>
        </p:grpSpPr>
        <p:grpSp>
          <p:nvGrpSpPr>
            <p:cNvPr id="836" name="Group 836"/>
            <p:cNvGrpSpPr/>
            <p:nvPr/>
          </p:nvGrpSpPr>
          <p:grpSpPr>
            <a:xfrm>
              <a:off x="1963539" y="438479"/>
              <a:ext cx="9570567" cy="1047661"/>
              <a:chOff x="0" y="0"/>
              <a:chExt cx="9570565" cy="1047660"/>
            </a:xfrm>
          </p:grpSpPr>
          <p:sp>
            <p:nvSpPr>
              <p:cNvPr id="834" name="Shape 834"/>
              <p:cNvSpPr/>
              <p:nvPr/>
            </p:nvSpPr>
            <p:spPr>
              <a:xfrm>
                <a:off x="0" y="0"/>
                <a:ext cx="5109973" cy="558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a:defRPr sz="3000" spc="240">
                    <a:latin typeface="Montserrat"/>
                    <a:ea typeface="Montserrat"/>
                    <a:cs typeface="Montserrat"/>
                    <a:sym typeface="Montserrat"/>
                  </a:defRPr>
                </a:lvl1pPr>
              </a:lstStyle>
              <a:p>
                <a:r>
                  <a:t>GONZALO SAPISOCHIN</a:t>
                </a:r>
              </a:p>
            </p:txBody>
          </p:sp>
          <p:sp>
            <p:nvSpPr>
              <p:cNvPr id="835" name="Shape 835"/>
              <p:cNvSpPr/>
              <p:nvPr/>
            </p:nvSpPr>
            <p:spPr>
              <a:xfrm>
                <a:off x="339659" y="539660"/>
                <a:ext cx="9230907"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defTabSz="584200">
                  <a:lnSpc>
                    <a:spcPct val="120000"/>
                  </a:lnSpc>
                  <a:defRPr sz="2600">
                    <a:latin typeface="Lato Regular"/>
                    <a:ea typeface="Lato Regular"/>
                    <a:cs typeface="Lato Regular"/>
                    <a:sym typeface="Lato Regular"/>
                  </a:defRPr>
                </a:lvl1pPr>
              </a:lstStyle>
              <a:p>
                <a:r>
                  <a:t>General Surgery (UHN)</a:t>
                </a:r>
              </a:p>
            </p:txBody>
          </p:sp>
        </p:grpSp>
        <p:grpSp>
          <p:nvGrpSpPr>
            <p:cNvPr id="839" name="Group 839"/>
            <p:cNvGrpSpPr/>
            <p:nvPr/>
          </p:nvGrpSpPr>
          <p:grpSpPr>
            <a:xfrm>
              <a:off x="-127000" y="-88900"/>
              <a:ext cx="1937321" cy="2013521"/>
              <a:chOff x="0" y="0"/>
              <a:chExt cx="1937320" cy="2013520"/>
            </a:xfrm>
          </p:grpSpPr>
          <p:pic>
            <p:nvPicPr>
              <p:cNvPr id="838" name="Sapisochin,G.v2.jp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127000" y="88900"/>
                <a:ext cx="1683321" cy="1683321"/>
              </a:xfrm>
              <a:prstGeom prst="rect">
                <a:avLst/>
              </a:prstGeom>
              <a:ln>
                <a:noFill/>
              </a:ln>
              <a:effectLst/>
            </p:spPr>
          </p:pic>
          <p:pic>
            <p:nvPicPr>
              <p:cNvPr id="837" name="Picture 836"/>
              <p:cNvPicPr>
                <a:picLocks/>
              </p:cNvPicPr>
              <p:nvPr/>
            </p:nvPicPr>
            <p:blipFill>
              <a:blip r:embed="rId7">
                <a:extLst/>
              </a:blip>
              <a:stretch>
                <a:fillRect/>
              </a:stretch>
            </p:blipFill>
            <p:spPr>
              <a:xfrm>
                <a:off x="0" y="0"/>
                <a:ext cx="1937321" cy="2013521"/>
              </a:xfrm>
              <a:prstGeom prst="rect">
                <a:avLst/>
              </a:prstGeom>
              <a:effectLst/>
            </p:spPr>
          </p:pic>
        </p:grpSp>
      </p:grpSp>
      <p:grpSp>
        <p:nvGrpSpPr>
          <p:cNvPr id="847" name="Group 847"/>
          <p:cNvGrpSpPr/>
          <p:nvPr/>
        </p:nvGrpSpPr>
        <p:grpSpPr>
          <a:xfrm>
            <a:off x="12152186" y="9021796"/>
            <a:ext cx="11661106" cy="2013521"/>
            <a:chOff x="-127000" y="-88900"/>
            <a:chExt cx="11661104" cy="2013520"/>
          </a:xfrm>
        </p:grpSpPr>
        <p:grpSp>
          <p:nvGrpSpPr>
            <p:cNvPr id="843" name="Group 843"/>
            <p:cNvGrpSpPr/>
            <p:nvPr/>
          </p:nvGrpSpPr>
          <p:grpSpPr>
            <a:xfrm>
              <a:off x="1963539" y="438479"/>
              <a:ext cx="9570566" cy="1047662"/>
              <a:chOff x="0" y="0"/>
              <a:chExt cx="9570565" cy="1047660"/>
            </a:xfrm>
          </p:grpSpPr>
          <p:sp>
            <p:nvSpPr>
              <p:cNvPr id="841" name="Shape 841"/>
              <p:cNvSpPr/>
              <p:nvPr/>
            </p:nvSpPr>
            <p:spPr>
              <a:xfrm>
                <a:off x="0" y="0"/>
                <a:ext cx="4283965" cy="558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a:defRPr sz="3000" spc="240">
                    <a:latin typeface="Montserrat"/>
                    <a:ea typeface="Montserrat"/>
                    <a:cs typeface="Montserrat"/>
                    <a:sym typeface="Montserrat"/>
                  </a:defRPr>
                </a:lvl1pPr>
              </a:lstStyle>
              <a:p>
                <a:r>
                  <a:t>BOBBY YANAGAWA</a:t>
                </a:r>
              </a:p>
            </p:txBody>
          </p:sp>
          <p:sp>
            <p:nvSpPr>
              <p:cNvPr id="842" name="Shape 842"/>
              <p:cNvSpPr/>
              <p:nvPr/>
            </p:nvSpPr>
            <p:spPr>
              <a:xfrm>
                <a:off x="339659" y="539660"/>
                <a:ext cx="9230907"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defTabSz="584200">
                  <a:lnSpc>
                    <a:spcPct val="120000"/>
                  </a:lnSpc>
                  <a:defRPr sz="2600">
                    <a:latin typeface="Lato Regular"/>
                    <a:ea typeface="Lato Regular"/>
                    <a:cs typeface="Lato Regular"/>
                    <a:sym typeface="Lato Regular"/>
                  </a:defRPr>
                </a:lvl1pPr>
              </a:lstStyle>
              <a:p>
                <a:r>
                  <a:t>Cardiac Surgery (SMH)</a:t>
                </a:r>
              </a:p>
            </p:txBody>
          </p:sp>
        </p:grpSp>
        <p:grpSp>
          <p:nvGrpSpPr>
            <p:cNvPr id="846" name="Group 846"/>
            <p:cNvGrpSpPr/>
            <p:nvPr/>
          </p:nvGrpSpPr>
          <p:grpSpPr>
            <a:xfrm>
              <a:off x="-127000" y="-88901"/>
              <a:ext cx="1937321" cy="2013522"/>
              <a:chOff x="0" y="0"/>
              <a:chExt cx="1937320" cy="2013520"/>
            </a:xfrm>
          </p:grpSpPr>
          <p:pic>
            <p:nvPicPr>
              <p:cNvPr id="845" name="Yanagawa, B.jpg"/>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a:off x="127000" y="88900"/>
                <a:ext cx="1683321" cy="1683321"/>
              </a:xfrm>
              <a:prstGeom prst="rect">
                <a:avLst/>
              </a:prstGeom>
              <a:ln>
                <a:noFill/>
              </a:ln>
              <a:effectLst/>
            </p:spPr>
          </p:pic>
          <p:pic>
            <p:nvPicPr>
              <p:cNvPr id="844" name="Picture 843"/>
              <p:cNvPicPr>
                <a:picLocks/>
              </p:cNvPicPr>
              <p:nvPr/>
            </p:nvPicPr>
            <p:blipFill>
              <a:blip r:embed="rId7">
                <a:extLst/>
              </a:blip>
              <a:stretch>
                <a:fillRect/>
              </a:stretch>
            </p:blipFill>
            <p:spPr>
              <a:xfrm>
                <a:off x="0" y="-1"/>
                <a:ext cx="1937321" cy="2013522"/>
              </a:xfrm>
              <a:prstGeom prst="rect">
                <a:avLst/>
              </a:prstGeom>
              <a:effectLst/>
            </p:spPr>
          </p:pic>
        </p:grpSp>
      </p:grpSp>
      <p:grpSp>
        <p:nvGrpSpPr>
          <p:cNvPr id="854" name="Group 854"/>
          <p:cNvGrpSpPr/>
          <p:nvPr/>
        </p:nvGrpSpPr>
        <p:grpSpPr>
          <a:xfrm>
            <a:off x="666843" y="8887477"/>
            <a:ext cx="11661106" cy="2013521"/>
            <a:chOff x="-127000" y="-88899"/>
            <a:chExt cx="11661105" cy="2013520"/>
          </a:xfrm>
        </p:grpSpPr>
        <p:grpSp>
          <p:nvGrpSpPr>
            <p:cNvPr id="850" name="Group 850"/>
            <p:cNvGrpSpPr/>
            <p:nvPr/>
          </p:nvGrpSpPr>
          <p:grpSpPr>
            <a:xfrm>
              <a:off x="1963539" y="438479"/>
              <a:ext cx="9570567" cy="1047661"/>
              <a:chOff x="0" y="0"/>
              <a:chExt cx="9570565" cy="1047660"/>
            </a:xfrm>
          </p:grpSpPr>
          <p:sp>
            <p:nvSpPr>
              <p:cNvPr id="848" name="Shape 848"/>
              <p:cNvSpPr/>
              <p:nvPr/>
            </p:nvSpPr>
            <p:spPr>
              <a:xfrm>
                <a:off x="0" y="0"/>
                <a:ext cx="3119248" cy="558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a:defRPr sz="3000" spc="240">
                    <a:latin typeface="Montserrat"/>
                    <a:ea typeface="Montserrat"/>
                    <a:cs typeface="Montserrat"/>
                    <a:sym typeface="Montserrat"/>
                  </a:defRPr>
                </a:lvl1pPr>
              </a:lstStyle>
              <a:p>
                <a:r>
                  <a:t>SARAH WARD</a:t>
                </a:r>
              </a:p>
            </p:txBody>
          </p:sp>
          <p:sp>
            <p:nvSpPr>
              <p:cNvPr id="849" name="Shape 849"/>
              <p:cNvSpPr/>
              <p:nvPr/>
            </p:nvSpPr>
            <p:spPr>
              <a:xfrm>
                <a:off x="339659" y="539660"/>
                <a:ext cx="9230907"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defTabSz="584200">
                  <a:lnSpc>
                    <a:spcPct val="120000"/>
                  </a:lnSpc>
                  <a:defRPr sz="2600">
                    <a:latin typeface="Lato Regular"/>
                    <a:ea typeface="Lato Regular"/>
                    <a:cs typeface="Lato Regular"/>
                    <a:sym typeface="Lato Regular"/>
                  </a:defRPr>
                </a:lvl1pPr>
              </a:lstStyle>
              <a:p>
                <a:r>
                  <a:t>Orthopaedics (SMH)</a:t>
                </a:r>
              </a:p>
            </p:txBody>
          </p:sp>
        </p:grpSp>
        <p:grpSp>
          <p:nvGrpSpPr>
            <p:cNvPr id="853" name="Group 853"/>
            <p:cNvGrpSpPr/>
            <p:nvPr/>
          </p:nvGrpSpPr>
          <p:grpSpPr>
            <a:xfrm>
              <a:off x="-127000" y="-88900"/>
              <a:ext cx="1937321" cy="2013521"/>
              <a:chOff x="0" y="0"/>
              <a:chExt cx="1937320" cy="2013520"/>
            </a:xfrm>
          </p:grpSpPr>
          <p:pic>
            <p:nvPicPr>
              <p:cNvPr id="852" name="ward, sarah.jpg"/>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a:xfrm>
                <a:off x="127000" y="88900"/>
                <a:ext cx="1683321" cy="1683321"/>
              </a:xfrm>
              <a:prstGeom prst="rect">
                <a:avLst/>
              </a:prstGeom>
              <a:ln>
                <a:noFill/>
              </a:ln>
              <a:effectLst/>
            </p:spPr>
          </p:pic>
          <p:pic>
            <p:nvPicPr>
              <p:cNvPr id="851" name="Picture 850"/>
              <p:cNvPicPr>
                <a:picLocks/>
              </p:cNvPicPr>
              <p:nvPr/>
            </p:nvPicPr>
            <p:blipFill>
              <a:blip r:embed="rId7">
                <a:extLst/>
              </a:blip>
              <a:stretch>
                <a:fillRect/>
              </a:stretch>
            </p:blipFill>
            <p:spPr>
              <a:xfrm>
                <a:off x="0" y="0"/>
                <a:ext cx="1937321" cy="2013521"/>
              </a:xfrm>
              <a:prstGeom prst="rect">
                <a:avLst/>
              </a:prstGeom>
              <a:effectLst/>
            </p:spPr>
          </p:pic>
        </p:grpSp>
      </p:grpSp>
      <p:grpSp>
        <p:nvGrpSpPr>
          <p:cNvPr id="861" name="Group 861"/>
          <p:cNvGrpSpPr/>
          <p:nvPr/>
        </p:nvGrpSpPr>
        <p:grpSpPr>
          <a:xfrm>
            <a:off x="666843" y="11312375"/>
            <a:ext cx="11661106" cy="2013521"/>
            <a:chOff x="-127000" y="-88899"/>
            <a:chExt cx="11661105" cy="2013520"/>
          </a:xfrm>
        </p:grpSpPr>
        <p:grpSp>
          <p:nvGrpSpPr>
            <p:cNvPr id="857" name="Group 857"/>
            <p:cNvGrpSpPr/>
            <p:nvPr/>
          </p:nvGrpSpPr>
          <p:grpSpPr>
            <a:xfrm>
              <a:off x="1963539" y="438479"/>
              <a:ext cx="9570567" cy="1029785"/>
              <a:chOff x="0" y="0"/>
              <a:chExt cx="9570565" cy="1029783"/>
            </a:xfrm>
          </p:grpSpPr>
          <p:sp>
            <p:nvSpPr>
              <p:cNvPr id="855" name="Shape 855"/>
              <p:cNvSpPr/>
              <p:nvPr/>
            </p:nvSpPr>
            <p:spPr>
              <a:xfrm>
                <a:off x="0" y="0"/>
                <a:ext cx="3421381" cy="558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a:defRPr sz="3000" spc="240">
                    <a:latin typeface="Montserrat"/>
                    <a:ea typeface="Montserrat"/>
                    <a:cs typeface="Montserrat"/>
                    <a:sym typeface="Montserrat"/>
                  </a:defRPr>
                </a:lvl1pPr>
              </a:lstStyle>
              <a:p>
                <a:r>
                  <a:t>AUGUSTO ZANI</a:t>
                </a:r>
              </a:p>
            </p:txBody>
          </p:sp>
          <p:sp>
            <p:nvSpPr>
              <p:cNvPr id="856" name="Shape 856"/>
              <p:cNvSpPr/>
              <p:nvPr/>
            </p:nvSpPr>
            <p:spPr>
              <a:xfrm>
                <a:off x="339659" y="521783"/>
                <a:ext cx="9230907"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defTabSz="584200">
                  <a:lnSpc>
                    <a:spcPct val="120000"/>
                  </a:lnSpc>
                  <a:defRPr sz="2600">
                    <a:latin typeface="Lato Regular"/>
                    <a:ea typeface="Lato Regular"/>
                    <a:cs typeface="Lato Regular"/>
                    <a:sym typeface="Lato Regular"/>
                  </a:defRPr>
                </a:lvl1pPr>
              </a:lstStyle>
              <a:p>
                <a:r>
                  <a:t>General Surgery (HSC)</a:t>
                </a:r>
              </a:p>
            </p:txBody>
          </p:sp>
        </p:grpSp>
        <p:grpSp>
          <p:nvGrpSpPr>
            <p:cNvPr id="860" name="Group 860"/>
            <p:cNvGrpSpPr/>
            <p:nvPr/>
          </p:nvGrpSpPr>
          <p:grpSpPr>
            <a:xfrm>
              <a:off x="-127000" y="-88900"/>
              <a:ext cx="1937321" cy="2013521"/>
              <a:chOff x="0" y="0"/>
              <a:chExt cx="1937320" cy="2013520"/>
            </a:xfrm>
          </p:grpSpPr>
          <p:pic>
            <p:nvPicPr>
              <p:cNvPr id="859" name="Zani, Augusto_20160222_DSC_0076.jpg"/>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a:xfrm>
                <a:off x="127000" y="88900"/>
                <a:ext cx="1683321" cy="1683321"/>
              </a:xfrm>
              <a:prstGeom prst="rect">
                <a:avLst/>
              </a:prstGeom>
              <a:ln>
                <a:noFill/>
              </a:ln>
              <a:effectLst/>
            </p:spPr>
          </p:pic>
          <p:pic>
            <p:nvPicPr>
              <p:cNvPr id="858" name="Picture 857"/>
              <p:cNvPicPr>
                <a:picLocks/>
              </p:cNvPicPr>
              <p:nvPr/>
            </p:nvPicPr>
            <p:blipFill>
              <a:blip r:embed="rId7">
                <a:extLst/>
              </a:blip>
              <a:stretch>
                <a:fillRect/>
              </a:stretch>
            </p:blipFill>
            <p:spPr>
              <a:xfrm>
                <a:off x="0" y="0"/>
                <a:ext cx="1937321" cy="2013521"/>
              </a:xfrm>
              <a:prstGeom prst="rect">
                <a:avLst/>
              </a:prstGeom>
              <a:effectLst/>
            </p:spPr>
          </p:pic>
        </p:grpSp>
      </p:grpSp>
      <p:sp>
        <p:nvSpPr>
          <p:cNvPr id="862" name="Shape 862"/>
          <p:cNvSpPr/>
          <p:nvPr/>
        </p:nvSpPr>
        <p:spPr>
          <a:xfrm>
            <a:off x="12070189" y="11652788"/>
            <a:ext cx="16085704" cy="17333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l">
              <a:defRPr sz="3000" spc="240">
                <a:latin typeface="Montserrat"/>
                <a:ea typeface="Montserrat"/>
                <a:cs typeface="Montserrat"/>
                <a:sym typeface="Montserrat"/>
              </a:defRPr>
            </a:pPr>
            <a:r>
              <a:rPr sz="3600" spc="288">
                <a:latin typeface="Montserrat Semi Bold"/>
                <a:ea typeface="Montserrat Semi Bold"/>
                <a:cs typeface="Montserrat Semi Bold"/>
                <a:sym typeface="Montserrat Semi Bold"/>
              </a:rPr>
              <a:t>MENTORS: </a:t>
            </a:r>
            <a:r>
              <a:rPr sz="3300" spc="264">
                <a:latin typeface="Montserrat Semi Bold"/>
                <a:ea typeface="Montserrat Semi Bold"/>
                <a:cs typeface="Montserrat Semi Bold"/>
                <a:sym typeface="Montserrat Semi Bold"/>
              </a:rPr>
              <a:t> </a:t>
            </a:r>
            <a:r>
              <a:rPr sz="2800" spc="224"/>
              <a:t>Greg Borschel; John Cameron;  Chris Hayes, </a:t>
            </a:r>
          </a:p>
          <a:p>
            <a:pPr algn="l">
              <a:defRPr sz="3000" spc="240">
                <a:latin typeface="Montserrat"/>
                <a:ea typeface="Montserrat"/>
                <a:cs typeface="Montserrat"/>
                <a:sym typeface="Montserrat"/>
              </a:defRPr>
            </a:pPr>
            <a:r>
              <a:rPr sz="2800" spc="224"/>
              <a:t>Paul Karanicolas; Avery Nathens; Subodh Verma </a:t>
            </a:r>
          </a:p>
          <a:p>
            <a:pPr algn="l">
              <a:defRPr sz="3000" spc="240">
                <a:latin typeface="Montserrat"/>
                <a:ea typeface="Montserrat"/>
                <a:cs typeface="Montserrat"/>
                <a:sym typeface="Montserrat"/>
              </a:defRPr>
            </a:pPr>
            <a:r>
              <a:rPr sz="2800" spc="224"/>
              <a:t>and Cari Whyne</a:t>
            </a:r>
          </a:p>
        </p:txBody>
      </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812"/>
                                        </p:tgtEl>
                                        <p:attrNameLst>
                                          <p:attrName>style.visibility</p:attrName>
                                        </p:attrNameLst>
                                      </p:cBhvr>
                                      <p:to>
                                        <p:strVal val="visible"/>
                                      </p:to>
                                    </p:set>
                                    <p:animEffect transition="in" filter="dissolve">
                                      <p:cBhvr>
                                        <p:cTn id="7" dur="1000"/>
                                        <p:tgtEl>
                                          <p:spTgt spid="812"/>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833"/>
                                        </p:tgtEl>
                                        <p:attrNameLst>
                                          <p:attrName>style.visibility</p:attrName>
                                        </p:attrNameLst>
                                      </p:cBhvr>
                                      <p:to>
                                        <p:strVal val="visible"/>
                                      </p:to>
                                    </p:set>
                                    <p:animEffect transition="in" filter="dissolve">
                                      <p:cBhvr>
                                        <p:cTn id="11" dur="1000"/>
                                        <p:tgtEl>
                                          <p:spTgt spid="833"/>
                                        </p:tgtEl>
                                      </p:cBhvr>
                                    </p:animEffect>
                                  </p:childTnLst>
                                </p:cTn>
                              </p:par>
                            </p:childTnLst>
                          </p:cTn>
                        </p:par>
                        <p:par>
                          <p:cTn id="12" fill="hold">
                            <p:stCondLst>
                              <p:cond delay="2000"/>
                            </p:stCondLst>
                            <p:childTnLst>
                              <p:par>
                                <p:cTn id="13" presetID="9" presetClass="entr" fill="hold" grpId="3" nodeType="afterEffect">
                                  <p:stCondLst>
                                    <p:cond delay="0"/>
                                  </p:stCondLst>
                                  <p:iterate>
                                    <p:tmAbs val="0"/>
                                  </p:iterate>
                                  <p:childTnLst>
                                    <p:set>
                                      <p:cBhvr>
                                        <p:cTn id="14" fill="hold"/>
                                        <p:tgtEl>
                                          <p:spTgt spid="819"/>
                                        </p:tgtEl>
                                        <p:attrNameLst>
                                          <p:attrName>style.visibility</p:attrName>
                                        </p:attrNameLst>
                                      </p:cBhvr>
                                      <p:to>
                                        <p:strVal val="visible"/>
                                      </p:to>
                                    </p:set>
                                    <p:animEffect transition="in" filter="dissolve">
                                      <p:cBhvr>
                                        <p:cTn id="15" dur="1000"/>
                                        <p:tgtEl>
                                          <p:spTgt spid="819"/>
                                        </p:tgtEl>
                                      </p:cBhvr>
                                    </p:animEffect>
                                  </p:childTnLst>
                                </p:cTn>
                              </p:par>
                            </p:childTnLst>
                          </p:cTn>
                        </p:par>
                        <p:par>
                          <p:cTn id="16" fill="hold">
                            <p:stCondLst>
                              <p:cond delay="3000"/>
                            </p:stCondLst>
                            <p:childTnLst>
                              <p:par>
                                <p:cTn id="17" presetID="9" presetClass="entr" fill="hold" grpId="4" nodeType="afterEffect">
                                  <p:stCondLst>
                                    <p:cond delay="0"/>
                                  </p:stCondLst>
                                  <p:iterate>
                                    <p:tmAbs val="0"/>
                                  </p:iterate>
                                  <p:childTnLst>
                                    <p:set>
                                      <p:cBhvr>
                                        <p:cTn id="18" fill="hold"/>
                                        <p:tgtEl>
                                          <p:spTgt spid="854"/>
                                        </p:tgtEl>
                                        <p:attrNameLst>
                                          <p:attrName>style.visibility</p:attrName>
                                        </p:attrNameLst>
                                      </p:cBhvr>
                                      <p:to>
                                        <p:strVal val="visible"/>
                                      </p:to>
                                    </p:set>
                                    <p:animEffect transition="in" filter="dissolve">
                                      <p:cBhvr>
                                        <p:cTn id="19" dur="1000"/>
                                        <p:tgtEl>
                                          <p:spTgt spid="854"/>
                                        </p:tgtEl>
                                      </p:cBhvr>
                                    </p:animEffect>
                                  </p:childTnLst>
                                </p:cTn>
                              </p:par>
                            </p:childTnLst>
                          </p:cTn>
                        </p:par>
                        <p:par>
                          <p:cTn id="20" fill="hold">
                            <p:stCondLst>
                              <p:cond delay="4000"/>
                            </p:stCondLst>
                            <p:childTnLst>
                              <p:par>
                                <p:cTn id="21" presetID="9" presetClass="entr" fill="hold" grpId="5" nodeType="afterEffect">
                                  <p:stCondLst>
                                    <p:cond delay="0"/>
                                  </p:stCondLst>
                                  <p:iterate>
                                    <p:tmAbs val="0"/>
                                  </p:iterate>
                                  <p:childTnLst>
                                    <p:set>
                                      <p:cBhvr>
                                        <p:cTn id="22" fill="hold"/>
                                        <p:tgtEl>
                                          <p:spTgt spid="861"/>
                                        </p:tgtEl>
                                        <p:attrNameLst>
                                          <p:attrName>style.visibility</p:attrName>
                                        </p:attrNameLst>
                                      </p:cBhvr>
                                      <p:to>
                                        <p:strVal val="visible"/>
                                      </p:to>
                                    </p:set>
                                    <p:animEffect transition="in" filter="dissolve">
                                      <p:cBhvr>
                                        <p:cTn id="23" dur="1000"/>
                                        <p:tgtEl>
                                          <p:spTgt spid="861"/>
                                        </p:tgtEl>
                                      </p:cBhvr>
                                    </p:animEffect>
                                  </p:childTnLst>
                                </p:cTn>
                              </p:par>
                            </p:childTnLst>
                          </p:cTn>
                        </p:par>
                        <p:par>
                          <p:cTn id="24" fill="hold">
                            <p:stCondLst>
                              <p:cond delay="5000"/>
                            </p:stCondLst>
                            <p:childTnLst>
                              <p:par>
                                <p:cTn id="25" presetID="9" presetClass="entr" fill="hold" grpId="6" nodeType="afterEffect">
                                  <p:stCondLst>
                                    <p:cond delay="0"/>
                                  </p:stCondLst>
                                  <p:iterate>
                                    <p:tmAbs val="0"/>
                                  </p:iterate>
                                  <p:childTnLst>
                                    <p:set>
                                      <p:cBhvr>
                                        <p:cTn id="26" fill="hold"/>
                                        <p:tgtEl>
                                          <p:spTgt spid="805"/>
                                        </p:tgtEl>
                                        <p:attrNameLst>
                                          <p:attrName>style.visibility</p:attrName>
                                        </p:attrNameLst>
                                      </p:cBhvr>
                                      <p:to>
                                        <p:strVal val="visible"/>
                                      </p:to>
                                    </p:set>
                                    <p:animEffect transition="in" filter="dissolve">
                                      <p:cBhvr>
                                        <p:cTn id="27" dur="1000"/>
                                        <p:tgtEl>
                                          <p:spTgt spid="805"/>
                                        </p:tgtEl>
                                      </p:cBhvr>
                                    </p:animEffect>
                                  </p:childTnLst>
                                </p:cTn>
                              </p:par>
                            </p:childTnLst>
                          </p:cTn>
                        </p:par>
                        <p:par>
                          <p:cTn id="28" fill="hold">
                            <p:stCondLst>
                              <p:cond delay="6000"/>
                            </p:stCondLst>
                            <p:childTnLst>
                              <p:par>
                                <p:cTn id="29" presetID="9" presetClass="entr" fill="hold" grpId="7" nodeType="afterEffect">
                                  <p:stCondLst>
                                    <p:cond delay="0"/>
                                  </p:stCondLst>
                                  <p:iterate>
                                    <p:tmAbs val="0"/>
                                  </p:iterate>
                                  <p:childTnLst>
                                    <p:set>
                                      <p:cBhvr>
                                        <p:cTn id="30" fill="hold"/>
                                        <p:tgtEl>
                                          <p:spTgt spid="826"/>
                                        </p:tgtEl>
                                        <p:attrNameLst>
                                          <p:attrName>style.visibility</p:attrName>
                                        </p:attrNameLst>
                                      </p:cBhvr>
                                      <p:to>
                                        <p:strVal val="visible"/>
                                      </p:to>
                                    </p:set>
                                    <p:animEffect transition="in" filter="dissolve">
                                      <p:cBhvr>
                                        <p:cTn id="31" dur="1000"/>
                                        <p:tgtEl>
                                          <p:spTgt spid="826"/>
                                        </p:tgtEl>
                                      </p:cBhvr>
                                    </p:animEffect>
                                  </p:childTnLst>
                                </p:cTn>
                              </p:par>
                            </p:childTnLst>
                          </p:cTn>
                        </p:par>
                        <p:par>
                          <p:cTn id="32" fill="hold">
                            <p:stCondLst>
                              <p:cond delay="7000"/>
                            </p:stCondLst>
                            <p:childTnLst>
                              <p:par>
                                <p:cTn id="33" presetID="9" presetClass="entr" fill="hold" grpId="8" nodeType="afterEffect">
                                  <p:stCondLst>
                                    <p:cond delay="0"/>
                                  </p:stCondLst>
                                  <p:iterate>
                                    <p:tmAbs val="0"/>
                                  </p:iterate>
                                  <p:childTnLst>
                                    <p:set>
                                      <p:cBhvr>
                                        <p:cTn id="34" fill="hold"/>
                                        <p:tgtEl>
                                          <p:spTgt spid="840"/>
                                        </p:tgtEl>
                                        <p:attrNameLst>
                                          <p:attrName>style.visibility</p:attrName>
                                        </p:attrNameLst>
                                      </p:cBhvr>
                                      <p:to>
                                        <p:strVal val="visible"/>
                                      </p:to>
                                    </p:set>
                                    <p:animEffect transition="in" filter="dissolve">
                                      <p:cBhvr>
                                        <p:cTn id="35" dur="1000"/>
                                        <p:tgtEl>
                                          <p:spTgt spid="840"/>
                                        </p:tgtEl>
                                      </p:cBhvr>
                                    </p:animEffect>
                                  </p:childTnLst>
                                </p:cTn>
                              </p:par>
                            </p:childTnLst>
                          </p:cTn>
                        </p:par>
                        <p:par>
                          <p:cTn id="36" fill="hold">
                            <p:stCondLst>
                              <p:cond delay="8000"/>
                            </p:stCondLst>
                            <p:childTnLst>
                              <p:par>
                                <p:cTn id="37" presetID="9" presetClass="entr" fill="hold" grpId="9" nodeType="afterEffect">
                                  <p:stCondLst>
                                    <p:cond delay="0"/>
                                  </p:stCondLst>
                                  <p:iterate>
                                    <p:tmAbs val="0"/>
                                  </p:iterate>
                                  <p:childTnLst>
                                    <p:set>
                                      <p:cBhvr>
                                        <p:cTn id="38" fill="hold"/>
                                        <p:tgtEl>
                                          <p:spTgt spid="847"/>
                                        </p:tgtEl>
                                        <p:attrNameLst>
                                          <p:attrName>style.visibility</p:attrName>
                                        </p:attrNameLst>
                                      </p:cBhvr>
                                      <p:to>
                                        <p:strVal val="visible"/>
                                      </p:to>
                                    </p:set>
                                    <p:animEffect transition="in" filter="dissolve">
                                      <p:cBhvr>
                                        <p:cTn id="39" dur="1000"/>
                                        <p:tgtEl>
                                          <p:spTgt spid="84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fill="hold" grpId="10" nodeType="clickEffect">
                                  <p:stCondLst>
                                    <p:cond delay="0"/>
                                  </p:stCondLst>
                                  <p:iterate>
                                    <p:tmAbs val="0"/>
                                  </p:iterate>
                                  <p:childTnLst>
                                    <p:set>
                                      <p:cBhvr>
                                        <p:cTn id="43" fill="hold"/>
                                        <p:tgtEl>
                                          <p:spTgt spid="862"/>
                                        </p:tgtEl>
                                        <p:attrNameLst>
                                          <p:attrName>style.visibility</p:attrName>
                                        </p:attrNameLst>
                                      </p:cBhvr>
                                      <p:to>
                                        <p:strVal val="visible"/>
                                      </p:to>
                                    </p:set>
                                    <p:animEffect transition="in" filter="fade">
                                      <p:cBhvr>
                                        <p:cTn id="44" dur="1000"/>
                                        <p:tgtEl>
                                          <p:spTgt spid="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5" grpId="6" animBg="1" advAuto="0"/>
      <p:bldP spid="812" grpId="1" animBg="1" advAuto="0"/>
      <p:bldP spid="819" grpId="3" animBg="1" advAuto="0"/>
      <p:bldP spid="826" grpId="7" animBg="1" advAuto="0"/>
      <p:bldP spid="833" grpId="2" animBg="1" advAuto="0"/>
      <p:bldP spid="840" grpId="8" animBg="1" advAuto="0"/>
      <p:bldP spid="847" grpId="9" animBg="1" advAuto="0"/>
      <p:bldP spid="854" grpId="4" animBg="1" advAuto="0"/>
      <p:bldP spid="861" grpId="5" animBg="1" advAuto="0"/>
      <p:bldP spid="862" grpId="1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 name="Shape 864"/>
          <p:cNvSpPr/>
          <p:nvPr/>
        </p:nvSpPr>
        <p:spPr>
          <a:xfrm>
            <a:off x="-2128" y="-31747"/>
            <a:ext cx="24388255" cy="13779496"/>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pic>
        <p:nvPicPr>
          <p:cNvPr id="865" name="OrthopaedicSurgeryPhotoshoot_KaylaRocca-4773-small-filtered.jpe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051211" y="7330584"/>
            <a:ext cx="6865542" cy="4768851"/>
          </a:xfrm>
          <a:custGeom>
            <a:avLst/>
            <a:gdLst/>
            <a:ahLst/>
            <a:cxnLst>
              <a:cxn ang="0">
                <a:pos x="wd2" y="hd2"/>
              </a:cxn>
              <a:cxn ang="5400000">
                <a:pos x="wd2" y="hd2"/>
              </a:cxn>
              <a:cxn ang="10800000">
                <a:pos x="wd2" y="hd2"/>
              </a:cxn>
              <a:cxn ang="16200000">
                <a:pos x="wd2" y="hd2"/>
              </a:cxn>
            </a:cxnLst>
            <a:rect l="0" t="0" r="r" b="b"/>
            <a:pathLst>
              <a:path w="21600" h="21600" extrusionOk="0">
                <a:moveTo>
                  <a:pt x="10801" y="21600"/>
                </a:moveTo>
                <a:lnTo>
                  <a:pt x="21600" y="0"/>
                </a:lnTo>
                <a:lnTo>
                  <a:pt x="0" y="0"/>
                </a:lnTo>
                <a:lnTo>
                  <a:pt x="10801" y="21600"/>
                </a:lnTo>
                <a:close/>
              </a:path>
            </a:pathLst>
          </a:custGeom>
          <a:ln w="12700">
            <a:miter lim="400000"/>
          </a:ln>
        </p:spPr>
      </p:pic>
      <p:pic>
        <p:nvPicPr>
          <p:cNvPr id="866" name="shutterstock_146650463-filtered.jpe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830822" y="-25290"/>
            <a:ext cx="10352065" cy="7197726"/>
          </a:xfrm>
          <a:custGeom>
            <a:avLst/>
            <a:gdLst/>
            <a:ahLst/>
            <a:cxnLst>
              <a:cxn ang="0">
                <a:pos x="wd2" y="hd2"/>
              </a:cxn>
              <a:cxn ang="5400000">
                <a:pos x="wd2" y="hd2"/>
              </a:cxn>
              <a:cxn ang="10800000">
                <a:pos x="wd2" y="hd2"/>
              </a:cxn>
              <a:cxn ang="16200000">
                <a:pos x="wd2" y="hd2"/>
              </a:cxn>
            </a:cxnLst>
            <a:rect l="0" t="0" r="r" b="b"/>
            <a:pathLst>
              <a:path w="21600" h="21600" extrusionOk="0">
                <a:moveTo>
                  <a:pt x="10812" y="21600"/>
                </a:moveTo>
                <a:lnTo>
                  <a:pt x="21600" y="45"/>
                </a:lnTo>
                <a:lnTo>
                  <a:pt x="21600" y="0"/>
                </a:lnTo>
                <a:lnTo>
                  <a:pt x="0" y="0"/>
                </a:lnTo>
                <a:lnTo>
                  <a:pt x="10812" y="21600"/>
                </a:lnTo>
                <a:close/>
              </a:path>
            </a:pathLst>
          </a:custGeom>
          <a:ln w="25400">
            <a:miter lim="400000"/>
          </a:ln>
        </p:spPr>
      </p:pic>
      <p:pic>
        <p:nvPicPr>
          <p:cNvPr id="867" name="AdobeStock_104300024-small-filtered.jpe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7461" y="5265795"/>
            <a:ext cx="12246770" cy="85062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ln w="12700">
            <a:miter lim="400000"/>
          </a:ln>
        </p:spPr>
      </p:pic>
      <p:sp>
        <p:nvSpPr>
          <p:cNvPr id="868" name="Shape 868"/>
          <p:cNvSpPr/>
          <p:nvPr/>
        </p:nvSpPr>
        <p:spPr>
          <a:xfrm>
            <a:off x="215281" y="4258043"/>
            <a:ext cx="5898643"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6000" spc="480">
                <a:solidFill>
                  <a:srgbClr val="FF85FF"/>
                </a:solidFill>
                <a:latin typeface="Montserrat"/>
                <a:ea typeface="Montserrat"/>
                <a:cs typeface="Montserrat"/>
                <a:sym typeface="Montserrat"/>
              </a:defRPr>
            </a:lvl1pPr>
          </a:lstStyle>
          <a:p>
            <a:r>
              <a:t>In Memoriam</a:t>
            </a:r>
          </a:p>
        </p:txBody>
      </p:sp>
      <p:grpSp>
        <p:nvGrpSpPr>
          <p:cNvPr id="871" name="Group 871"/>
          <p:cNvGrpSpPr/>
          <p:nvPr/>
        </p:nvGrpSpPr>
        <p:grpSpPr>
          <a:xfrm>
            <a:off x="18486028" y="11652788"/>
            <a:ext cx="5008242" cy="1180295"/>
            <a:chOff x="0" y="0"/>
            <a:chExt cx="5008241" cy="1180293"/>
          </a:xfrm>
        </p:grpSpPr>
        <p:sp>
          <p:nvSpPr>
            <p:cNvPr id="869" name="Shape 869"/>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870" name="pasted-image.pd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grpSp>
        <p:nvGrpSpPr>
          <p:cNvPr id="876" name="Group 876"/>
          <p:cNvGrpSpPr/>
          <p:nvPr/>
        </p:nvGrpSpPr>
        <p:grpSpPr>
          <a:xfrm>
            <a:off x="10579204" y="1873409"/>
            <a:ext cx="6747755" cy="4170232"/>
            <a:chOff x="0" y="-88900"/>
            <a:chExt cx="6747754" cy="4170231"/>
          </a:xfrm>
        </p:grpSpPr>
        <p:sp>
          <p:nvSpPr>
            <p:cNvPr id="872" name="Shape 872"/>
            <p:cNvSpPr/>
            <p:nvPr/>
          </p:nvSpPr>
          <p:spPr>
            <a:xfrm>
              <a:off x="0" y="2511611"/>
              <a:ext cx="6747755" cy="15697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584200">
                <a:lnSpc>
                  <a:spcPct val="120000"/>
                </a:lnSpc>
                <a:defRPr sz="2800">
                  <a:solidFill>
                    <a:srgbClr val="1D296F"/>
                  </a:solidFill>
                  <a:latin typeface="Lato Regular"/>
                  <a:ea typeface="Lato Regular"/>
                  <a:cs typeface="Lato Regular"/>
                  <a:sym typeface="Lato Regular"/>
                </a:defRPr>
              </a:pPr>
              <a:r>
                <a:t>Michael Goldberg </a:t>
              </a:r>
            </a:p>
            <a:p>
              <a:pPr defTabSz="584200">
                <a:lnSpc>
                  <a:spcPct val="120000"/>
                </a:lnSpc>
                <a:defRPr sz="2800">
                  <a:solidFill>
                    <a:srgbClr val="1D296F"/>
                  </a:solidFill>
                  <a:latin typeface="Lato Regular"/>
                  <a:ea typeface="Lato Regular"/>
                  <a:cs typeface="Lato Regular"/>
                  <a:sym typeface="Lato Regular"/>
                </a:defRPr>
              </a:pPr>
              <a:r>
                <a:t>(Vascular Surgery, SMH)</a:t>
              </a:r>
            </a:p>
            <a:p>
              <a:pPr defTabSz="584200">
                <a:lnSpc>
                  <a:spcPct val="120000"/>
                </a:lnSpc>
                <a:defRPr sz="2800">
                  <a:solidFill>
                    <a:srgbClr val="1D296F"/>
                  </a:solidFill>
                  <a:latin typeface="Lato Regular"/>
                  <a:ea typeface="Lato Regular"/>
                  <a:cs typeface="Lato Regular"/>
                  <a:sym typeface="Lato Regular"/>
                </a:defRPr>
              </a:pPr>
              <a:r>
                <a:t>1941 - 2016</a:t>
              </a:r>
            </a:p>
          </p:txBody>
        </p:sp>
        <p:grpSp>
          <p:nvGrpSpPr>
            <p:cNvPr id="875" name="Group 875"/>
            <p:cNvGrpSpPr/>
            <p:nvPr/>
          </p:nvGrpSpPr>
          <p:grpSpPr>
            <a:xfrm>
              <a:off x="2237145" y="-88900"/>
              <a:ext cx="2273464" cy="2349663"/>
              <a:chOff x="0" y="0"/>
              <a:chExt cx="2273462" cy="2349662"/>
            </a:xfrm>
          </p:grpSpPr>
          <p:pic>
            <p:nvPicPr>
              <p:cNvPr id="874" name="GoldbergMichael.jpg"/>
              <p:cNvPicPr>
                <a:picLocks noChangeAspect="1"/>
              </p:cNvPicPr>
              <p:nvPr/>
            </p:nvPicPr>
            <p:blipFill>
              <a:blip r:embed="rId6">
                <a:extLst/>
              </a:blip>
              <a:srcRect/>
              <a:stretch>
                <a:fillRect/>
              </a:stretch>
            </p:blipFill>
            <p:spPr>
              <a:xfrm>
                <a:off x="127000" y="88900"/>
                <a:ext cx="2019463" cy="2019463"/>
              </a:xfrm>
              <a:prstGeom prst="rect">
                <a:avLst/>
              </a:prstGeom>
              <a:ln>
                <a:noFill/>
              </a:ln>
              <a:effectLst/>
            </p:spPr>
          </p:pic>
          <p:pic>
            <p:nvPicPr>
              <p:cNvPr id="873" name="Picture 872"/>
              <p:cNvPicPr>
                <a:picLocks/>
              </p:cNvPicPr>
              <p:nvPr/>
            </p:nvPicPr>
            <p:blipFill>
              <a:blip r:embed="rId7">
                <a:extLst/>
              </a:blip>
              <a:stretch>
                <a:fillRect/>
              </a:stretch>
            </p:blipFill>
            <p:spPr>
              <a:xfrm>
                <a:off x="0" y="0"/>
                <a:ext cx="2273463" cy="2349663"/>
              </a:xfrm>
              <a:prstGeom prst="rect">
                <a:avLst/>
              </a:prstGeom>
              <a:effectLst/>
            </p:spPr>
          </p:pic>
        </p:grpSp>
      </p:grpSp>
      <p:grpSp>
        <p:nvGrpSpPr>
          <p:cNvPr id="881" name="Group 881"/>
          <p:cNvGrpSpPr/>
          <p:nvPr/>
        </p:nvGrpSpPr>
        <p:grpSpPr>
          <a:xfrm>
            <a:off x="17387672" y="1939688"/>
            <a:ext cx="6747755" cy="4407773"/>
            <a:chOff x="0" y="-88900"/>
            <a:chExt cx="6747754" cy="4407771"/>
          </a:xfrm>
        </p:grpSpPr>
        <p:sp>
          <p:nvSpPr>
            <p:cNvPr id="877" name="Shape 877"/>
            <p:cNvSpPr/>
            <p:nvPr/>
          </p:nvSpPr>
          <p:spPr>
            <a:xfrm>
              <a:off x="0" y="2749151"/>
              <a:ext cx="6747755" cy="15697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584200">
                <a:lnSpc>
                  <a:spcPct val="120000"/>
                </a:lnSpc>
                <a:defRPr sz="2800">
                  <a:solidFill>
                    <a:srgbClr val="1D296F"/>
                  </a:solidFill>
                  <a:latin typeface="Lato Regular"/>
                  <a:ea typeface="Lato Regular"/>
                  <a:cs typeface="Lato Regular"/>
                  <a:sym typeface="Lato Regular"/>
                </a:defRPr>
              </a:pPr>
              <a:r>
                <a:t>Ernie Spratt </a:t>
              </a:r>
            </a:p>
            <a:p>
              <a:pPr defTabSz="584200">
                <a:lnSpc>
                  <a:spcPct val="120000"/>
                </a:lnSpc>
                <a:defRPr sz="2800">
                  <a:solidFill>
                    <a:srgbClr val="1D296F"/>
                  </a:solidFill>
                  <a:latin typeface="Lato Regular"/>
                  <a:ea typeface="Lato Regular"/>
                  <a:cs typeface="Lato Regular"/>
                  <a:sym typeface="Lato Regular"/>
                </a:defRPr>
              </a:pPr>
              <a:r>
                <a:t>(Thoracic Surgery, SJHC)</a:t>
              </a:r>
            </a:p>
            <a:p>
              <a:pPr defTabSz="584200">
                <a:lnSpc>
                  <a:spcPct val="120000"/>
                </a:lnSpc>
                <a:defRPr sz="2800">
                  <a:solidFill>
                    <a:srgbClr val="1D296F"/>
                  </a:solidFill>
                  <a:latin typeface="Lato Regular"/>
                  <a:ea typeface="Lato Regular"/>
                  <a:cs typeface="Lato Regular"/>
                  <a:sym typeface="Lato Regular"/>
                </a:defRPr>
              </a:pPr>
              <a:r>
                <a:t>1939 - 2014</a:t>
              </a:r>
            </a:p>
          </p:txBody>
        </p:sp>
        <p:grpSp>
          <p:nvGrpSpPr>
            <p:cNvPr id="880" name="Group 880"/>
            <p:cNvGrpSpPr/>
            <p:nvPr/>
          </p:nvGrpSpPr>
          <p:grpSpPr>
            <a:xfrm>
              <a:off x="2350183" y="-88900"/>
              <a:ext cx="2047387" cy="2749849"/>
              <a:chOff x="0" y="0"/>
              <a:chExt cx="2047386" cy="2749848"/>
            </a:xfrm>
          </p:grpSpPr>
          <p:pic>
            <p:nvPicPr>
              <p:cNvPr id="879" name="SprattErnie.jpg"/>
              <p:cNvPicPr>
                <a:picLocks noChangeAspect="1"/>
              </p:cNvPicPr>
              <p:nvPr/>
            </p:nvPicPr>
            <p:blipFill>
              <a:blip r:embed="rId8">
                <a:extLst/>
              </a:blip>
              <a:stretch>
                <a:fillRect/>
              </a:stretch>
            </p:blipFill>
            <p:spPr>
              <a:xfrm>
                <a:off x="127000" y="88900"/>
                <a:ext cx="1793387" cy="2419649"/>
              </a:xfrm>
              <a:prstGeom prst="rect">
                <a:avLst/>
              </a:prstGeom>
              <a:ln>
                <a:noFill/>
              </a:ln>
              <a:effectLst/>
            </p:spPr>
          </p:pic>
          <p:pic>
            <p:nvPicPr>
              <p:cNvPr id="878" name="Picture 877"/>
              <p:cNvPicPr>
                <a:picLocks/>
              </p:cNvPicPr>
              <p:nvPr/>
            </p:nvPicPr>
            <p:blipFill>
              <a:blip r:embed="rId9">
                <a:extLst/>
              </a:blip>
              <a:stretch>
                <a:fillRect/>
              </a:stretch>
            </p:blipFill>
            <p:spPr>
              <a:xfrm>
                <a:off x="0" y="0"/>
                <a:ext cx="2047387" cy="2749849"/>
              </a:xfrm>
              <a:prstGeom prst="rect">
                <a:avLst/>
              </a:prstGeom>
              <a:effectLst/>
            </p:spPr>
          </p:pic>
        </p:grpSp>
      </p:grpSp>
      <p:grpSp>
        <p:nvGrpSpPr>
          <p:cNvPr id="886" name="Group 886"/>
          <p:cNvGrpSpPr/>
          <p:nvPr/>
        </p:nvGrpSpPr>
        <p:grpSpPr>
          <a:xfrm>
            <a:off x="15865606" y="6842164"/>
            <a:ext cx="3980029" cy="4666509"/>
            <a:chOff x="0" y="-88900"/>
            <a:chExt cx="3980027" cy="4666507"/>
          </a:xfrm>
        </p:grpSpPr>
        <p:grpSp>
          <p:nvGrpSpPr>
            <p:cNvPr id="884" name="Group 884"/>
            <p:cNvGrpSpPr/>
            <p:nvPr/>
          </p:nvGrpSpPr>
          <p:grpSpPr>
            <a:xfrm>
              <a:off x="919395" y="-88900"/>
              <a:ext cx="2141236" cy="2876471"/>
              <a:chOff x="0" y="0"/>
              <a:chExt cx="2141235" cy="2876470"/>
            </a:xfrm>
          </p:grpSpPr>
          <p:pic>
            <p:nvPicPr>
              <p:cNvPr id="883" name="56040f05-7c74-42e0-b174-92fa02d6889d.jpg"/>
              <p:cNvPicPr>
                <a:picLocks noChangeAspect="1"/>
              </p:cNvPicPr>
              <p:nvPr/>
            </p:nvPicPr>
            <p:blipFill>
              <a:blip r:embed="rId10">
                <a:extLst/>
              </a:blip>
              <a:stretch>
                <a:fillRect/>
              </a:stretch>
            </p:blipFill>
            <p:spPr>
              <a:xfrm>
                <a:off x="127000" y="88900"/>
                <a:ext cx="1887236" cy="2546271"/>
              </a:xfrm>
              <a:prstGeom prst="rect">
                <a:avLst/>
              </a:prstGeom>
              <a:ln>
                <a:noFill/>
              </a:ln>
              <a:effectLst/>
            </p:spPr>
          </p:pic>
          <p:pic>
            <p:nvPicPr>
              <p:cNvPr id="882" name="Picture 881"/>
              <p:cNvPicPr>
                <a:picLocks/>
              </p:cNvPicPr>
              <p:nvPr/>
            </p:nvPicPr>
            <p:blipFill>
              <a:blip r:embed="rId11">
                <a:extLst/>
              </a:blip>
              <a:stretch>
                <a:fillRect/>
              </a:stretch>
            </p:blipFill>
            <p:spPr>
              <a:xfrm>
                <a:off x="0" y="0"/>
                <a:ext cx="2141236" cy="2876471"/>
              </a:xfrm>
              <a:prstGeom prst="rect">
                <a:avLst/>
              </a:prstGeom>
              <a:effectLst/>
            </p:spPr>
          </p:pic>
        </p:grpSp>
        <p:sp>
          <p:nvSpPr>
            <p:cNvPr id="885" name="Shape 885"/>
            <p:cNvSpPr/>
            <p:nvPr/>
          </p:nvSpPr>
          <p:spPr>
            <a:xfrm>
              <a:off x="0" y="3007887"/>
              <a:ext cx="3980028" cy="15697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584200">
                <a:lnSpc>
                  <a:spcPct val="120000"/>
                </a:lnSpc>
                <a:defRPr sz="2800">
                  <a:solidFill>
                    <a:srgbClr val="1D296F"/>
                  </a:solidFill>
                  <a:latin typeface="Lato Regular"/>
                  <a:ea typeface="Lato Regular"/>
                  <a:cs typeface="Lato Regular"/>
                  <a:sym typeface="Lato Regular"/>
                </a:defRPr>
              </a:pPr>
              <a:r>
                <a:t>Griff Pearson</a:t>
              </a:r>
            </a:p>
            <a:p>
              <a:pPr defTabSz="584200">
                <a:lnSpc>
                  <a:spcPct val="120000"/>
                </a:lnSpc>
                <a:defRPr sz="2800">
                  <a:solidFill>
                    <a:srgbClr val="1D296F"/>
                  </a:solidFill>
                  <a:latin typeface="Lato Regular"/>
                  <a:ea typeface="Lato Regular"/>
                  <a:cs typeface="Lato Regular"/>
                  <a:sym typeface="Lato Regular"/>
                </a:defRPr>
              </a:pPr>
              <a:r>
                <a:t>(Thoracic Surgery, UHN)</a:t>
              </a:r>
            </a:p>
            <a:p>
              <a:pPr defTabSz="584200">
                <a:lnSpc>
                  <a:spcPct val="120000"/>
                </a:lnSpc>
                <a:defRPr sz="2800">
                  <a:solidFill>
                    <a:srgbClr val="1D296F"/>
                  </a:solidFill>
                  <a:latin typeface="Lato Regular"/>
                  <a:ea typeface="Lato Regular"/>
                  <a:cs typeface="Lato Regular"/>
                  <a:sym typeface="Lato Regular"/>
                </a:defRPr>
              </a:pPr>
              <a:r>
                <a:t>1926 - 2016</a:t>
              </a:r>
            </a:p>
          </p:txBody>
        </p:sp>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876"/>
                                        </p:tgtEl>
                                        <p:attrNameLst>
                                          <p:attrName>style.visibility</p:attrName>
                                        </p:attrNameLst>
                                      </p:cBhvr>
                                      <p:to>
                                        <p:strVal val="visible"/>
                                      </p:to>
                                    </p:set>
                                    <p:animEffect transition="in" filter="dissolve">
                                      <p:cBhvr>
                                        <p:cTn id="7" dur="1000"/>
                                        <p:tgtEl>
                                          <p:spTgt spid="876"/>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881"/>
                                        </p:tgtEl>
                                        <p:attrNameLst>
                                          <p:attrName>style.visibility</p:attrName>
                                        </p:attrNameLst>
                                      </p:cBhvr>
                                      <p:to>
                                        <p:strVal val="visible"/>
                                      </p:to>
                                    </p:set>
                                    <p:animEffect transition="in" filter="dissolve">
                                      <p:cBhvr>
                                        <p:cTn id="11" dur="1000"/>
                                        <p:tgtEl>
                                          <p:spTgt spid="881"/>
                                        </p:tgtEl>
                                      </p:cBhvr>
                                    </p:animEffect>
                                  </p:childTnLst>
                                </p:cTn>
                              </p:par>
                            </p:childTnLst>
                          </p:cTn>
                        </p:par>
                        <p:par>
                          <p:cTn id="12" fill="hold">
                            <p:stCondLst>
                              <p:cond delay="2000"/>
                            </p:stCondLst>
                            <p:childTnLst>
                              <p:par>
                                <p:cTn id="13" presetID="9" presetClass="entr" fill="hold" grpId="3" nodeType="afterEffect">
                                  <p:stCondLst>
                                    <p:cond delay="0"/>
                                  </p:stCondLst>
                                  <p:iterate>
                                    <p:tmAbs val="0"/>
                                  </p:iterate>
                                  <p:childTnLst>
                                    <p:set>
                                      <p:cBhvr>
                                        <p:cTn id="14" fill="hold"/>
                                        <p:tgtEl>
                                          <p:spTgt spid="886"/>
                                        </p:tgtEl>
                                        <p:attrNameLst>
                                          <p:attrName>style.visibility</p:attrName>
                                        </p:attrNameLst>
                                      </p:cBhvr>
                                      <p:to>
                                        <p:strVal val="visible"/>
                                      </p:to>
                                    </p:set>
                                    <p:animEffect transition="in" filter="dissolve">
                                      <p:cBhvr>
                                        <p:cTn id="15" dur="1000"/>
                                        <p:tgtEl>
                                          <p:spTgt spid="8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6" grpId="1" animBg="1" advAuto="0"/>
      <p:bldP spid="881" grpId="2" animBg="1" advAuto="0"/>
      <p:bldP spid="886" grpId="3"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8" name="OrthopaedicSurgeryPhotoshoot_KaylaRocca-4777-small-filtered.jpe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24384000" cy="13716000"/>
          </a:xfrm>
          <a:prstGeom prst="rect">
            <a:avLst/>
          </a:prstGeom>
          <a:ln w="12700">
            <a:miter lim="400000"/>
          </a:ln>
        </p:spPr>
      </p:pic>
      <p:sp>
        <p:nvSpPr>
          <p:cNvPr id="889" name="Shape 889"/>
          <p:cNvSpPr/>
          <p:nvPr/>
        </p:nvSpPr>
        <p:spPr>
          <a:xfrm>
            <a:off x="-2126" y="-48525"/>
            <a:ext cx="24388252" cy="13813051"/>
          </a:xfrm>
          <a:prstGeom prst="rect">
            <a:avLst/>
          </a:prstGeom>
          <a:solidFill>
            <a:schemeClr val="accent1">
              <a:hueOff val="273562"/>
              <a:satOff val="2937"/>
              <a:lumOff val="-22233"/>
              <a:alpha val="75039"/>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890" name="Shape 890"/>
          <p:cNvSpPr/>
          <p:nvPr/>
        </p:nvSpPr>
        <p:spPr>
          <a:xfrm>
            <a:off x="6509384" y="3905149"/>
            <a:ext cx="11365231"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10000" spc="800">
                <a:solidFill>
                  <a:srgbClr val="FF85FF"/>
                </a:solidFill>
                <a:latin typeface="Montserrat"/>
                <a:ea typeface="Montserrat"/>
                <a:cs typeface="Montserrat"/>
                <a:sym typeface="Montserrat"/>
              </a:defRPr>
            </a:lvl1pPr>
          </a:lstStyle>
          <a:p>
            <a:r>
              <a:t>ADVANCEMENT</a:t>
            </a:r>
          </a:p>
        </p:txBody>
      </p:sp>
      <p:sp>
        <p:nvSpPr>
          <p:cNvPr id="891" name="Shape 891"/>
          <p:cNvSpPr/>
          <p:nvPr/>
        </p:nvSpPr>
        <p:spPr>
          <a:xfrm>
            <a:off x="8169148" y="7506585"/>
            <a:ext cx="8045705"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4000" spc="320">
                <a:solidFill>
                  <a:srgbClr val="FFFFFF"/>
                </a:solidFill>
                <a:latin typeface="Lato Regular"/>
                <a:ea typeface="Lato Regular"/>
                <a:cs typeface="Lato Regular"/>
                <a:sym typeface="Lato Regular"/>
              </a:defRPr>
            </a:lvl1pPr>
          </a:lstStyle>
          <a:p>
            <a:r>
              <a:t>JULY 1, 2015 - JUNE 30, 2016</a:t>
            </a:r>
          </a:p>
        </p:txBody>
      </p:sp>
      <p:sp>
        <p:nvSpPr>
          <p:cNvPr id="892" name="Shape 892"/>
          <p:cNvSpPr/>
          <p:nvPr/>
        </p:nvSpPr>
        <p:spPr>
          <a:xfrm rot="18900000">
            <a:off x="11916876" y="5343089"/>
            <a:ext cx="550247" cy="550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85FF"/>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grpSp>
        <p:nvGrpSpPr>
          <p:cNvPr id="895" name="Group 895"/>
          <p:cNvGrpSpPr/>
          <p:nvPr/>
        </p:nvGrpSpPr>
        <p:grpSpPr>
          <a:xfrm>
            <a:off x="18486028" y="11652788"/>
            <a:ext cx="5008242" cy="1180295"/>
            <a:chOff x="0" y="0"/>
            <a:chExt cx="5008241" cy="1180293"/>
          </a:xfrm>
        </p:grpSpPr>
        <p:sp>
          <p:nvSpPr>
            <p:cNvPr id="893" name="Shape 893"/>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FFFFFF"/>
                  </a:solidFill>
                </a:rPr>
                <a:t>ANNUAL ADDRESS</a:t>
              </a:r>
              <a:r>
                <a:t> 2016</a:t>
              </a:r>
            </a:p>
          </p:txBody>
        </p:sp>
        <p:pic>
          <p:nvPicPr>
            <p:cNvPr id="894" name="past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Shape 897"/>
          <p:cNvSpPr/>
          <p:nvPr/>
        </p:nvSpPr>
        <p:spPr>
          <a:xfrm>
            <a:off x="-2128" y="-31747"/>
            <a:ext cx="24388255" cy="13779496"/>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898" name="Shape 898"/>
          <p:cNvSpPr/>
          <p:nvPr/>
        </p:nvSpPr>
        <p:spPr>
          <a:xfrm>
            <a:off x="-26238" y="-16921"/>
            <a:ext cx="24436587" cy="1375618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518"/>
                </a:lnTo>
                <a:lnTo>
                  <a:pt x="10822" y="0"/>
                </a:lnTo>
                <a:lnTo>
                  <a:pt x="0" y="21600"/>
                </a:lnTo>
                <a:close/>
              </a:path>
            </a:pathLst>
          </a:custGeom>
          <a:solidFill>
            <a:schemeClr val="accent5">
              <a:hueOff val="-176146"/>
              <a:satOff val="3665"/>
              <a:lumOff val="-13986"/>
              <a:alpha val="5499"/>
            </a:schemeClr>
          </a:solidFill>
          <a:ln w="12700">
            <a:miter lim="400000"/>
          </a:ln>
        </p:spPr>
        <p:txBody>
          <a:bodyPr lIns="50800" tIns="50800" rIns="50800" bIns="50800" anchor="ctr"/>
          <a:lstStyle/>
          <a:p>
            <a:pPr>
              <a:tabLst>
                <a:tab pos="12293600" algn="l"/>
              </a:tabLst>
              <a:defRPr sz="3200"/>
            </a:pPr>
            <a:endParaRPr/>
          </a:p>
        </p:txBody>
      </p:sp>
      <p:sp>
        <p:nvSpPr>
          <p:cNvPr id="899" name="Shape 899"/>
          <p:cNvSpPr/>
          <p:nvPr/>
        </p:nvSpPr>
        <p:spPr>
          <a:xfrm>
            <a:off x="7349075" y="6293699"/>
            <a:ext cx="12809528" cy="59232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66346" indent="-366346" algn="l" defTabSz="584200">
              <a:lnSpc>
                <a:spcPct val="120000"/>
              </a:lnSpc>
              <a:buSzPct val="75000"/>
              <a:buChar char="•"/>
              <a:defRPr sz="3000">
                <a:solidFill>
                  <a:srgbClr val="1D296F"/>
                </a:solidFill>
                <a:latin typeface="Lato Regular"/>
                <a:ea typeface="Lato Regular"/>
                <a:cs typeface="Lato Regular"/>
                <a:sym typeface="Lato Regular"/>
              </a:defRPr>
            </a:pPr>
            <a:r>
              <a:t>$6.1M raised; highest total in Department’s history</a:t>
            </a:r>
          </a:p>
          <a:p>
            <a:pPr marL="366346" indent="-366346" algn="l" defTabSz="584200">
              <a:lnSpc>
                <a:spcPct val="120000"/>
              </a:lnSpc>
              <a:spcBef>
                <a:spcPts val="2400"/>
              </a:spcBef>
              <a:buSzPct val="75000"/>
              <a:buChar char="•"/>
              <a:defRPr sz="3000">
                <a:solidFill>
                  <a:srgbClr val="1D296F"/>
                </a:solidFill>
                <a:latin typeface="Lato Regular"/>
                <a:ea typeface="Lato Regular"/>
                <a:cs typeface="Lato Regular"/>
                <a:sym typeface="Lato Regular"/>
              </a:defRPr>
            </a:pPr>
            <a:r>
              <a:t>Over $1.6M secured for Surgeon Scientist Training Program</a:t>
            </a:r>
          </a:p>
          <a:p>
            <a:pPr marL="366346" indent="-366346" algn="l" defTabSz="584200">
              <a:lnSpc>
                <a:spcPct val="120000"/>
              </a:lnSpc>
              <a:spcBef>
                <a:spcPts val="2400"/>
              </a:spcBef>
              <a:buSzPct val="75000"/>
              <a:buChar char="•"/>
              <a:defRPr sz="3000">
                <a:solidFill>
                  <a:srgbClr val="1D296F"/>
                </a:solidFill>
                <a:latin typeface="Lato Regular"/>
                <a:ea typeface="Lato Regular"/>
                <a:cs typeface="Lato Regular"/>
                <a:sym typeface="Lato Regular"/>
              </a:defRPr>
            </a:pPr>
            <a:r>
              <a:t>Continued support of Surgical Skills Centre &amp; Global Surgery initiatives</a:t>
            </a:r>
          </a:p>
          <a:p>
            <a:pPr marL="366346" indent="-366346" algn="l" defTabSz="584200">
              <a:lnSpc>
                <a:spcPct val="120000"/>
              </a:lnSpc>
              <a:spcBef>
                <a:spcPts val="2400"/>
              </a:spcBef>
              <a:buSzPct val="75000"/>
              <a:buChar char="•"/>
              <a:defRPr sz="3000">
                <a:solidFill>
                  <a:srgbClr val="1D296F"/>
                </a:solidFill>
                <a:latin typeface="Lato Regular"/>
                <a:ea typeface="Lato Regular"/>
                <a:cs typeface="Lato Regular"/>
                <a:sym typeface="Lato Regular"/>
              </a:defRPr>
            </a:pPr>
            <a:r>
              <a:t>Established new innovation funds in Urology and Vascular Surgery supporting faculty research</a:t>
            </a:r>
          </a:p>
          <a:p>
            <a:pPr marL="366346" indent="-366346" algn="l" defTabSz="584200">
              <a:lnSpc>
                <a:spcPct val="120000"/>
              </a:lnSpc>
              <a:spcBef>
                <a:spcPts val="2400"/>
              </a:spcBef>
              <a:buSzPct val="75000"/>
              <a:buChar char="•"/>
              <a:defRPr sz="3000">
                <a:solidFill>
                  <a:srgbClr val="1D296F"/>
                </a:solidFill>
                <a:latin typeface="Lato Regular"/>
                <a:ea typeface="Lato Regular"/>
                <a:cs typeface="Lato Regular"/>
                <a:sym typeface="Lato Regular"/>
              </a:defRPr>
            </a:pPr>
            <a:r>
              <a:t>New lecture and graduate award created in Orthopaedics</a:t>
            </a:r>
          </a:p>
          <a:p>
            <a:pPr marL="366346" indent="-366346" algn="l" defTabSz="584200">
              <a:lnSpc>
                <a:spcPct val="120000"/>
              </a:lnSpc>
              <a:spcBef>
                <a:spcPts val="2400"/>
              </a:spcBef>
              <a:buSzPct val="75000"/>
              <a:buChar char="•"/>
              <a:defRPr sz="3000">
                <a:solidFill>
                  <a:srgbClr val="1D296F"/>
                </a:solidFill>
                <a:latin typeface="Lato Regular"/>
                <a:ea typeface="Lato Regular"/>
                <a:cs typeface="Lato Regular"/>
                <a:sym typeface="Lato Regular"/>
              </a:defRPr>
            </a:pPr>
            <a:r>
              <a:t>The BOUNDLESS Campaign to date has raised over $30M in support for the Department of Surgery</a:t>
            </a:r>
          </a:p>
        </p:txBody>
      </p:sp>
      <p:sp>
        <p:nvSpPr>
          <p:cNvPr id="900" name="Shape 900"/>
          <p:cNvSpPr/>
          <p:nvPr/>
        </p:nvSpPr>
        <p:spPr>
          <a:xfrm>
            <a:off x="8493670" y="5638800"/>
            <a:ext cx="15896886" cy="0"/>
          </a:xfrm>
          <a:prstGeom prst="line">
            <a:avLst/>
          </a:prstGeom>
          <a:ln w="25400">
            <a:solidFill>
              <a:srgbClr val="1D296F"/>
            </a:solidFill>
            <a:miter lim="400000"/>
          </a:ln>
        </p:spPr>
        <p:txBody>
          <a:bodyPr lIns="50800" tIns="50800" rIns="50800" bIns="50800" anchor="ctr"/>
          <a:lstStyle/>
          <a:p>
            <a:pPr>
              <a:defRPr sz="3200"/>
            </a:pPr>
            <a:endParaRPr/>
          </a:p>
        </p:txBody>
      </p:sp>
      <p:sp>
        <p:nvSpPr>
          <p:cNvPr id="901" name="Shape 901"/>
          <p:cNvSpPr/>
          <p:nvPr/>
        </p:nvSpPr>
        <p:spPr>
          <a:xfrm>
            <a:off x="-44918" y="5638800"/>
            <a:ext cx="533425" cy="0"/>
          </a:xfrm>
          <a:prstGeom prst="line">
            <a:avLst/>
          </a:prstGeom>
          <a:ln w="25400">
            <a:solidFill>
              <a:srgbClr val="1D296F"/>
            </a:solidFill>
            <a:miter lim="400000"/>
          </a:ln>
        </p:spPr>
        <p:txBody>
          <a:bodyPr lIns="50800" tIns="50800" rIns="50800" bIns="50800" anchor="ctr"/>
          <a:lstStyle/>
          <a:p>
            <a:pPr>
              <a:defRPr sz="3200"/>
            </a:pPr>
            <a:endParaRPr/>
          </a:p>
        </p:txBody>
      </p:sp>
      <p:grpSp>
        <p:nvGrpSpPr>
          <p:cNvPr id="904" name="Group 904"/>
          <p:cNvGrpSpPr/>
          <p:nvPr/>
        </p:nvGrpSpPr>
        <p:grpSpPr>
          <a:xfrm>
            <a:off x="9731806" y="2785644"/>
            <a:ext cx="13533254" cy="1967137"/>
            <a:chOff x="0" y="0"/>
            <a:chExt cx="13533252" cy="1967135"/>
          </a:xfrm>
        </p:grpSpPr>
        <p:sp>
          <p:nvSpPr>
            <p:cNvPr id="902" name="Shape 902"/>
            <p:cNvSpPr/>
            <p:nvPr/>
          </p:nvSpPr>
          <p:spPr>
            <a:xfrm>
              <a:off x="34015" y="0"/>
              <a:ext cx="13499238" cy="1130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a:defRPr sz="6800" spc="544">
                  <a:solidFill>
                    <a:srgbClr val="002A5C"/>
                  </a:solidFill>
                  <a:latin typeface="Montserrat"/>
                  <a:ea typeface="Montserrat"/>
                  <a:cs typeface="Montserrat"/>
                  <a:sym typeface="Montserrat"/>
                </a:defRPr>
              </a:lvl1pPr>
            </a:lstStyle>
            <a:p>
              <a:r>
                <a:t>DEPARTMENT OF SURGERY</a:t>
              </a:r>
            </a:p>
          </p:txBody>
        </p:sp>
        <p:sp>
          <p:nvSpPr>
            <p:cNvPr id="903" name="Shape 903"/>
            <p:cNvSpPr/>
            <p:nvPr/>
          </p:nvSpPr>
          <p:spPr>
            <a:xfrm>
              <a:off x="0" y="1344835"/>
              <a:ext cx="9196350" cy="622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a:defRPr sz="3400" spc="272">
                  <a:solidFill>
                    <a:srgbClr val="1D296F"/>
                  </a:solidFill>
                  <a:latin typeface="Montserrat"/>
                  <a:ea typeface="Montserrat"/>
                  <a:cs typeface="Montserrat"/>
                  <a:sym typeface="Montserrat"/>
                </a:defRPr>
              </a:lvl1pPr>
            </a:lstStyle>
            <a:p>
              <a:r>
                <a:t>ADVANCEMENT SUMMARY 2015-2016</a:t>
              </a:r>
            </a:p>
          </p:txBody>
        </p:sp>
      </p:grpSp>
      <p:grpSp>
        <p:nvGrpSpPr>
          <p:cNvPr id="907" name="Group 907"/>
          <p:cNvGrpSpPr/>
          <p:nvPr/>
        </p:nvGrpSpPr>
        <p:grpSpPr>
          <a:xfrm>
            <a:off x="18486028" y="11652788"/>
            <a:ext cx="5008242" cy="1180295"/>
            <a:chOff x="0" y="0"/>
            <a:chExt cx="5008241" cy="1180293"/>
          </a:xfrm>
        </p:grpSpPr>
        <p:sp>
          <p:nvSpPr>
            <p:cNvPr id="905" name="Shape 905"/>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906"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grpSp>
        <p:nvGrpSpPr>
          <p:cNvPr id="911" name="Group 911"/>
          <p:cNvGrpSpPr/>
          <p:nvPr/>
        </p:nvGrpSpPr>
        <p:grpSpPr>
          <a:xfrm>
            <a:off x="650397" y="1775130"/>
            <a:ext cx="13065098" cy="5012338"/>
            <a:chOff x="0" y="0"/>
            <a:chExt cx="13065097" cy="5012337"/>
          </a:xfrm>
        </p:grpSpPr>
        <p:sp>
          <p:nvSpPr>
            <p:cNvPr id="908" name="Shape 908"/>
            <p:cNvSpPr/>
            <p:nvPr/>
          </p:nvSpPr>
          <p:spPr>
            <a:xfrm>
              <a:off x="0" y="3228669"/>
              <a:ext cx="7540118"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defRPr sz="7000" spc="560">
                  <a:solidFill>
                    <a:srgbClr val="1D296F"/>
                  </a:solidFill>
                  <a:latin typeface="Montserrat"/>
                  <a:ea typeface="Montserrat"/>
                  <a:cs typeface="Montserrat"/>
                  <a:sym typeface="Montserrat"/>
                </a:defRPr>
              </a:pPr>
              <a:r>
                <a:t>DAVID </a:t>
              </a:r>
              <a:r>
                <a:rPr>
                  <a:solidFill>
                    <a:srgbClr val="FF85FF"/>
                  </a:solidFill>
                </a:rPr>
                <a:t>GRIECO</a:t>
              </a:r>
            </a:p>
          </p:txBody>
        </p:sp>
        <p:sp>
          <p:nvSpPr>
            <p:cNvPr id="909" name="Shape 909"/>
            <p:cNvSpPr/>
            <p:nvPr/>
          </p:nvSpPr>
          <p:spPr>
            <a:xfrm>
              <a:off x="255570" y="4453537"/>
              <a:ext cx="12809528"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defTabSz="584200">
                <a:lnSpc>
                  <a:spcPct val="120000"/>
                </a:lnSpc>
                <a:defRPr sz="3000">
                  <a:solidFill>
                    <a:srgbClr val="1D296F"/>
                  </a:solidFill>
                  <a:latin typeface="Lato Regular"/>
                  <a:ea typeface="Lato Regular"/>
                  <a:cs typeface="Lato Regular"/>
                  <a:sym typeface="Lato Regular"/>
                </a:defRPr>
              </a:lvl1pPr>
            </a:lstStyle>
            <a:p>
              <a:r>
                <a:t>Senior Development Officer, Surgery</a:t>
              </a:r>
            </a:p>
          </p:txBody>
        </p:sp>
        <p:pic>
          <p:nvPicPr>
            <p:cNvPr id="910" name="pasted-image.png"/>
            <p:cNvPicPr>
              <a:picLocks noChangeAspect="1"/>
            </p:cNvPicPr>
            <p:nvPr/>
          </p:nvPicPr>
          <p:blipFill>
            <a:blip r:embed="rId3">
              <a:extLst/>
            </a:blip>
            <a:stretch>
              <a:fillRect/>
            </a:stretch>
          </p:blipFill>
          <p:spPr>
            <a:xfrm>
              <a:off x="2227682" y="0"/>
              <a:ext cx="2079291" cy="2827835"/>
            </a:xfrm>
            <a:prstGeom prst="rect">
              <a:avLst/>
            </a:prstGeom>
            <a:ln w="25400" cap="flat">
              <a:noFill/>
              <a:miter lim="400000"/>
            </a:ln>
            <a:effectLst>
              <a:outerShdw blurRad="254000" dist="127000" dir="5400000" rotWithShape="0">
                <a:srgbClr val="000000">
                  <a:alpha val="70000"/>
                </a:srgbClr>
              </a:outerShdw>
            </a:effectLst>
          </p:spPr>
        </p:pic>
      </p:grpSp>
      <p:pic>
        <p:nvPicPr>
          <p:cNvPr id="912" name="pasted-image.pdf"/>
          <p:cNvPicPr>
            <a:picLocks noChangeAspect="1"/>
          </p:cNvPicPr>
          <p:nvPr/>
        </p:nvPicPr>
        <p:blipFill>
          <a:blip r:embed="rId4">
            <a:extLst/>
          </a:blip>
          <a:stretch>
            <a:fillRect/>
          </a:stretch>
        </p:blipFill>
        <p:spPr>
          <a:xfrm>
            <a:off x="949950" y="7229028"/>
            <a:ext cx="7643466" cy="5732600"/>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200"/>
                                  </p:stCondLst>
                                  <p:iterate>
                                    <p:tmAbs val="0"/>
                                  </p:iterate>
                                  <p:childTnLst>
                                    <p:set>
                                      <p:cBhvr>
                                        <p:cTn id="6" fill="hold"/>
                                        <p:tgtEl>
                                          <p:spTgt spid="911"/>
                                        </p:tgtEl>
                                        <p:attrNameLst>
                                          <p:attrName>style.visibility</p:attrName>
                                        </p:attrNameLst>
                                      </p:cBhvr>
                                      <p:to>
                                        <p:strVal val="visible"/>
                                      </p:to>
                                    </p:set>
                                    <p:anim calcmode="lin" valueType="num">
                                      <p:cBhvr>
                                        <p:cTn id="7" dur="1000" fill="hold"/>
                                        <p:tgtEl>
                                          <p:spTgt spid="911"/>
                                        </p:tgtEl>
                                        <p:attrNameLst>
                                          <p:attrName>ppt_x</p:attrName>
                                        </p:attrNameLst>
                                      </p:cBhvr>
                                      <p:tavLst>
                                        <p:tav tm="0">
                                          <p:val>
                                            <p:strVal val="0-#ppt_w/2"/>
                                          </p:val>
                                        </p:tav>
                                        <p:tav tm="100000">
                                          <p:val>
                                            <p:strVal val="#ppt_x"/>
                                          </p:val>
                                        </p:tav>
                                      </p:tavLst>
                                    </p:anim>
                                    <p:anim calcmode="lin" valueType="num">
                                      <p:cBhvr>
                                        <p:cTn id="8" dur="1000" fill="hold"/>
                                        <p:tgtEl>
                                          <p:spTgt spid="911"/>
                                        </p:tgtEl>
                                        <p:attrNameLst>
                                          <p:attrName>ppt_y</p:attrName>
                                        </p:attrNameLst>
                                      </p:cBhvr>
                                      <p:tavLst>
                                        <p:tav tm="0">
                                          <p:val>
                                            <p:strVal val="#ppt_y"/>
                                          </p:val>
                                        </p:tav>
                                        <p:tav tm="100000">
                                          <p:val>
                                            <p:strVal val="#ppt_y"/>
                                          </p:val>
                                        </p:tav>
                                      </p:tavLst>
                                    </p:anim>
                                  </p:childTnLst>
                                </p:cTn>
                              </p:par>
                            </p:childTnLst>
                          </p:cTn>
                        </p:par>
                        <p:par>
                          <p:cTn id="9" fill="hold">
                            <p:stCondLst>
                              <p:cond delay="1200"/>
                            </p:stCondLst>
                            <p:childTnLst>
                              <p:par>
                                <p:cTn id="10" presetID="9" presetClass="entr" fill="hold" grpId="2" nodeType="afterEffect">
                                  <p:stCondLst>
                                    <p:cond delay="600"/>
                                  </p:stCondLst>
                                  <p:iterate>
                                    <p:tmAbs val="0"/>
                                  </p:iterate>
                                  <p:childTnLst>
                                    <p:set>
                                      <p:cBhvr>
                                        <p:cTn id="11" fill="hold"/>
                                        <p:tgtEl>
                                          <p:spTgt spid="899">
                                            <p:bg/>
                                          </p:spTgt>
                                        </p:tgtEl>
                                        <p:attrNameLst>
                                          <p:attrName>style.visibility</p:attrName>
                                        </p:attrNameLst>
                                      </p:cBhvr>
                                      <p:to>
                                        <p:strVal val="visible"/>
                                      </p:to>
                                    </p:set>
                                    <p:animEffect transition="in" filter="dissolve">
                                      <p:cBhvr>
                                        <p:cTn id="12" dur="1000"/>
                                        <p:tgtEl>
                                          <p:spTgt spid="899">
                                            <p:bg/>
                                          </p:spTgt>
                                        </p:tgtEl>
                                      </p:cBhvr>
                                    </p:animEffect>
                                  </p:childTnLst>
                                </p:cTn>
                              </p:par>
                              <p:par>
                                <p:cTn id="13" presetID="9" presetClass="entr" presetSubtype="0" fill="hold" grpId="2" nodeType="withEffect">
                                  <p:stCondLst>
                                    <p:cond delay="600"/>
                                  </p:stCondLst>
                                  <p:iterate>
                                    <p:tmAbs val="0"/>
                                  </p:iterate>
                                  <p:childTnLst>
                                    <p:set>
                                      <p:cBhvr>
                                        <p:cTn id="14" fill="hold"/>
                                        <p:tgtEl>
                                          <p:spTgt spid="899">
                                            <p:txEl>
                                              <p:pRg st="0" end="0"/>
                                            </p:txEl>
                                          </p:spTgt>
                                        </p:tgtEl>
                                        <p:attrNameLst>
                                          <p:attrName>style.visibility</p:attrName>
                                        </p:attrNameLst>
                                      </p:cBhvr>
                                      <p:to>
                                        <p:strVal val="visible"/>
                                      </p:to>
                                    </p:set>
                                    <p:animEffect transition="in" filter="dissolve">
                                      <p:cBhvr>
                                        <p:cTn id="15" dur="1000"/>
                                        <p:tgtEl>
                                          <p:spTgt spid="899">
                                            <p:txEl>
                                              <p:pRg st="0" end="0"/>
                                            </p:txEl>
                                          </p:spTgt>
                                        </p:tgtEl>
                                      </p:cBhvr>
                                    </p:animEffect>
                                  </p:childTnLst>
                                </p:cTn>
                              </p:par>
                            </p:childTnLst>
                          </p:cTn>
                        </p:par>
                        <p:par>
                          <p:cTn id="16" fill="hold">
                            <p:stCondLst>
                              <p:cond delay="2800"/>
                            </p:stCondLst>
                            <p:childTnLst>
                              <p:par>
                                <p:cTn id="17" presetID="9" presetClass="entr" fill="hold" grpId="2" nodeType="afterEffect">
                                  <p:stCondLst>
                                    <p:cond delay="600"/>
                                  </p:stCondLst>
                                  <p:iterate>
                                    <p:tmAbs val="0"/>
                                  </p:iterate>
                                  <p:childTnLst>
                                    <p:set>
                                      <p:cBhvr>
                                        <p:cTn id="18" fill="hold"/>
                                        <p:tgtEl>
                                          <p:spTgt spid="899">
                                            <p:txEl>
                                              <p:pRg st="1" end="1"/>
                                            </p:txEl>
                                          </p:spTgt>
                                        </p:tgtEl>
                                        <p:attrNameLst>
                                          <p:attrName>style.visibility</p:attrName>
                                        </p:attrNameLst>
                                      </p:cBhvr>
                                      <p:to>
                                        <p:strVal val="visible"/>
                                      </p:to>
                                    </p:set>
                                    <p:animEffect transition="in" filter="dissolve">
                                      <p:cBhvr>
                                        <p:cTn id="19" dur="1000"/>
                                        <p:tgtEl>
                                          <p:spTgt spid="899">
                                            <p:txEl>
                                              <p:pRg st="1" end="1"/>
                                            </p:txEl>
                                          </p:spTgt>
                                        </p:tgtEl>
                                      </p:cBhvr>
                                    </p:animEffect>
                                  </p:childTnLst>
                                </p:cTn>
                              </p:par>
                            </p:childTnLst>
                          </p:cTn>
                        </p:par>
                        <p:par>
                          <p:cTn id="20" fill="hold">
                            <p:stCondLst>
                              <p:cond delay="4400"/>
                            </p:stCondLst>
                            <p:childTnLst>
                              <p:par>
                                <p:cTn id="21" presetID="9" presetClass="entr" fill="hold" grpId="2" nodeType="afterEffect">
                                  <p:stCondLst>
                                    <p:cond delay="600"/>
                                  </p:stCondLst>
                                  <p:iterate>
                                    <p:tmAbs val="0"/>
                                  </p:iterate>
                                  <p:childTnLst>
                                    <p:set>
                                      <p:cBhvr>
                                        <p:cTn id="22" fill="hold"/>
                                        <p:tgtEl>
                                          <p:spTgt spid="899">
                                            <p:txEl>
                                              <p:pRg st="2" end="2"/>
                                            </p:txEl>
                                          </p:spTgt>
                                        </p:tgtEl>
                                        <p:attrNameLst>
                                          <p:attrName>style.visibility</p:attrName>
                                        </p:attrNameLst>
                                      </p:cBhvr>
                                      <p:to>
                                        <p:strVal val="visible"/>
                                      </p:to>
                                    </p:set>
                                    <p:animEffect transition="in" filter="dissolve">
                                      <p:cBhvr>
                                        <p:cTn id="23" dur="1000"/>
                                        <p:tgtEl>
                                          <p:spTgt spid="899">
                                            <p:txEl>
                                              <p:pRg st="2" end="2"/>
                                            </p:txEl>
                                          </p:spTgt>
                                        </p:tgtEl>
                                      </p:cBhvr>
                                    </p:animEffect>
                                  </p:childTnLst>
                                </p:cTn>
                              </p:par>
                            </p:childTnLst>
                          </p:cTn>
                        </p:par>
                        <p:par>
                          <p:cTn id="24" fill="hold">
                            <p:stCondLst>
                              <p:cond delay="6000"/>
                            </p:stCondLst>
                            <p:childTnLst>
                              <p:par>
                                <p:cTn id="25" presetID="9" presetClass="entr" fill="hold" grpId="2" nodeType="afterEffect">
                                  <p:stCondLst>
                                    <p:cond delay="600"/>
                                  </p:stCondLst>
                                  <p:iterate>
                                    <p:tmAbs val="0"/>
                                  </p:iterate>
                                  <p:childTnLst>
                                    <p:set>
                                      <p:cBhvr>
                                        <p:cTn id="26" fill="hold"/>
                                        <p:tgtEl>
                                          <p:spTgt spid="899">
                                            <p:txEl>
                                              <p:pRg st="3" end="3"/>
                                            </p:txEl>
                                          </p:spTgt>
                                        </p:tgtEl>
                                        <p:attrNameLst>
                                          <p:attrName>style.visibility</p:attrName>
                                        </p:attrNameLst>
                                      </p:cBhvr>
                                      <p:to>
                                        <p:strVal val="visible"/>
                                      </p:to>
                                    </p:set>
                                    <p:animEffect transition="in" filter="dissolve">
                                      <p:cBhvr>
                                        <p:cTn id="27" dur="1000"/>
                                        <p:tgtEl>
                                          <p:spTgt spid="899">
                                            <p:txEl>
                                              <p:pRg st="3" end="3"/>
                                            </p:txEl>
                                          </p:spTgt>
                                        </p:tgtEl>
                                      </p:cBhvr>
                                    </p:animEffect>
                                  </p:childTnLst>
                                </p:cTn>
                              </p:par>
                            </p:childTnLst>
                          </p:cTn>
                        </p:par>
                        <p:par>
                          <p:cTn id="28" fill="hold">
                            <p:stCondLst>
                              <p:cond delay="7600"/>
                            </p:stCondLst>
                            <p:childTnLst>
                              <p:par>
                                <p:cTn id="29" presetID="9" presetClass="entr" fill="hold" grpId="2" nodeType="afterEffect">
                                  <p:stCondLst>
                                    <p:cond delay="600"/>
                                  </p:stCondLst>
                                  <p:iterate>
                                    <p:tmAbs val="0"/>
                                  </p:iterate>
                                  <p:childTnLst>
                                    <p:set>
                                      <p:cBhvr>
                                        <p:cTn id="30" fill="hold"/>
                                        <p:tgtEl>
                                          <p:spTgt spid="899">
                                            <p:txEl>
                                              <p:pRg st="4" end="4"/>
                                            </p:txEl>
                                          </p:spTgt>
                                        </p:tgtEl>
                                        <p:attrNameLst>
                                          <p:attrName>style.visibility</p:attrName>
                                        </p:attrNameLst>
                                      </p:cBhvr>
                                      <p:to>
                                        <p:strVal val="visible"/>
                                      </p:to>
                                    </p:set>
                                    <p:animEffect transition="in" filter="dissolve">
                                      <p:cBhvr>
                                        <p:cTn id="31" dur="1000"/>
                                        <p:tgtEl>
                                          <p:spTgt spid="899">
                                            <p:txEl>
                                              <p:pRg st="4" end="4"/>
                                            </p:txEl>
                                          </p:spTgt>
                                        </p:tgtEl>
                                      </p:cBhvr>
                                    </p:animEffect>
                                  </p:childTnLst>
                                </p:cTn>
                              </p:par>
                            </p:childTnLst>
                          </p:cTn>
                        </p:par>
                        <p:par>
                          <p:cTn id="32" fill="hold">
                            <p:stCondLst>
                              <p:cond delay="9200"/>
                            </p:stCondLst>
                            <p:childTnLst>
                              <p:par>
                                <p:cTn id="33" presetID="9" presetClass="entr" fill="hold" grpId="2" nodeType="afterEffect">
                                  <p:stCondLst>
                                    <p:cond delay="600"/>
                                  </p:stCondLst>
                                  <p:iterate>
                                    <p:tmAbs val="0"/>
                                  </p:iterate>
                                  <p:childTnLst>
                                    <p:set>
                                      <p:cBhvr>
                                        <p:cTn id="34" fill="hold"/>
                                        <p:tgtEl>
                                          <p:spTgt spid="899">
                                            <p:txEl>
                                              <p:pRg st="5" end="5"/>
                                            </p:txEl>
                                          </p:spTgt>
                                        </p:tgtEl>
                                        <p:attrNameLst>
                                          <p:attrName>style.visibility</p:attrName>
                                        </p:attrNameLst>
                                      </p:cBhvr>
                                      <p:to>
                                        <p:strVal val="visible"/>
                                      </p:to>
                                    </p:set>
                                    <p:animEffect transition="in" filter="dissolve">
                                      <p:cBhvr>
                                        <p:cTn id="35" dur="1000"/>
                                        <p:tgtEl>
                                          <p:spTgt spid="899">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fill="hold" grpId="3" nodeType="clickEffect">
                                  <p:stCondLst>
                                    <p:cond delay="0"/>
                                  </p:stCondLst>
                                  <p:iterate>
                                    <p:tmAbs val="0"/>
                                  </p:iterate>
                                  <p:childTnLst>
                                    <p:set>
                                      <p:cBhvr>
                                        <p:cTn id="39" fill="hold"/>
                                        <p:tgtEl>
                                          <p:spTgt spid="912"/>
                                        </p:tgtEl>
                                        <p:attrNameLst>
                                          <p:attrName>style.visibility</p:attrName>
                                        </p:attrNameLst>
                                      </p:cBhvr>
                                      <p:to>
                                        <p:strVal val="visible"/>
                                      </p:to>
                                    </p:set>
                                    <p:animEffect transition="in" filter="dissolve">
                                      <p:cBhvr>
                                        <p:cTn id="40" dur="1000"/>
                                        <p:tgtEl>
                                          <p:spTgt spid="9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 grpId="2" build="p" bldLvl="5" animBg="1" advAuto="0"/>
      <p:bldP spid="911" grpId="1" animBg="1" advAuto="0"/>
      <p:bldP spid="912" grpId="3"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4" name="OrthopaedicSurgeryPhotoshoot_KaylaRocca-4777-small-filtered.jpe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24384000" cy="13716000"/>
          </a:xfrm>
          <a:prstGeom prst="rect">
            <a:avLst/>
          </a:prstGeom>
          <a:ln w="12700">
            <a:miter lim="400000"/>
          </a:ln>
        </p:spPr>
      </p:pic>
      <p:sp>
        <p:nvSpPr>
          <p:cNvPr id="915" name="Shape 915"/>
          <p:cNvSpPr/>
          <p:nvPr/>
        </p:nvSpPr>
        <p:spPr>
          <a:xfrm>
            <a:off x="-2126" y="-48525"/>
            <a:ext cx="24388252" cy="13813051"/>
          </a:xfrm>
          <a:prstGeom prst="rect">
            <a:avLst/>
          </a:prstGeom>
          <a:solidFill>
            <a:schemeClr val="accent1">
              <a:hueOff val="273562"/>
              <a:satOff val="2937"/>
              <a:lumOff val="-22233"/>
              <a:alpha val="75039"/>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916" name="Shape 916"/>
          <p:cNvSpPr/>
          <p:nvPr/>
        </p:nvSpPr>
        <p:spPr>
          <a:xfrm>
            <a:off x="1878329" y="3905149"/>
            <a:ext cx="20627341"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10000" spc="800">
                <a:solidFill>
                  <a:srgbClr val="FF85FF"/>
                </a:solidFill>
                <a:latin typeface="Montserrat"/>
                <a:ea typeface="Montserrat"/>
                <a:cs typeface="Montserrat"/>
                <a:sym typeface="Montserrat"/>
              </a:defRPr>
            </a:lvl1pPr>
          </a:lstStyle>
          <a:p>
            <a:r>
              <a:t>NEW CHAIR APPOINTMENTS</a:t>
            </a:r>
          </a:p>
        </p:txBody>
      </p:sp>
      <p:sp>
        <p:nvSpPr>
          <p:cNvPr id="917" name="Shape 917"/>
          <p:cNvSpPr/>
          <p:nvPr/>
        </p:nvSpPr>
        <p:spPr>
          <a:xfrm>
            <a:off x="8169148" y="7506585"/>
            <a:ext cx="8045705"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4000" spc="320">
                <a:solidFill>
                  <a:srgbClr val="FFFFFF"/>
                </a:solidFill>
                <a:latin typeface="Lato Regular"/>
                <a:ea typeface="Lato Regular"/>
                <a:cs typeface="Lato Regular"/>
                <a:sym typeface="Lato Regular"/>
              </a:defRPr>
            </a:lvl1pPr>
          </a:lstStyle>
          <a:p>
            <a:r>
              <a:t>JULY 1, 2015 - JUNE 30, 2016</a:t>
            </a:r>
          </a:p>
        </p:txBody>
      </p:sp>
      <p:sp>
        <p:nvSpPr>
          <p:cNvPr id="918" name="Shape 918"/>
          <p:cNvSpPr/>
          <p:nvPr/>
        </p:nvSpPr>
        <p:spPr>
          <a:xfrm rot="18900000">
            <a:off x="11916876" y="5343089"/>
            <a:ext cx="550247" cy="550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85FF"/>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grpSp>
        <p:nvGrpSpPr>
          <p:cNvPr id="921" name="Group 921"/>
          <p:cNvGrpSpPr/>
          <p:nvPr/>
        </p:nvGrpSpPr>
        <p:grpSpPr>
          <a:xfrm>
            <a:off x="18486028" y="11652788"/>
            <a:ext cx="5008242" cy="1180295"/>
            <a:chOff x="0" y="0"/>
            <a:chExt cx="5008241" cy="1180293"/>
          </a:xfrm>
        </p:grpSpPr>
        <p:sp>
          <p:nvSpPr>
            <p:cNvPr id="919" name="Shape 919"/>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FFFFFF"/>
                  </a:solidFill>
                </a:rPr>
                <a:t>ANNUAL ADDRESS</a:t>
              </a:r>
              <a:r>
                <a:t> 2016</a:t>
              </a:r>
            </a:p>
          </p:txBody>
        </p:sp>
        <p:pic>
          <p:nvPicPr>
            <p:cNvPr id="920" name="past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 name="Shape 923"/>
          <p:cNvSpPr/>
          <p:nvPr/>
        </p:nvSpPr>
        <p:spPr>
          <a:xfrm>
            <a:off x="-2128" y="-48525"/>
            <a:ext cx="24388255" cy="13813051"/>
          </a:xfrm>
          <a:prstGeom prst="rect">
            <a:avLst/>
          </a:prstGeom>
          <a:solidFill>
            <a:schemeClr val="accent1">
              <a:hueOff val="273562"/>
              <a:satOff val="2937"/>
              <a:lumOff val="-22233"/>
              <a:alpha val="85122"/>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924" name="Shape 924"/>
          <p:cNvSpPr/>
          <p:nvPr/>
        </p:nvSpPr>
        <p:spPr>
          <a:xfrm>
            <a:off x="-21575" y="-48525"/>
            <a:ext cx="24384001" cy="13813050"/>
          </a:xfrm>
          <a:prstGeom prst="rect">
            <a:avLst/>
          </a:prstGeom>
          <a:solidFill>
            <a:schemeClr val="accent5">
              <a:hueOff val="-522602"/>
              <a:satOff val="-6700"/>
              <a:lumOff val="-22320"/>
              <a:alpha val="15386"/>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925" name="Shape 925"/>
          <p:cNvSpPr/>
          <p:nvPr/>
        </p:nvSpPr>
        <p:spPr>
          <a:xfrm>
            <a:off x="-23702" y="-31747"/>
            <a:ext cx="24388255" cy="13779496"/>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926" name="Shape 926"/>
          <p:cNvSpPr/>
          <p:nvPr/>
        </p:nvSpPr>
        <p:spPr>
          <a:xfrm>
            <a:off x="-41927" y="8554282"/>
            <a:ext cx="24467854" cy="5188811"/>
          </a:xfrm>
          <a:prstGeom prst="rect">
            <a:avLst/>
          </a:prstGeom>
          <a:solidFill>
            <a:schemeClr val="accent5">
              <a:hueOff val="-176146"/>
              <a:satOff val="3665"/>
              <a:lumOff val="-13986"/>
              <a:alpha val="5000"/>
            </a:schemeClr>
          </a:solidFill>
          <a:ln w="12700">
            <a:miter lim="400000"/>
          </a:ln>
        </p:spPr>
        <p:txBody>
          <a:bodyPr lIns="50800" tIns="50800" rIns="50800" bIns="50800" anchor="ctr"/>
          <a:lstStyle/>
          <a:p>
            <a:pPr>
              <a:defRPr sz="3200">
                <a:solidFill>
                  <a:srgbClr val="FFFFFF"/>
                </a:solidFill>
              </a:defRPr>
            </a:pPr>
            <a:endParaRPr/>
          </a:p>
        </p:txBody>
      </p:sp>
      <p:sp>
        <p:nvSpPr>
          <p:cNvPr id="927" name="Shape 927"/>
          <p:cNvSpPr/>
          <p:nvPr/>
        </p:nvSpPr>
        <p:spPr>
          <a:xfrm rot="8100000">
            <a:off x="11895302" y="8309213"/>
            <a:ext cx="550248" cy="550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A5C"/>
          </a:solidFill>
          <a:ln w="12700">
            <a:miter lim="400000"/>
          </a:ln>
        </p:spPr>
        <p:txBody>
          <a:bodyPr lIns="50800" tIns="50800" rIns="50800" bIns="50800" anchor="ctr"/>
          <a:lstStyle/>
          <a:p>
            <a:pPr>
              <a:defRPr sz="3200">
                <a:solidFill>
                  <a:srgbClr val="002A5C"/>
                </a:solidFill>
              </a:defRPr>
            </a:pPr>
            <a:endParaRPr/>
          </a:p>
        </p:txBody>
      </p:sp>
      <p:sp>
        <p:nvSpPr>
          <p:cNvPr id="928" name="Shape 928"/>
          <p:cNvSpPr/>
          <p:nvPr/>
        </p:nvSpPr>
        <p:spPr>
          <a:xfrm>
            <a:off x="-81392" y="8571637"/>
            <a:ext cx="24503637" cy="1"/>
          </a:xfrm>
          <a:prstGeom prst="line">
            <a:avLst/>
          </a:prstGeom>
          <a:ln w="12700">
            <a:solidFill>
              <a:srgbClr val="002A5C"/>
            </a:solidFill>
            <a:miter lim="400000"/>
          </a:ln>
        </p:spPr>
        <p:txBody>
          <a:bodyPr lIns="50800" tIns="50800" rIns="50800" bIns="50800" anchor="ctr"/>
          <a:lstStyle/>
          <a:p>
            <a:pPr>
              <a:defRPr sz="3200"/>
            </a:pPr>
            <a:endParaRPr/>
          </a:p>
        </p:txBody>
      </p:sp>
      <p:sp>
        <p:nvSpPr>
          <p:cNvPr id="929" name="Shape 929"/>
          <p:cNvSpPr/>
          <p:nvPr/>
        </p:nvSpPr>
        <p:spPr>
          <a:xfrm rot="8100000">
            <a:off x="5357709" y="8309213"/>
            <a:ext cx="550247" cy="550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A5C"/>
          </a:solidFill>
          <a:ln w="12700">
            <a:miter lim="400000"/>
          </a:ln>
        </p:spPr>
        <p:txBody>
          <a:bodyPr lIns="50800" tIns="50800" rIns="50800" bIns="50800" anchor="ctr"/>
          <a:lstStyle/>
          <a:p>
            <a:pPr>
              <a:defRPr sz="3200">
                <a:solidFill>
                  <a:srgbClr val="002A5C"/>
                </a:solidFill>
              </a:defRPr>
            </a:pPr>
            <a:endParaRPr/>
          </a:p>
        </p:txBody>
      </p:sp>
      <p:sp>
        <p:nvSpPr>
          <p:cNvPr id="930" name="Shape 930"/>
          <p:cNvSpPr/>
          <p:nvPr/>
        </p:nvSpPr>
        <p:spPr>
          <a:xfrm rot="8100000">
            <a:off x="18432895" y="8309213"/>
            <a:ext cx="550247" cy="550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A5C"/>
          </a:solidFill>
          <a:ln w="12700">
            <a:miter lim="400000"/>
          </a:ln>
        </p:spPr>
        <p:txBody>
          <a:bodyPr lIns="50800" tIns="50800" rIns="50800" bIns="50800" anchor="ctr"/>
          <a:lstStyle/>
          <a:p>
            <a:pPr>
              <a:defRPr sz="3200">
                <a:solidFill>
                  <a:srgbClr val="002A5C"/>
                </a:solidFill>
              </a:defRPr>
            </a:pPr>
            <a:endParaRPr/>
          </a:p>
        </p:txBody>
      </p:sp>
      <p:grpSp>
        <p:nvGrpSpPr>
          <p:cNvPr id="933" name="Group 933"/>
          <p:cNvGrpSpPr/>
          <p:nvPr/>
        </p:nvGrpSpPr>
        <p:grpSpPr>
          <a:xfrm>
            <a:off x="18486028" y="11652788"/>
            <a:ext cx="5008242" cy="1180295"/>
            <a:chOff x="0" y="0"/>
            <a:chExt cx="5008241" cy="1180293"/>
          </a:xfrm>
        </p:grpSpPr>
        <p:sp>
          <p:nvSpPr>
            <p:cNvPr id="931" name="Shape 931"/>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932"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grpSp>
        <p:nvGrpSpPr>
          <p:cNvPr id="939" name="Group 939"/>
          <p:cNvGrpSpPr/>
          <p:nvPr/>
        </p:nvGrpSpPr>
        <p:grpSpPr>
          <a:xfrm>
            <a:off x="2722256" y="2379843"/>
            <a:ext cx="5821155" cy="7974931"/>
            <a:chOff x="0" y="-106"/>
            <a:chExt cx="5821153" cy="7974929"/>
          </a:xfrm>
        </p:grpSpPr>
        <p:grpSp>
          <p:nvGrpSpPr>
            <p:cNvPr id="936" name="Group 936"/>
            <p:cNvGrpSpPr/>
            <p:nvPr/>
          </p:nvGrpSpPr>
          <p:grpSpPr>
            <a:xfrm>
              <a:off x="0" y="6489045"/>
              <a:ext cx="5821154" cy="1485779"/>
              <a:chOff x="0" y="0"/>
              <a:chExt cx="5821153" cy="1485778"/>
            </a:xfrm>
          </p:grpSpPr>
          <p:sp>
            <p:nvSpPr>
              <p:cNvPr id="934" name="Shape 934"/>
              <p:cNvSpPr/>
              <p:nvPr/>
            </p:nvSpPr>
            <p:spPr>
              <a:xfrm>
                <a:off x="0" y="434218"/>
                <a:ext cx="5821154" cy="10515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584200">
                  <a:lnSpc>
                    <a:spcPct val="120000"/>
                  </a:lnSpc>
                  <a:defRPr sz="2800">
                    <a:solidFill>
                      <a:srgbClr val="1D296F"/>
                    </a:solidFill>
                    <a:latin typeface="Lato Regular"/>
                    <a:ea typeface="Lato Regular"/>
                    <a:cs typeface="Lato Regular"/>
                    <a:sym typeface="Lato Regular"/>
                  </a:defRPr>
                </a:pPr>
                <a:r>
                  <a:t>Harold and Bernice Groves Chair </a:t>
                </a:r>
              </a:p>
              <a:p>
                <a:pPr defTabSz="584200">
                  <a:lnSpc>
                    <a:spcPct val="120000"/>
                  </a:lnSpc>
                  <a:defRPr sz="2800">
                    <a:solidFill>
                      <a:srgbClr val="1D296F"/>
                    </a:solidFill>
                    <a:latin typeface="Lato Regular"/>
                    <a:ea typeface="Lato Regular"/>
                    <a:cs typeface="Lato Regular"/>
                    <a:sym typeface="Lato Regular"/>
                  </a:defRPr>
                </a:pPr>
                <a:r>
                  <a:t>in Orthopaedics </a:t>
                </a:r>
              </a:p>
            </p:txBody>
          </p:sp>
          <p:sp>
            <p:nvSpPr>
              <p:cNvPr id="935" name="Shape 935"/>
              <p:cNvSpPr/>
              <p:nvPr/>
            </p:nvSpPr>
            <p:spPr>
              <a:xfrm>
                <a:off x="1730086" y="0"/>
                <a:ext cx="2360982" cy="495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defRPr sz="2600" spc="208">
                    <a:solidFill>
                      <a:srgbClr val="1D296F"/>
                    </a:solidFill>
                    <a:latin typeface="Montserrat"/>
                    <a:ea typeface="Montserrat"/>
                    <a:cs typeface="Montserrat"/>
                    <a:sym typeface="Montserrat"/>
                  </a:defRPr>
                </a:lvl1pPr>
              </a:lstStyle>
              <a:p>
                <a:r>
                  <a:t>INAUGURAL</a:t>
                </a:r>
              </a:p>
            </p:txBody>
          </p:sp>
        </p:grpSp>
        <p:sp>
          <p:nvSpPr>
            <p:cNvPr id="937" name="Shape 937"/>
            <p:cNvSpPr/>
            <p:nvPr/>
          </p:nvSpPr>
          <p:spPr>
            <a:xfrm>
              <a:off x="352543" y="4963882"/>
              <a:ext cx="5116069"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defRPr sz="4000" spc="320">
                  <a:solidFill>
                    <a:srgbClr val="0268B3"/>
                  </a:solidFill>
                  <a:latin typeface="Montserrat"/>
                  <a:ea typeface="Montserrat"/>
                  <a:cs typeface="Montserrat"/>
                  <a:sym typeface="Montserrat"/>
                </a:defRPr>
              </a:lvl1pPr>
            </a:lstStyle>
            <a:p>
              <a:r>
                <a:t>MARTIN GARGAN</a:t>
              </a:r>
            </a:p>
          </p:txBody>
        </p:sp>
        <p:pic>
          <p:nvPicPr>
            <p:cNvPr id="938" name="Gargan M.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97947" y="-107"/>
              <a:ext cx="4665123" cy="4474767"/>
            </a:xfrm>
            <a:custGeom>
              <a:avLst/>
              <a:gdLst/>
              <a:ahLst/>
              <a:cxnLst>
                <a:cxn ang="0">
                  <a:pos x="wd2" y="hd2"/>
                </a:cxn>
                <a:cxn ang="5400000">
                  <a:pos x="wd2" y="hd2"/>
                </a:cxn>
                <a:cxn ang="10800000">
                  <a:pos x="wd2" y="hd2"/>
                </a:cxn>
                <a:cxn ang="16200000">
                  <a:pos x="wd2" y="hd2"/>
                </a:cxn>
              </a:cxnLst>
              <a:rect l="0" t="0" r="r" b="b"/>
              <a:pathLst>
                <a:path w="21600" h="21600" extrusionOk="0">
                  <a:moveTo>
                    <a:pt x="10707" y="21600"/>
                  </a:moveTo>
                  <a:lnTo>
                    <a:pt x="21600" y="13349"/>
                  </a:lnTo>
                  <a:lnTo>
                    <a:pt x="17440" y="0"/>
                  </a:lnTo>
                  <a:lnTo>
                    <a:pt x="3976" y="0"/>
                  </a:lnTo>
                  <a:lnTo>
                    <a:pt x="0" y="12759"/>
                  </a:lnTo>
                  <a:lnTo>
                    <a:pt x="0" y="13489"/>
                  </a:lnTo>
                  <a:lnTo>
                    <a:pt x="10707" y="21600"/>
                  </a:lnTo>
                  <a:close/>
                </a:path>
              </a:pathLst>
            </a:custGeom>
            <a:ln w="12700" cap="flat">
              <a:solidFill>
                <a:srgbClr val="000000"/>
              </a:solidFill>
              <a:prstDash val="solid"/>
              <a:miter lim="400000"/>
            </a:ln>
            <a:effectLst/>
          </p:spPr>
        </p:pic>
      </p:grpSp>
      <p:grpSp>
        <p:nvGrpSpPr>
          <p:cNvPr id="943" name="Group 943"/>
          <p:cNvGrpSpPr/>
          <p:nvPr/>
        </p:nvGrpSpPr>
        <p:grpSpPr>
          <a:xfrm>
            <a:off x="15797441" y="2397720"/>
            <a:ext cx="5821155" cy="7033921"/>
            <a:chOff x="0" y="-106"/>
            <a:chExt cx="5821153" cy="7033920"/>
          </a:xfrm>
        </p:grpSpPr>
        <p:sp>
          <p:nvSpPr>
            <p:cNvPr id="940" name="Shape 940"/>
            <p:cNvSpPr/>
            <p:nvPr/>
          </p:nvSpPr>
          <p:spPr>
            <a:xfrm>
              <a:off x="673345" y="4963882"/>
              <a:ext cx="4474465"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defRPr sz="4000" spc="320">
                  <a:solidFill>
                    <a:srgbClr val="0268B3"/>
                  </a:solidFill>
                  <a:latin typeface="Montserrat"/>
                  <a:ea typeface="Montserrat"/>
                  <a:cs typeface="Montserrat"/>
                  <a:sym typeface="Montserrat"/>
                </a:defRPr>
              </a:lvl1pPr>
            </a:lstStyle>
            <a:p>
              <a:r>
                <a:t>AARON NAUTH</a:t>
              </a:r>
            </a:p>
          </p:txBody>
        </p:sp>
        <p:sp>
          <p:nvSpPr>
            <p:cNvPr id="941" name="Shape 941"/>
            <p:cNvSpPr/>
            <p:nvPr/>
          </p:nvSpPr>
          <p:spPr>
            <a:xfrm>
              <a:off x="0" y="6500414"/>
              <a:ext cx="5821154"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defTabSz="584200">
                <a:lnSpc>
                  <a:spcPct val="120000"/>
                </a:lnSpc>
                <a:defRPr sz="2800">
                  <a:solidFill>
                    <a:srgbClr val="1D296F"/>
                  </a:solidFill>
                  <a:latin typeface="Lato Regular"/>
                  <a:ea typeface="Lato Regular"/>
                  <a:cs typeface="Lato Regular"/>
                  <a:sym typeface="Lato Regular"/>
                </a:defRPr>
              </a:lvl1pPr>
            </a:lstStyle>
            <a:p>
              <a:r>
                <a:t>Chair in Fracture Care Research</a:t>
              </a:r>
            </a:p>
          </p:txBody>
        </p:sp>
        <p:pic>
          <p:nvPicPr>
            <p:cNvPr id="942" name="Nauth, A. 2013.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98918" y="-107"/>
              <a:ext cx="4704954" cy="4474767"/>
            </a:xfrm>
            <a:custGeom>
              <a:avLst/>
              <a:gdLst/>
              <a:ahLst/>
              <a:cxnLst>
                <a:cxn ang="0">
                  <a:pos x="wd2" y="hd2"/>
                </a:cxn>
                <a:cxn ang="5400000">
                  <a:pos x="wd2" y="hd2"/>
                </a:cxn>
                <a:cxn ang="10800000">
                  <a:pos x="wd2" y="hd2"/>
                </a:cxn>
                <a:cxn ang="16200000">
                  <a:pos x="wd2" y="hd2"/>
                </a:cxn>
              </a:cxnLst>
              <a:rect l="0" t="0" r="r" b="b"/>
              <a:pathLst>
                <a:path w="21600" h="21600" extrusionOk="0">
                  <a:moveTo>
                    <a:pt x="10799" y="21600"/>
                  </a:moveTo>
                  <a:lnTo>
                    <a:pt x="21600" y="13349"/>
                  </a:lnTo>
                  <a:lnTo>
                    <a:pt x="17475" y="0"/>
                  </a:lnTo>
                  <a:lnTo>
                    <a:pt x="4125" y="0"/>
                  </a:lnTo>
                  <a:lnTo>
                    <a:pt x="0" y="13349"/>
                  </a:lnTo>
                  <a:lnTo>
                    <a:pt x="10799" y="21600"/>
                  </a:lnTo>
                  <a:close/>
                </a:path>
              </a:pathLst>
            </a:custGeom>
            <a:ln w="12700" cap="flat">
              <a:solidFill>
                <a:srgbClr val="000000"/>
              </a:solidFill>
              <a:prstDash val="solid"/>
              <a:miter lim="400000"/>
            </a:ln>
            <a:effectLst/>
          </p:spPr>
        </p:pic>
      </p:grpSp>
      <p:sp>
        <p:nvSpPr>
          <p:cNvPr id="944" name="Shape 944"/>
          <p:cNvSpPr/>
          <p:nvPr/>
        </p:nvSpPr>
        <p:spPr>
          <a:xfrm>
            <a:off x="957134" y="606099"/>
            <a:ext cx="16973424"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7000" spc="560">
                <a:solidFill>
                  <a:srgbClr val="1D296F"/>
                </a:solidFill>
                <a:latin typeface="Montserrat"/>
                <a:ea typeface="Montserrat"/>
                <a:cs typeface="Montserrat"/>
                <a:sym typeface="Montserrat"/>
              </a:defRPr>
            </a:pPr>
            <a:r>
              <a:t>CHAIR ANNOUNCEMENTS </a:t>
            </a:r>
            <a:r>
              <a:rPr sz="5000" spc="400">
                <a:solidFill>
                  <a:srgbClr val="FF85FF"/>
                </a:solidFill>
              </a:rPr>
              <a:t>2015/2016</a:t>
            </a:r>
          </a:p>
        </p:txBody>
      </p:sp>
      <p:grpSp>
        <p:nvGrpSpPr>
          <p:cNvPr id="950" name="Group 950"/>
          <p:cNvGrpSpPr/>
          <p:nvPr/>
        </p:nvGrpSpPr>
        <p:grpSpPr>
          <a:xfrm>
            <a:off x="9259848" y="2397720"/>
            <a:ext cx="5821155" cy="7974931"/>
            <a:chOff x="0" y="-106"/>
            <a:chExt cx="5821153" cy="7974929"/>
          </a:xfrm>
        </p:grpSpPr>
        <p:sp>
          <p:nvSpPr>
            <p:cNvPr id="945" name="Shape 945"/>
            <p:cNvSpPr/>
            <p:nvPr/>
          </p:nvSpPr>
          <p:spPr>
            <a:xfrm>
              <a:off x="856733" y="4963881"/>
              <a:ext cx="4107689"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defRPr sz="4000" spc="320">
                  <a:solidFill>
                    <a:srgbClr val="0268B3"/>
                  </a:solidFill>
                  <a:latin typeface="Montserrat"/>
                  <a:ea typeface="Montserrat"/>
                  <a:cs typeface="Montserrat"/>
                  <a:sym typeface="Montserrat"/>
                </a:defRPr>
              </a:lvl1pPr>
            </a:lstStyle>
            <a:p>
              <a:r>
                <a:t>FRED GENTILI</a:t>
              </a:r>
            </a:p>
          </p:txBody>
        </p:sp>
        <p:pic>
          <p:nvPicPr>
            <p:cNvPr id="946" name="Gentili, F.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97947" y="-107"/>
              <a:ext cx="4665124" cy="4474767"/>
            </a:xfrm>
            <a:custGeom>
              <a:avLst/>
              <a:gdLst/>
              <a:ahLst/>
              <a:cxnLst>
                <a:cxn ang="0">
                  <a:pos x="wd2" y="hd2"/>
                </a:cxn>
                <a:cxn ang="5400000">
                  <a:pos x="wd2" y="hd2"/>
                </a:cxn>
                <a:cxn ang="10800000">
                  <a:pos x="wd2" y="hd2"/>
                </a:cxn>
                <a:cxn ang="16200000">
                  <a:pos x="wd2" y="hd2"/>
                </a:cxn>
              </a:cxnLst>
              <a:rect l="0" t="0" r="r" b="b"/>
              <a:pathLst>
                <a:path w="21600" h="21600" extrusionOk="0">
                  <a:moveTo>
                    <a:pt x="10707" y="21600"/>
                  </a:moveTo>
                  <a:lnTo>
                    <a:pt x="21600" y="13349"/>
                  </a:lnTo>
                  <a:lnTo>
                    <a:pt x="17440" y="0"/>
                  </a:lnTo>
                  <a:lnTo>
                    <a:pt x="3976" y="0"/>
                  </a:lnTo>
                  <a:lnTo>
                    <a:pt x="0" y="12759"/>
                  </a:lnTo>
                  <a:lnTo>
                    <a:pt x="0" y="13489"/>
                  </a:lnTo>
                  <a:lnTo>
                    <a:pt x="10707" y="21600"/>
                  </a:lnTo>
                  <a:close/>
                </a:path>
              </a:pathLst>
            </a:custGeom>
            <a:ln w="12700" cap="flat">
              <a:solidFill>
                <a:srgbClr val="000000"/>
              </a:solidFill>
              <a:prstDash val="solid"/>
              <a:miter lim="400000"/>
            </a:ln>
            <a:effectLst/>
          </p:spPr>
        </p:pic>
        <p:grpSp>
          <p:nvGrpSpPr>
            <p:cNvPr id="949" name="Group 949"/>
            <p:cNvGrpSpPr/>
            <p:nvPr/>
          </p:nvGrpSpPr>
          <p:grpSpPr>
            <a:xfrm>
              <a:off x="0" y="6489045"/>
              <a:ext cx="5821154" cy="1485779"/>
              <a:chOff x="0" y="0"/>
              <a:chExt cx="5821153" cy="1485778"/>
            </a:xfrm>
          </p:grpSpPr>
          <p:sp>
            <p:nvSpPr>
              <p:cNvPr id="947" name="Shape 947"/>
              <p:cNvSpPr/>
              <p:nvPr/>
            </p:nvSpPr>
            <p:spPr>
              <a:xfrm>
                <a:off x="0" y="434218"/>
                <a:ext cx="5821154" cy="10515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584200">
                  <a:lnSpc>
                    <a:spcPct val="120000"/>
                  </a:lnSpc>
                  <a:defRPr sz="2800">
                    <a:solidFill>
                      <a:srgbClr val="1D296F"/>
                    </a:solidFill>
                    <a:latin typeface="Lato Regular"/>
                    <a:ea typeface="Lato Regular"/>
                    <a:cs typeface="Lato Regular"/>
                    <a:sym typeface="Lato Regular"/>
                  </a:defRPr>
                </a:pPr>
                <a:r>
                  <a:t>Crean Hotson Chair in </a:t>
                </a:r>
              </a:p>
              <a:p>
                <a:pPr defTabSz="584200">
                  <a:lnSpc>
                    <a:spcPct val="120000"/>
                  </a:lnSpc>
                  <a:defRPr sz="2800">
                    <a:solidFill>
                      <a:srgbClr val="1D296F"/>
                    </a:solidFill>
                    <a:latin typeface="Lato Regular"/>
                    <a:ea typeface="Lato Regular"/>
                    <a:cs typeface="Lato Regular"/>
                    <a:sym typeface="Lato Regular"/>
                  </a:defRPr>
                </a:pPr>
                <a:r>
                  <a:t>Skull Base Surgery</a:t>
                </a:r>
              </a:p>
            </p:txBody>
          </p:sp>
          <p:sp>
            <p:nvSpPr>
              <p:cNvPr id="948" name="Shape 948"/>
              <p:cNvSpPr/>
              <p:nvPr/>
            </p:nvSpPr>
            <p:spPr>
              <a:xfrm>
                <a:off x="1730086" y="0"/>
                <a:ext cx="2360982" cy="495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defRPr sz="2600" spc="208">
                    <a:solidFill>
                      <a:srgbClr val="1D296F"/>
                    </a:solidFill>
                    <a:latin typeface="Montserrat"/>
                    <a:ea typeface="Montserrat"/>
                    <a:cs typeface="Montserrat"/>
                    <a:sym typeface="Montserrat"/>
                  </a:defRPr>
                </a:lvl1pPr>
              </a:lstStyle>
              <a:p>
                <a:r>
                  <a:t>INAUGURAL</a:t>
                </a:r>
              </a:p>
            </p:txBody>
          </p:sp>
        </p:grpSp>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939"/>
                                        </p:tgtEl>
                                        <p:attrNameLst>
                                          <p:attrName>style.visibility</p:attrName>
                                        </p:attrNameLst>
                                      </p:cBhvr>
                                      <p:to>
                                        <p:strVal val="visible"/>
                                      </p:to>
                                    </p:set>
                                    <p:animEffect transition="in" filter="dissolve">
                                      <p:cBhvr>
                                        <p:cTn id="7" dur="1500"/>
                                        <p:tgtEl>
                                          <p:spTgt spid="939"/>
                                        </p:tgtEl>
                                      </p:cBhvr>
                                    </p:animEffect>
                                  </p:childTnLst>
                                </p:cTn>
                              </p:par>
                            </p:childTnLst>
                          </p:cTn>
                        </p:par>
                        <p:par>
                          <p:cTn id="8" fill="hold">
                            <p:stCondLst>
                              <p:cond delay="1500"/>
                            </p:stCondLst>
                            <p:childTnLst>
                              <p:par>
                                <p:cTn id="9" presetID="9" presetClass="entr" fill="hold" grpId="2" nodeType="afterEffect">
                                  <p:stCondLst>
                                    <p:cond delay="200"/>
                                  </p:stCondLst>
                                  <p:iterate>
                                    <p:tmAbs val="0"/>
                                  </p:iterate>
                                  <p:childTnLst>
                                    <p:set>
                                      <p:cBhvr>
                                        <p:cTn id="10" fill="hold"/>
                                        <p:tgtEl>
                                          <p:spTgt spid="950"/>
                                        </p:tgtEl>
                                        <p:attrNameLst>
                                          <p:attrName>style.visibility</p:attrName>
                                        </p:attrNameLst>
                                      </p:cBhvr>
                                      <p:to>
                                        <p:strVal val="visible"/>
                                      </p:to>
                                    </p:set>
                                    <p:animEffect transition="in" filter="dissolve">
                                      <p:cBhvr>
                                        <p:cTn id="11" dur="1500"/>
                                        <p:tgtEl>
                                          <p:spTgt spid="950"/>
                                        </p:tgtEl>
                                      </p:cBhvr>
                                    </p:animEffect>
                                  </p:childTnLst>
                                </p:cTn>
                              </p:par>
                            </p:childTnLst>
                          </p:cTn>
                        </p:par>
                        <p:par>
                          <p:cTn id="12" fill="hold">
                            <p:stCondLst>
                              <p:cond delay="3200"/>
                            </p:stCondLst>
                            <p:childTnLst>
                              <p:par>
                                <p:cTn id="13" presetID="9" presetClass="entr" fill="hold" grpId="3" nodeType="afterEffect">
                                  <p:stCondLst>
                                    <p:cond delay="200"/>
                                  </p:stCondLst>
                                  <p:iterate>
                                    <p:tmAbs val="0"/>
                                  </p:iterate>
                                  <p:childTnLst>
                                    <p:set>
                                      <p:cBhvr>
                                        <p:cTn id="14" fill="hold"/>
                                        <p:tgtEl>
                                          <p:spTgt spid="943"/>
                                        </p:tgtEl>
                                        <p:attrNameLst>
                                          <p:attrName>style.visibility</p:attrName>
                                        </p:attrNameLst>
                                      </p:cBhvr>
                                      <p:to>
                                        <p:strVal val="visible"/>
                                      </p:to>
                                    </p:set>
                                    <p:animEffect transition="in" filter="dissolve">
                                      <p:cBhvr>
                                        <p:cTn id="15" dur="1500"/>
                                        <p:tgtEl>
                                          <p:spTgt spid="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9" grpId="1" animBg="1" advAuto="0"/>
      <p:bldP spid="943" grpId="3" animBg="1" advAuto="0"/>
      <p:bldP spid="950" grpId="2"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 name="Shape 952"/>
          <p:cNvSpPr/>
          <p:nvPr/>
        </p:nvSpPr>
        <p:spPr>
          <a:xfrm>
            <a:off x="-2128" y="-48525"/>
            <a:ext cx="24388255" cy="13813051"/>
          </a:xfrm>
          <a:prstGeom prst="rect">
            <a:avLst/>
          </a:prstGeom>
          <a:solidFill>
            <a:schemeClr val="accent1">
              <a:hueOff val="273562"/>
              <a:satOff val="2937"/>
              <a:lumOff val="-22233"/>
              <a:alpha val="85122"/>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953" name="Shape 953"/>
          <p:cNvSpPr/>
          <p:nvPr/>
        </p:nvSpPr>
        <p:spPr>
          <a:xfrm>
            <a:off x="-21575" y="-48525"/>
            <a:ext cx="24384001" cy="13813050"/>
          </a:xfrm>
          <a:prstGeom prst="rect">
            <a:avLst/>
          </a:prstGeom>
          <a:solidFill>
            <a:schemeClr val="accent5">
              <a:hueOff val="-522602"/>
              <a:satOff val="-6700"/>
              <a:lumOff val="-22320"/>
              <a:alpha val="15386"/>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954" name="Shape 954"/>
          <p:cNvSpPr/>
          <p:nvPr/>
        </p:nvSpPr>
        <p:spPr>
          <a:xfrm>
            <a:off x="-23702" y="-31747"/>
            <a:ext cx="24388255" cy="13779496"/>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955" name="Shape 955"/>
          <p:cNvSpPr/>
          <p:nvPr/>
        </p:nvSpPr>
        <p:spPr>
          <a:xfrm>
            <a:off x="-41927" y="8554282"/>
            <a:ext cx="24467854" cy="5188811"/>
          </a:xfrm>
          <a:prstGeom prst="rect">
            <a:avLst/>
          </a:prstGeom>
          <a:solidFill>
            <a:schemeClr val="accent5">
              <a:hueOff val="-176146"/>
              <a:satOff val="3665"/>
              <a:lumOff val="-13986"/>
              <a:alpha val="5000"/>
            </a:schemeClr>
          </a:solidFill>
          <a:ln w="12700">
            <a:miter lim="400000"/>
          </a:ln>
        </p:spPr>
        <p:txBody>
          <a:bodyPr lIns="50800" tIns="50800" rIns="50800" bIns="50800" anchor="ctr"/>
          <a:lstStyle/>
          <a:p>
            <a:pPr>
              <a:defRPr sz="3200">
                <a:solidFill>
                  <a:srgbClr val="FFFFFF"/>
                </a:solidFill>
              </a:defRPr>
            </a:pPr>
            <a:endParaRPr/>
          </a:p>
        </p:txBody>
      </p:sp>
      <p:sp>
        <p:nvSpPr>
          <p:cNvPr id="956" name="Shape 956"/>
          <p:cNvSpPr/>
          <p:nvPr/>
        </p:nvSpPr>
        <p:spPr>
          <a:xfrm>
            <a:off x="-81392" y="8571637"/>
            <a:ext cx="24503637" cy="1"/>
          </a:xfrm>
          <a:prstGeom prst="line">
            <a:avLst/>
          </a:prstGeom>
          <a:ln w="12700">
            <a:solidFill>
              <a:srgbClr val="002A5C"/>
            </a:solidFill>
            <a:miter lim="400000"/>
          </a:ln>
        </p:spPr>
        <p:txBody>
          <a:bodyPr lIns="50800" tIns="50800" rIns="50800" bIns="50800" anchor="ctr"/>
          <a:lstStyle/>
          <a:p>
            <a:pPr>
              <a:defRPr sz="3200"/>
            </a:pPr>
            <a:endParaRPr/>
          </a:p>
        </p:txBody>
      </p:sp>
      <p:grpSp>
        <p:nvGrpSpPr>
          <p:cNvPr id="959" name="Group 959"/>
          <p:cNvGrpSpPr/>
          <p:nvPr/>
        </p:nvGrpSpPr>
        <p:grpSpPr>
          <a:xfrm>
            <a:off x="18486028" y="11652788"/>
            <a:ext cx="5008242" cy="1180295"/>
            <a:chOff x="0" y="0"/>
            <a:chExt cx="5008241" cy="1180293"/>
          </a:xfrm>
        </p:grpSpPr>
        <p:sp>
          <p:nvSpPr>
            <p:cNvPr id="957" name="Shape 957"/>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958"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grpSp>
        <p:nvGrpSpPr>
          <p:cNvPr id="965" name="Group 965"/>
          <p:cNvGrpSpPr/>
          <p:nvPr/>
        </p:nvGrpSpPr>
        <p:grpSpPr>
          <a:xfrm>
            <a:off x="120541" y="2969263"/>
            <a:ext cx="6528974" cy="7210529"/>
            <a:chOff x="0" y="601454"/>
            <a:chExt cx="6528973" cy="7210528"/>
          </a:xfrm>
        </p:grpSpPr>
        <p:sp>
          <p:nvSpPr>
            <p:cNvPr id="960" name="Shape 960"/>
            <p:cNvSpPr/>
            <p:nvPr/>
          </p:nvSpPr>
          <p:spPr>
            <a:xfrm rot="8100000">
              <a:off x="3014696" y="5841314"/>
              <a:ext cx="538476" cy="538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A5C"/>
            </a:solidFill>
            <a:ln w="12700" cap="flat">
              <a:noFill/>
              <a:miter lim="400000"/>
            </a:ln>
            <a:effectLst/>
          </p:spPr>
          <p:txBody>
            <a:bodyPr wrap="square" lIns="50800" tIns="50800" rIns="50800" bIns="50800" numCol="1" anchor="ctr">
              <a:noAutofit/>
            </a:bodyPr>
            <a:lstStyle/>
            <a:p>
              <a:pPr>
                <a:defRPr sz="3200">
                  <a:solidFill>
                    <a:srgbClr val="002A5C"/>
                  </a:solidFill>
                </a:defRPr>
              </a:pPr>
              <a:endParaRPr/>
            </a:p>
          </p:txBody>
        </p:sp>
        <p:sp>
          <p:nvSpPr>
            <p:cNvPr id="961" name="Shape 961"/>
            <p:cNvSpPr/>
            <p:nvPr/>
          </p:nvSpPr>
          <p:spPr>
            <a:xfrm>
              <a:off x="0" y="6851921"/>
              <a:ext cx="6528974" cy="9600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defTabSz="584200">
                <a:lnSpc>
                  <a:spcPct val="120000"/>
                </a:lnSpc>
                <a:defRPr sz="2600">
                  <a:solidFill>
                    <a:srgbClr val="1D296F"/>
                  </a:solidFill>
                  <a:latin typeface="Lato Regular"/>
                  <a:ea typeface="Lato Regular"/>
                  <a:cs typeface="Lato Regular"/>
                  <a:sym typeface="Lato Regular"/>
                </a:defRPr>
              </a:pPr>
              <a:r>
                <a:t>Canadian Breast Cancer Foundation </a:t>
              </a:r>
            </a:p>
            <a:p>
              <a:pPr defTabSz="584200">
                <a:lnSpc>
                  <a:spcPct val="120000"/>
                </a:lnSpc>
                <a:defRPr sz="2600">
                  <a:solidFill>
                    <a:srgbClr val="1D296F"/>
                  </a:solidFill>
                  <a:latin typeface="Lato Regular"/>
                  <a:ea typeface="Lato Regular"/>
                  <a:cs typeface="Lato Regular"/>
                  <a:sym typeface="Lato Regular"/>
                </a:defRPr>
              </a:pPr>
              <a:r>
                <a:t>Research Chair</a:t>
              </a:r>
            </a:p>
          </p:txBody>
        </p:sp>
        <p:sp>
          <p:nvSpPr>
            <p:cNvPr id="962" name="Shape 962"/>
            <p:cNvSpPr/>
            <p:nvPr/>
          </p:nvSpPr>
          <p:spPr>
            <a:xfrm>
              <a:off x="1588437" y="6364904"/>
              <a:ext cx="3352100" cy="5555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2600" spc="208">
                  <a:solidFill>
                    <a:srgbClr val="1D296F"/>
                  </a:solidFill>
                  <a:latin typeface="Montserrat"/>
                  <a:ea typeface="Montserrat"/>
                  <a:cs typeface="Montserrat"/>
                  <a:sym typeface="Montserrat"/>
                </a:defRPr>
              </a:lvl1pPr>
            </a:lstStyle>
            <a:p>
              <a:r>
                <a:t>RE-APPOINTED</a:t>
              </a:r>
            </a:p>
          </p:txBody>
        </p:sp>
        <p:sp>
          <p:nvSpPr>
            <p:cNvPr id="963" name="Shape 963"/>
            <p:cNvSpPr/>
            <p:nvPr/>
          </p:nvSpPr>
          <p:spPr>
            <a:xfrm>
              <a:off x="1176720" y="5175246"/>
              <a:ext cx="4136640" cy="6959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3600" spc="288">
                  <a:solidFill>
                    <a:srgbClr val="0268B3"/>
                  </a:solidFill>
                  <a:latin typeface="Montserrat"/>
                  <a:ea typeface="Montserrat"/>
                  <a:cs typeface="Montserrat"/>
                  <a:sym typeface="Montserrat"/>
                </a:defRPr>
              </a:lvl1pPr>
            </a:lstStyle>
            <a:p>
              <a:r>
                <a:t>JOHN SEMPLE</a:t>
              </a:r>
            </a:p>
          </p:txBody>
        </p:sp>
        <p:pic>
          <p:nvPicPr>
            <p:cNvPr id="964" name="Semple, J. 2013.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44276" y="601454"/>
              <a:ext cx="4600104" cy="4379120"/>
            </a:xfrm>
            <a:custGeom>
              <a:avLst/>
              <a:gdLst/>
              <a:ahLst/>
              <a:cxnLst>
                <a:cxn ang="0">
                  <a:pos x="wd2" y="hd2"/>
                </a:cxn>
                <a:cxn ang="5400000">
                  <a:pos x="wd2" y="hd2"/>
                </a:cxn>
                <a:cxn ang="10800000">
                  <a:pos x="wd2" y="hd2"/>
                </a:cxn>
                <a:cxn ang="16200000">
                  <a:pos x="wd2" y="hd2"/>
                </a:cxn>
              </a:cxnLst>
              <a:rect l="0" t="0" r="r" b="b"/>
              <a:pathLst>
                <a:path w="21600" h="21600" extrusionOk="0">
                  <a:moveTo>
                    <a:pt x="10792" y="21600"/>
                  </a:moveTo>
                  <a:lnTo>
                    <a:pt x="21600" y="13351"/>
                  </a:lnTo>
                  <a:lnTo>
                    <a:pt x="17472" y="0"/>
                  </a:lnTo>
                  <a:lnTo>
                    <a:pt x="4111" y="0"/>
                  </a:lnTo>
                  <a:lnTo>
                    <a:pt x="0" y="13290"/>
                  </a:lnTo>
                  <a:lnTo>
                    <a:pt x="0" y="13364"/>
                  </a:lnTo>
                  <a:lnTo>
                    <a:pt x="10792" y="21600"/>
                  </a:lnTo>
                  <a:close/>
                </a:path>
              </a:pathLst>
            </a:custGeom>
            <a:ln w="12700" cap="flat">
              <a:solidFill>
                <a:srgbClr val="000000"/>
              </a:solidFill>
              <a:prstDash val="solid"/>
              <a:miter lim="400000"/>
            </a:ln>
            <a:effectLst/>
          </p:spPr>
        </p:pic>
      </p:grpSp>
      <p:grpSp>
        <p:nvGrpSpPr>
          <p:cNvPr id="970" name="Group 970"/>
          <p:cNvGrpSpPr/>
          <p:nvPr/>
        </p:nvGrpSpPr>
        <p:grpSpPr>
          <a:xfrm>
            <a:off x="18139373" y="3071156"/>
            <a:ext cx="6186965" cy="7189446"/>
            <a:chOff x="0" y="9133"/>
            <a:chExt cx="6186963" cy="7189444"/>
          </a:xfrm>
        </p:grpSpPr>
        <p:sp>
          <p:nvSpPr>
            <p:cNvPr id="966" name="Shape 966"/>
            <p:cNvSpPr/>
            <p:nvPr/>
          </p:nvSpPr>
          <p:spPr>
            <a:xfrm rot="8100000">
              <a:off x="2848860" y="5256044"/>
              <a:ext cx="489246" cy="4892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A5C"/>
            </a:solidFill>
            <a:ln w="12700" cap="flat">
              <a:noFill/>
              <a:miter lim="400000"/>
            </a:ln>
            <a:effectLst/>
          </p:spPr>
          <p:txBody>
            <a:bodyPr wrap="square" lIns="50800" tIns="50800" rIns="50800" bIns="50800" numCol="1" anchor="ctr">
              <a:noAutofit/>
            </a:bodyPr>
            <a:lstStyle/>
            <a:p>
              <a:pPr>
                <a:defRPr sz="3200">
                  <a:solidFill>
                    <a:srgbClr val="002A5C"/>
                  </a:solidFill>
                </a:defRPr>
              </a:pPr>
              <a:endParaRPr/>
            </a:p>
          </p:txBody>
        </p:sp>
        <p:sp>
          <p:nvSpPr>
            <p:cNvPr id="967" name="Shape 967"/>
            <p:cNvSpPr/>
            <p:nvPr/>
          </p:nvSpPr>
          <p:spPr>
            <a:xfrm>
              <a:off x="640185" y="4431457"/>
              <a:ext cx="4958488" cy="5758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3600" spc="288">
                  <a:solidFill>
                    <a:srgbClr val="0268B3"/>
                  </a:solidFill>
                  <a:latin typeface="Montserrat"/>
                  <a:ea typeface="Montserrat"/>
                  <a:cs typeface="Montserrat"/>
                  <a:sym typeface="Montserrat"/>
                </a:defRPr>
              </a:lvl1pPr>
            </a:lstStyle>
            <a:p>
              <a:r>
                <a:t>MIKE TYMIANSKI</a:t>
              </a:r>
            </a:p>
          </p:txBody>
        </p:sp>
        <p:sp>
          <p:nvSpPr>
            <p:cNvPr id="968" name="Shape 968"/>
            <p:cNvSpPr/>
            <p:nvPr/>
          </p:nvSpPr>
          <p:spPr>
            <a:xfrm>
              <a:off x="0" y="5789322"/>
              <a:ext cx="6186964" cy="14092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a:defRPr sz="2600" spc="208">
                  <a:solidFill>
                    <a:srgbClr val="1D296F"/>
                  </a:solidFill>
                  <a:latin typeface="Montserrat"/>
                  <a:ea typeface="Montserrat"/>
                  <a:cs typeface="Montserrat"/>
                  <a:sym typeface="Montserrat"/>
                </a:defRPr>
              </a:pPr>
              <a:r>
                <a:t>APPOINTED</a:t>
              </a:r>
            </a:p>
            <a:p>
              <a:pPr defTabSz="584200">
                <a:lnSpc>
                  <a:spcPct val="120000"/>
                </a:lnSpc>
                <a:defRPr sz="2800">
                  <a:solidFill>
                    <a:srgbClr val="1D296F"/>
                  </a:solidFill>
                  <a:latin typeface="Lato Regular"/>
                  <a:ea typeface="Lato Regular"/>
                  <a:cs typeface="Lato Regular"/>
                  <a:sym typeface="Lato Regular"/>
                </a:defRPr>
              </a:pPr>
              <a:r>
                <a:t>Harold and Esther Halpern Chair </a:t>
              </a:r>
            </a:p>
            <a:p>
              <a:pPr defTabSz="584200">
                <a:lnSpc>
                  <a:spcPct val="120000"/>
                </a:lnSpc>
                <a:defRPr sz="2800">
                  <a:solidFill>
                    <a:srgbClr val="1D296F"/>
                  </a:solidFill>
                  <a:latin typeface="Lato Regular"/>
                  <a:ea typeface="Lato Regular"/>
                  <a:cs typeface="Lato Regular"/>
                  <a:sym typeface="Lato Regular"/>
                </a:defRPr>
              </a:pPr>
              <a:r>
                <a:t>in Neurosurgical Stroke Research</a:t>
              </a:r>
            </a:p>
          </p:txBody>
        </p:sp>
        <p:pic>
          <p:nvPicPr>
            <p:cNvPr id="969" name="Tymianski, M. 2013.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038070" y="9133"/>
              <a:ext cx="4163854" cy="3969462"/>
            </a:xfrm>
            <a:custGeom>
              <a:avLst/>
              <a:gdLst/>
              <a:ahLst/>
              <a:cxnLst>
                <a:cxn ang="0">
                  <a:pos x="wd2" y="hd2"/>
                </a:cxn>
                <a:cxn ang="5400000">
                  <a:pos x="wd2" y="hd2"/>
                </a:cxn>
                <a:cxn ang="10800000">
                  <a:pos x="wd2" y="hd2"/>
                </a:cxn>
                <a:cxn ang="16200000">
                  <a:pos x="wd2" y="hd2"/>
                </a:cxn>
              </a:cxnLst>
              <a:rect l="0" t="0" r="r" b="b"/>
              <a:pathLst>
                <a:path w="21600" h="21600" extrusionOk="0">
                  <a:moveTo>
                    <a:pt x="10849" y="21600"/>
                  </a:moveTo>
                  <a:lnTo>
                    <a:pt x="21600" y="13409"/>
                  </a:lnTo>
                  <a:lnTo>
                    <a:pt x="21600" y="13005"/>
                  </a:lnTo>
                  <a:lnTo>
                    <a:pt x="17571" y="0"/>
                  </a:lnTo>
                  <a:lnTo>
                    <a:pt x="4130" y="0"/>
                  </a:lnTo>
                  <a:lnTo>
                    <a:pt x="0" y="13331"/>
                  </a:lnTo>
                  <a:lnTo>
                    <a:pt x="10849" y="21600"/>
                  </a:lnTo>
                  <a:close/>
                </a:path>
              </a:pathLst>
            </a:custGeom>
            <a:ln w="12700" cap="flat">
              <a:solidFill>
                <a:srgbClr val="000000"/>
              </a:solidFill>
              <a:prstDash val="solid"/>
              <a:miter lim="400000"/>
            </a:ln>
            <a:effectLst/>
          </p:spPr>
        </p:pic>
      </p:grpSp>
      <p:sp>
        <p:nvSpPr>
          <p:cNvPr id="971" name="Shape 971"/>
          <p:cNvSpPr/>
          <p:nvPr/>
        </p:nvSpPr>
        <p:spPr>
          <a:xfrm>
            <a:off x="901104" y="606099"/>
            <a:ext cx="20875372"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7000" spc="560">
                <a:solidFill>
                  <a:srgbClr val="1D296F"/>
                </a:solidFill>
                <a:latin typeface="Montserrat"/>
                <a:ea typeface="Montserrat"/>
                <a:cs typeface="Montserrat"/>
                <a:sym typeface="Montserrat"/>
              </a:defRPr>
            </a:pPr>
            <a:r>
              <a:t>CHAIR ANNOUNCEMENTS  </a:t>
            </a:r>
            <a:r>
              <a:rPr sz="6000" spc="480"/>
              <a:t>CONT’D</a:t>
            </a:r>
            <a:r>
              <a:t> </a:t>
            </a:r>
            <a:r>
              <a:rPr sz="5000" spc="400">
                <a:solidFill>
                  <a:srgbClr val="FF85FF"/>
                </a:solidFill>
              </a:rPr>
              <a:t>2015/2016</a:t>
            </a:r>
          </a:p>
        </p:txBody>
      </p:sp>
      <p:grpSp>
        <p:nvGrpSpPr>
          <p:cNvPr id="977" name="Group 977"/>
          <p:cNvGrpSpPr/>
          <p:nvPr/>
        </p:nvGrpSpPr>
        <p:grpSpPr>
          <a:xfrm>
            <a:off x="6419454" y="3005452"/>
            <a:ext cx="6001734" cy="7163446"/>
            <a:chOff x="0" y="-185"/>
            <a:chExt cx="6001732" cy="7163444"/>
          </a:xfrm>
        </p:grpSpPr>
        <p:sp>
          <p:nvSpPr>
            <p:cNvPr id="972" name="Shape 972"/>
            <p:cNvSpPr/>
            <p:nvPr/>
          </p:nvSpPr>
          <p:spPr>
            <a:xfrm rot="8100000">
              <a:off x="2753370" y="5333851"/>
              <a:ext cx="494992" cy="4949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A5C"/>
            </a:solidFill>
            <a:ln w="12700" cap="flat">
              <a:noFill/>
              <a:miter lim="400000"/>
            </a:ln>
            <a:effectLst/>
          </p:spPr>
          <p:txBody>
            <a:bodyPr wrap="square" lIns="50800" tIns="50800" rIns="50800" bIns="50800" numCol="1" anchor="ctr">
              <a:noAutofit/>
            </a:bodyPr>
            <a:lstStyle/>
            <a:p>
              <a:pPr>
                <a:defRPr sz="3200">
                  <a:solidFill>
                    <a:srgbClr val="002A5C"/>
                  </a:solidFill>
                </a:defRPr>
              </a:pPr>
              <a:endParaRPr/>
            </a:p>
          </p:txBody>
        </p:sp>
        <p:sp>
          <p:nvSpPr>
            <p:cNvPr id="973" name="Shape 973"/>
            <p:cNvSpPr/>
            <p:nvPr/>
          </p:nvSpPr>
          <p:spPr>
            <a:xfrm>
              <a:off x="0" y="6280724"/>
              <a:ext cx="6001733" cy="8825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defTabSz="584200">
                <a:lnSpc>
                  <a:spcPct val="120000"/>
                </a:lnSpc>
                <a:defRPr sz="2800">
                  <a:solidFill>
                    <a:srgbClr val="1D296F"/>
                  </a:solidFill>
                  <a:latin typeface="Lato Regular"/>
                  <a:ea typeface="Lato Regular"/>
                  <a:cs typeface="Lato Regular"/>
                  <a:sym typeface="Lato Regular"/>
                </a:defRPr>
              </a:lvl1pPr>
            </a:lstStyle>
            <a:p>
              <a:r>
                <a:t>Goldman Chair</a:t>
              </a:r>
            </a:p>
          </p:txBody>
        </p:sp>
        <p:sp>
          <p:nvSpPr>
            <p:cNvPr id="974" name="Shape 974"/>
            <p:cNvSpPr/>
            <p:nvPr/>
          </p:nvSpPr>
          <p:spPr>
            <a:xfrm>
              <a:off x="1460164" y="5833036"/>
              <a:ext cx="3081404" cy="5106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2600" spc="208">
                  <a:solidFill>
                    <a:srgbClr val="1D296F"/>
                  </a:solidFill>
                  <a:latin typeface="Montserrat"/>
                  <a:ea typeface="Montserrat"/>
                  <a:cs typeface="Montserrat"/>
                  <a:sym typeface="Montserrat"/>
                </a:defRPr>
              </a:lvl1pPr>
            </a:lstStyle>
            <a:p>
              <a:r>
                <a:t>RE-APPOINTED</a:t>
              </a:r>
            </a:p>
          </p:txBody>
        </p:sp>
        <p:sp>
          <p:nvSpPr>
            <p:cNvPr id="975" name="Shape 975"/>
            <p:cNvSpPr/>
            <p:nvPr/>
          </p:nvSpPr>
          <p:spPr>
            <a:xfrm>
              <a:off x="521622" y="4471014"/>
              <a:ext cx="4958488" cy="6397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3600" spc="288">
                  <a:solidFill>
                    <a:srgbClr val="0268B3"/>
                  </a:solidFill>
                  <a:latin typeface="Montserrat"/>
                  <a:ea typeface="Montserrat"/>
                  <a:cs typeface="Montserrat"/>
                  <a:sym typeface="Montserrat"/>
                </a:defRPr>
              </a:lvl1pPr>
            </a:lstStyle>
            <a:p>
              <a:r>
                <a:t>STEPHEN FREMES</a:t>
              </a:r>
            </a:p>
          </p:txBody>
        </p:sp>
        <p:pic>
          <p:nvPicPr>
            <p:cNvPr id="976" name="Fremes, S. 2013.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84599" y="-186"/>
              <a:ext cx="4232673" cy="4025504"/>
            </a:xfrm>
            <a:custGeom>
              <a:avLst/>
              <a:gdLst/>
              <a:ahLst/>
              <a:cxnLst>
                <a:cxn ang="0">
                  <a:pos x="wd2" y="hd2"/>
                </a:cxn>
                <a:cxn ang="5400000">
                  <a:pos x="wd2" y="hd2"/>
                </a:cxn>
                <a:cxn ang="10800000">
                  <a:pos x="wd2" y="hd2"/>
                </a:cxn>
                <a:cxn ang="16200000">
                  <a:pos x="wd2" y="hd2"/>
                </a:cxn>
              </a:cxnLst>
              <a:rect l="0" t="0" r="r" b="b"/>
              <a:pathLst>
                <a:path w="21600" h="21600" extrusionOk="0">
                  <a:moveTo>
                    <a:pt x="10799" y="21600"/>
                  </a:moveTo>
                  <a:lnTo>
                    <a:pt x="21600" y="13350"/>
                  </a:lnTo>
                  <a:lnTo>
                    <a:pt x="17474" y="0"/>
                  </a:lnTo>
                  <a:lnTo>
                    <a:pt x="4126" y="0"/>
                  </a:lnTo>
                  <a:lnTo>
                    <a:pt x="0" y="13350"/>
                  </a:lnTo>
                  <a:lnTo>
                    <a:pt x="10799" y="21600"/>
                  </a:lnTo>
                  <a:close/>
                </a:path>
              </a:pathLst>
            </a:custGeom>
            <a:ln w="12700" cap="flat">
              <a:solidFill>
                <a:srgbClr val="000000"/>
              </a:solidFill>
              <a:prstDash val="solid"/>
              <a:miter lim="400000"/>
            </a:ln>
            <a:effectLst/>
          </p:spPr>
        </p:pic>
      </p:grpSp>
      <p:grpSp>
        <p:nvGrpSpPr>
          <p:cNvPr id="983" name="Group 983"/>
          <p:cNvGrpSpPr/>
          <p:nvPr/>
        </p:nvGrpSpPr>
        <p:grpSpPr>
          <a:xfrm>
            <a:off x="12115088" y="3009818"/>
            <a:ext cx="6001734" cy="7159080"/>
            <a:chOff x="0" y="4179"/>
            <a:chExt cx="6001732" cy="7159078"/>
          </a:xfrm>
        </p:grpSpPr>
        <p:sp>
          <p:nvSpPr>
            <p:cNvPr id="978" name="Shape 978"/>
            <p:cNvSpPr/>
            <p:nvPr/>
          </p:nvSpPr>
          <p:spPr>
            <a:xfrm rot="8100000">
              <a:off x="2753369" y="5333851"/>
              <a:ext cx="494993" cy="4949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A5C"/>
            </a:solidFill>
            <a:ln w="12700" cap="flat">
              <a:noFill/>
              <a:miter lim="400000"/>
            </a:ln>
            <a:effectLst/>
          </p:spPr>
          <p:txBody>
            <a:bodyPr wrap="square" lIns="50800" tIns="50800" rIns="50800" bIns="50800" numCol="1" anchor="ctr">
              <a:noAutofit/>
            </a:bodyPr>
            <a:lstStyle/>
            <a:p>
              <a:pPr>
                <a:defRPr sz="3200">
                  <a:solidFill>
                    <a:srgbClr val="002A5C"/>
                  </a:solidFill>
                </a:defRPr>
              </a:pPr>
              <a:endParaRPr/>
            </a:p>
          </p:txBody>
        </p:sp>
        <p:sp>
          <p:nvSpPr>
            <p:cNvPr id="979" name="Shape 979"/>
            <p:cNvSpPr/>
            <p:nvPr/>
          </p:nvSpPr>
          <p:spPr>
            <a:xfrm>
              <a:off x="0" y="6280724"/>
              <a:ext cx="6001733" cy="8825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defTabSz="584200">
                <a:lnSpc>
                  <a:spcPct val="120000"/>
                </a:lnSpc>
                <a:defRPr sz="2800">
                  <a:solidFill>
                    <a:srgbClr val="1D296F"/>
                  </a:solidFill>
                  <a:latin typeface="Lato Regular"/>
                  <a:ea typeface="Lato Regular"/>
                  <a:cs typeface="Lato Regular"/>
                  <a:sym typeface="Lato Regular"/>
                </a:defRPr>
              </a:lvl1pPr>
            </a:lstStyle>
            <a:p>
              <a:r>
                <a:t>Dan Family Chair in Neurosurgery</a:t>
              </a:r>
            </a:p>
          </p:txBody>
        </p:sp>
        <p:sp>
          <p:nvSpPr>
            <p:cNvPr id="980" name="Shape 980"/>
            <p:cNvSpPr/>
            <p:nvPr/>
          </p:nvSpPr>
          <p:spPr>
            <a:xfrm>
              <a:off x="1460163" y="5833036"/>
              <a:ext cx="3081405" cy="5106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2600" spc="208">
                  <a:solidFill>
                    <a:srgbClr val="1D296F"/>
                  </a:solidFill>
                  <a:latin typeface="Montserrat"/>
                  <a:ea typeface="Montserrat"/>
                  <a:cs typeface="Montserrat"/>
                  <a:sym typeface="Montserrat"/>
                </a:defRPr>
              </a:lvl1pPr>
            </a:lstStyle>
            <a:p>
              <a:r>
                <a:t>RE-APPOINTED</a:t>
              </a:r>
            </a:p>
          </p:txBody>
        </p:sp>
        <p:sp>
          <p:nvSpPr>
            <p:cNvPr id="981" name="Shape 981"/>
            <p:cNvSpPr/>
            <p:nvPr/>
          </p:nvSpPr>
          <p:spPr>
            <a:xfrm>
              <a:off x="496744" y="4396987"/>
              <a:ext cx="5008243" cy="5826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3600" spc="288">
                  <a:solidFill>
                    <a:srgbClr val="0268B3"/>
                  </a:solidFill>
                  <a:latin typeface="Montserrat"/>
                  <a:ea typeface="Montserrat"/>
                  <a:cs typeface="Montserrat"/>
                  <a:sym typeface="Montserrat"/>
                </a:defRPr>
              </a:lvl1pPr>
            </a:lstStyle>
            <a:p>
              <a:r>
                <a:t>ANDRES LOZANO</a:t>
              </a:r>
            </a:p>
          </p:txBody>
        </p:sp>
        <p:pic>
          <p:nvPicPr>
            <p:cNvPr id="982" name="Lozano, A. 2013.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884598" y="4179"/>
              <a:ext cx="4232673" cy="4021139"/>
            </a:xfrm>
            <a:custGeom>
              <a:avLst/>
              <a:gdLst/>
              <a:ahLst/>
              <a:cxnLst>
                <a:cxn ang="0">
                  <a:pos x="wd2" y="hd2"/>
                </a:cxn>
                <a:cxn ang="5400000">
                  <a:pos x="wd2" y="hd2"/>
                </a:cxn>
                <a:cxn ang="10800000">
                  <a:pos x="wd2" y="hd2"/>
                </a:cxn>
                <a:cxn ang="16200000">
                  <a:pos x="wd2" y="hd2"/>
                </a:cxn>
              </a:cxnLst>
              <a:rect l="0" t="0" r="r" b="b"/>
              <a:pathLst>
                <a:path w="21600" h="21600" extrusionOk="0">
                  <a:moveTo>
                    <a:pt x="10799" y="21600"/>
                  </a:moveTo>
                  <a:lnTo>
                    <a:pt x="21600" y="13341"/>
                  </a:lnTo>
                  <a:lnTo>
                    <a:pt x="17483" y="0"/>
                  </a:lnTo>
                  <a:lnTo>
                    <a:pt x="4117" y="0"/>
                  </a:lnTo>
                  <a:lnTo>
                    <a:pt x="0" y="13341"/>
                  </a:lnTo>
                  <a:lnTo>
                    <a:pt x="10799" y="21600"/>
                  </a:lnTo>
                  <a:close/>
                </a:path>
              </a:pathLst>
            </a:custGeom>
            <a:ln w="12700" cap="flat">
              <a:solidFill>
                <a:srgbClr val="000000"/>
              </a:solidFill>
              <a:prstDash val="solid"/>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965"/>
                                        </p:tgtEl>
                                        <p:attrNameLst>
                                          <p:attrName>style.visibility</p:attrName>
                                        </p:attrNameLst>
                                      </p:cBhvr>
                                      <p:to>
                                        <p:strVal val="visible"/>
                                      </p:to>
                                    </p:set>
                                    <p:animEffect transition="in" filter="wipe(left)">
                                      <p:cBhvr>
                                        <p:cTn id="7" dur="1500"/>
                                        <p:tgtEl>
                                          <p:spTgt spid="965"/>
                                        </p:tgtEl>
                                      </p:cBhvr>
                                    </p:animEffect>
                                  </p:childTnLst>
                                </p:cTn>
                              </p:par>
                            </p:childTnLst>
                          </p:cTn>
                        </p:par>
                        <p:par>
                          <p:cTn id="8" fill="hold">
                            <p:stCondLst>
                              <p:cond delay="1500"/>
                            </p:stCondLst>
                            <p:childTnLst>
                              <p:par>
                                <p:cTn id="9" presetID="22" presetClass="entr" presetSubtype="8" fill="hold" grpId="2" nodeType="afterEffect">
                                  <p:stCondLst>
                                    <p:cond delay="200"/>
                                  </p:stCondLst>
                                  <p:iterate>
                                    <p:tmAbs val="0"/>
                                  </p:iterate>
                                  <p:childTnLst>
                                    <p:set>
                                      <p:cBhvr>
                                        <p:cTn id="10" fill="hold"/>
                                        <p:tgtEl>
                                          <p:spTgt spid="977"/>
                                        </p:tgtEl>
                                        <p:attrNameLst>
                                          <p:attrName>style.visibility</p:attrName>
                                        </p:attrNameLst>
                                      </p:cBhvr>
                                      <p:to>
                                        <p:strVal val="visible"/>
                                      </p:to>
                                    </p:set>
                                    <p:animEffect transition="in" filter="wipe(left)">
                                      <p:cBhvr>
                                        <p:cTn id="11" dur="1500"/>
                                        <p:tgtEl>
                                          <p:spTgt spid="977"/>
                                        </p:tgtEl>
                                      </p:cBhvr>
                                    </p:animEffect>
                                  </p:childTnLst>
                                </p:cTn>
                              </p:par>
                            </p:childTnLst>
                          </p:cTn>
                        </p:par>
                        <p:par>
                          <p:cTn id="12" fill="hold">
                            <p:stCondLst>
                              <p:cond delay="3200"/>
                            </p:stCondLst>
                            <p:childTnLst>
                              <p:par>
                                <p:cTn id="13" presetID="22" presetClass="entr" presetSubtype="8" fill="hold" grpId="3" nodeType="afterEffect">
                                  <p:stCondLst>
                                    <p:cond delay="200"/>
                                  </p:stCondLst>
                                  <p:iterate>
                                    <p:tmAbs val="0"/>
                                  </p:iterate>
                                  <p:childTnLst>
                                    <p:set>
                                      <p:cBhvr>
                                        <p:cTn id="14" fill="hold"/>
                                        <p:tgtEl>
                                          <p:spTgt spid="983"/>
                                        </p:tgtEl>
                                        <p:attrNameLst>
                                          <p:attrName>style.visibility</p:attrName>
                                        </p:attrNameLst>
                                      </p:cBhvr>
                                      <p:to>
                                        <p:strVal val="visible"/>
                                      </p:to>
                                    </p:set>
                                    <p:animEffect transition="in" filter="wipe(left)">
                                      <p:cBhvr>
                                        <p:cTn id="15" dur="1500"/>
                                        <p:tgtEl>
                                          <p:spTgt spid="983"/>
                                        </p:tgtEl>
                                      </p:cBhvr>
                                    </p:animEffect>
                                  </p:childTnLst>
                                </p:cTn>
                              </p:par>
                            </p:childTnLst>
                          </p:cTn>
                        </p:par>
                        <p:par>
                          <p:cTn id="16" fill="hold">
                            <p:stCondLst>
                              <p:cond delay="4900"/>
                            </p:stCondLst>
                            <p:childTnLst>
                              <p:par>
                                <p:cTn id="17" presetID="22" presetClass="entr" presetSubtype="8" fill="hold" grpId="4" nodeType="afterEffect">
                                  <p:stCondLst>
                                    <p:cond delay="200"/>
                                  </p:stCondLst>
                                  <p:iterate>
                                    <p:tmAbs val="0"/>
                                  </p:iterate>
                                  <p:childTnLst>
                                    <p:set>
                                      <p:cBhvr>
                                        <p:cTn id="18" fill="hold"/>
                                        <p:tgtEl>
                                          <p:spTgt spid="970"/>
                                        </p:tgtEl>
                                        <p:attrNameLst>
                                          <p:attrName>style.visibility</p:attrName>
                                        </p:attrNameLst>
                                      </p:cBhvr>
                                      <p:to>
                                        <p:strVal val="visible"/>
                                      </p:to>
                                    </p:set>
                                    <p:animEffect transition="in" filter="wipe(left)">
                                      <p:cBhvr>
                                        <p:cTn id="19" dur="1500"/>
                                        <p:tgtEl>
                                          <p:spTgt spid="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 grpId="1" animBg="1" advAuto="0"/>
      <p:bldP spid="970" grpId="4" animBg="1" advAuto="0"/>
      <p:bldP spid="977" grpId="2" animBg="1" advAuto="0"/>
      <p:bldP spid="983" grpId="3"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5" name="OrthopaedicSurgeryPhotoshoot_KaylaRocca-4777-small-filtered.jpe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24384000" cy="13716000"/>
          </a:xfrm>
          <a:prstGeom prst="rect">
            <a:avLst/>
          </a:prstGeom>
          <a:ln w="12700">
            <a:miter lim="400000"/>
          </a:ln>
        </p:spPr>
      </p:pic>
      <p:sp>
        <p:nvSpPr>
          <p:cNvPr id="986" name="Shape 986"/>
          <p:cNvSpPr/>
          <p:nvPr/>
        </p:nvSpPr>
        <p:spPr>
          <a:xfrm>
            <a:off x="-2126" y="-48525"/>
            <a:ext cx="24388252" cy="13813051"/>
          </a:xfrm>
          <a:prstGeom prst="rect">
            <a:avLst/>
          </a:prstGeom>
          <a:solidFill>
            <a:schemeClr val="accent1">
              <a:hueOff val="273562"/>
              <a:satOff val="2937"/>
              <a:lumOff val="-22233"/>
              <a:alpha val="75039"/>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987" name="Shape 987"/>
          <p:cNvSpPr/>
          <p:nvPr/>
        </p:nvSpPr>
        <p:spPr>
          <a:xfrm>
            <a:off x="480059" y="1085749"/>
            <a:ext cx="23423882"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10000" spc="800">
                <a:solidFill>
                  <a:srgbClr val="FF85FF"/>
                </a:solidFill>
                <a:latin typeface="Montserrat"/>
                <a:ea typeface="Montserrat"/>
                <a:cs typeface="Montserrat"/>
                <a:sym typeface="Montserrat"/>
              </a:defRPr>
            </a:lvl1pPr>
          </a:lstStyle>
          <a:p>
            <a:r>
              <a:t>UPDATE - STRATEGIC PLANNING</a:t>
            </a:r>
          </a:p>
        </p:txBody>
      </p:sp>
      <p:sp>
        <p:nvSpPr>
          <p:cNvPr id="988" name="Shape 988"/>
          <p:cNvSpPr/>
          <p:nvPr/>
        </p:nvSpPr>
        <p:spPr>
          <a:xfrm>
            <a:off x="8169148" y="4255385"/>
            <a:ext cx="8045705"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4000" spc="320">
                <a:solidFill>
                  <a:srgbClr val="FFFFFF"/>
                </a:solidFill>
                <a:latin typeface="Lato Regular"/>
                <a:ea typeface="Lato Regular"/>
                <a:cs typeface="Lato Regular"/>
                <a:sym typeface="Lato Regular"/>
              </a:defRPr>
            </a:lvl1pPr>
          </a:lstStyle>
          <a:p>
            <a:r>
              <a:t>JULY 1, 2015 - JUNE 30, 2016</a:t>
            </a:r>
          </a:p>
        </p:txBody>
      </p:sp>
      <p:sp>
        <p:nvSpPr>
          <p:cNvPr id="989" name="Shape 989"/>
          <p:cNvSpPr/>
          <p:nvPr/>
        </p:nvSpPr>
        <p:spPr>
          <a:xfrm rot="18900000">
            <a:off x="11747807" y="2774073"/>
            <a:ext cx="550248" cy="5749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85FF"/>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grpSp>
        <p:nvGrpSpPr>
          <p:cNvPr id="992" name="Group 992"/>
          <p:cNvGrpSpPr/>
          <p:nvPr/>
        </p:nvGrpSpPr>
        <p:grpSpPr>
          <a:xfrm>
            <a:off x="18486028" y="11652788"/>
            <a:ext cx="5008242" cy="1180295"/>
            <a:chOff x="0" y="0"/>
            <a:chExt cx="5008241" cy="1180293"/>
          </a:xfrm>
        </p:grpSpPr>
        <p:sp>
          <p:nvSpPr>
            <p:cNvPr id="990" name="Shape 990"/>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FFFFFF"/>
                  </a:solidFill>
                </a:rPr>
                <a:t>ANNUAL ADDRESS</a:t>
              </a:r>
              <a:r>
                <a:t> 2016</a:t>
              </a:r>
            </a:p>
          </p:txBody>
        </p:sp>
        <p:pic>
          <p:nvPicPr>
            <p:cNvPr id="991" name="past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grpSp>
        <p:nvGrpSpPr>
          <p:cNvPr id="997" name="Group 997"/>
          <p:cNvGrpSpPr/>
          <p:nvPr/>
        </p:nvGrpSpPr>
        <p:grpSpPr>
          <a:xfrm>
            <a:off x="1378797" y="8360902"/>
            <a:ext cx="16129343" cy="2650697"/>
            <a:chOff x="-76199" y="-50800"/>
            <a:chExt cx="16129341" cy="2650696"/>
          </a:xfrm>
        </p:grpSpPr>
        <p:grpSp>
          <p:nvGrpSpPr>
            <p:cNvPr id="995" name="Group 995"/>
            <p:cNvGrpSpPr/>
            <p:nvPr/>
          </p:nvGrpSpPr>
          <p:grpSpPr>
            <a:xfrm>
              <a:off x="-76200" y="-50801"/>
              <a:ext cx="2924466" cy="2650698"/>
              <a:chOff x="0" y="0"/>
              <a:chExt cx="2924465" cy="2650696"/>
            </a:xfrm>
          </p:grpSpPr>
          <p:pic>
            <p:nvPicPr>
              <p:cNvPr id="994" name="pasted-image.ti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6200" y="50800"/>
                <a:ext cx="2772066" cy="2447497"/>
              </a:xfrm>
              <a:prstGeom prst="rect">
                <a:avLst/>
              </a:prstGeom>
              <a:ln>
                <a:noFill/>
              </a:ln>
              <a:effectLst/>
            </p:spPr>
          </p:pic>
          <p:pic>
            <p:nvPicPr>
              <p:cNvPr id="993" name="Picture 992"/>
              <p:cNvPicPr>
                <a:picLocks/>
              </p:cNvPicPr>
              <p:nvPr/>
            </p:nvPicPr>
            <p:blipFill>
              <a:blip r:embed="rId5">
                <a:extLst/>
              </a:blip>
              <a:stretch>
                <a:fillRect/>
              </a:stretch>
            </p:blipFill>
            <p:spPr>
              <a:xfrm>
                <a:off x="0" y="-1"/>
                <a:ext cx="2924466" cy="2650698"/>
              </a:xfrm>
              <a:prstGeom prst="rect">
                <a:avLst/>
              </a:prstGeom>
              <a:effectLst/>
            </p:spPr>
          </p:pic>
        </p:grpSp>
        <p:sp>
          <p:nvSpPr>
            <p:cNvPr id="996" name="Shape 996"/>
            <p:cNvSpPr/>
            <p:nvPr/>
          </p:nvSpPr>
          <p:spPr>
            <a:xfrm>
              <a:off x="3243614" y="995147"/>
              <a:ext cx="12809528"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366346" indent="-366346" algn="l" defTabSz="584200">
                <a:lnSpc>
                  <a:spcPct val="120000"/>
                </a:lnSpc>
                <a:spcBef>
                  <a:spcPts val="2400"/>
                </a:spcBef>
                <a:buSzPct val="75000"/>
                <a:buChar char="•"/>
                <a:defRPr sz="3000">
                  <a:solidFill>
                    <a:srgbClr val="FFFFFF"/>
                  </a:solidFill>
                  <a:latin typeface="Lato Regular"/>
                  <a:ea typeface="Lato Regular"/>
                  <a:cs typeface="Lato Regular"/>
                  <a:sym typeface="Lato Regular"/>
                </a:defRPr>
              </a:lvl1pPr>
            </a:lstStyle>
            <a:p>
              <a:r>
                <a:t>JOANNA GIDDENS - Strategic planning implementation coordinator</a:t>
              </a:r>
            </a:p>
          </p:txBody>
        </p:sp>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 name="Shape 999"/>
          <p:cNvSpPr/>
          <p:nvPr/>
        </p:nvSpPr>
        <p:spPr>
          <a:xfrm>
            <a:off x="-2128" y="-31747"/>
            <a:ext cx="24388255" cy="13779496"/>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000" name="Shape 1000"/>
          <p:cNvSpPr/>
          <p:nvPr/>
        </p:nvSpPr>
        <p:spPr>
          <a:xfrm>
            <a:off x="-26238" y="-16921"/>
            <a:ext cx="24436587" cy="1375618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518"/>
                </a:lnTo>
                <a:lnTo>
                  <a:pt x="10822" y="0"/>
                </a:lnTo>
                <a:lnTo>
                  <a:pt x="0" y="21600"/>
                </a:lnTo>
                <a:close/>
              </a:path>
            </a:pathLst>
          </a:custGeom>
          <a:solidFill>
            <a:schemeClr val="accent5">
              <a:hueOff val="-176146"/>
              <a:satOff val="3665"/>
              <a:lumOff val="-13986"/>
              <a:alpha val="5499"/>
            </a:schemeClr>
          </a:solidFill>
          <a:ln w="12700">
            <a:miter lim="400000"/>
          </a:ln>
        </p:spPr>
        <p:txBody>
          <a:bodyPr lIns="50800" tIns="50800" rIns="50800" bIns="50800" anchor="ctr"/>
          <a:lstStyle/>
          <a:p>
            <a:pPr>
              <a:tabLst>
                <a:tab pos="12293600" algn="l"/>
              </a:tabLst>
              <a:defRPr sz="3200"/>
            </a:pPr>
            <a:endParaRPr/>
          </a:p>
        </p:txBody>
      </p:sp>
      <p:sp>
        <p:nvSpPr>
          <p:cNvPr id="1001" name="Shape 1001"/>
          <p:cNvSpPr/>
          <p:nvPr/>
        </p:nvSpPr>
        <p:spPr>
          <a:xfrm>
            <a:off x="1175447" y="5003800"/>
            <a:ext cx="6490018" cy="749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4300" spc="344">
                <a:solidFill>
                  <a:srgbClr val="1D296F"/>
                </a:solidFill>
                <a:latin typeface="Montserrat"/>
                <a:ea typeface="Montserrat"/>
                <a:cs typeface="Montserrat"/>
                <a:sym typeface="Montserrat"/>
              </a:defRPr>
            </a:pPr>
            <a:r>
              <a:t>EDUCATION </a:t>
            </a:r>
            <a:r>
              <a:rPr>
                <a:solidFill>
                  <a:srgbClr val="FF85FF"/>
                </a:solidFill>
              </a:rPr>
              <a:t>UPDATE</a:t>
            </a:r>
          </a:p>
        </p:txBody>
      </p:sp>
      <p:sp>
        <p:nvSpPr>
          <p:cNvPr id="1002" name="Shape 1002"/>
          <p:cNvSpPr/>
          <p:nvPr/>
        </p:nvSpPr>
        <p:spPr>
          <a:xfrm>
            <a:off x="4994993" y="8100366"/>
            <a:ext cx="15858323" cy="39954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66346" indent="-366346" algn="l" defTabSz="584200">
              <a:lnSpc>
                <a:spcPct val="120000"/>
              </a:lnSpc>
              <a:spcBef>
                <a:spcPts val="2400"/>
              </a:spcBef>
              <a:buSzPct val="75000"/>
              <a:buChar char="•"/>
              <a:defRPr sz="4300">
                <a:solidFill>
                  <a:schemeClr val="accent1">
                    <a:hueOff val="273562"/>
                    <a:satOff val="2937"/>
                    <a:lumOff val="-22233"/>
                  </a:schemeClr>
                </a:solidFill>
                <a:latin typeface="Lato Regular"/>
                <a:ea typeface="Lato Regular"/>
                <a:cs typeface="Lato Regular"/>
                <a:sym typeface="Lato Regular"/>
              </a:defRPr>
            </a:pPr>
            <a:r>
              <a:t>UGME - The new curriculum - 2016!</a:t>
            </a:r>
          </a:p>
          <a:p>
            <a:pPr marL="366346" indent="-366346" algn="l" defTabSz="584200">
              <a:lnSpc>
                <a:spcPct val="120000"/>
              </a:lnSpc>
              <a:spcBef>
                <a:spcPts val="2400"/>
              </a:spcBef>
              <a:buSzPct val="75000"/>
              <a:buChar char="•"/>
              <a:defRPr sz="4300">
                <a:solidFill>
                  <a:schemeClr val="accent1">
                    <a:hueOff val="273562"/>
                    <a:satOff val="2937"/>
                    <a:lumOff val="-22233"/>
                  </a:schemeClr>
                </a:solidFill>
                <a:latin typeface="Lato Regular"/>
                <a:ea typeface="Lato Regular"/>
                <a:cs typeface="Lato Regular"/>
                <a:sym typeface="Lato Regular"/>
              </a:defRPr>
            </a:pPr>
            <a:r>
              <a:t>PGME - Royal College implementing CBC across all Divisions</a:t>
            </a:r>
          </a:p>
          <a:p>
            <a:pPr marL="366346" indent="-366346" algn="l" defTabSz="584200">
              <a:lnSpc>
                <a:spcPct val="120000"/>
              </a:lnSpc>
              <a:spcBef>
                <a:spcPts val="2400"/>
              </a:spcBef>
              <a:buSzPct val="75000"/>
              <a:buChar char="•"/>
              <a:defRPr sz="4300">
                <a:solidFill>
                  <a:schemeClr val="accent1">
                    <a:hueOff val="273562"/>
                    <a:satOff val="2937"/>
                    <a:lumOff val="-22233"/>
                  </a:schemeClr>
                </a:solidFill>
                <a:latin typeface="Lato Regular"/>
                <a:ea typeface="Lato Regular"/>
                <a:cs typeface="Lato Regular"/>
                <a:sym typeface="Lato Regular"/>
              </a:defRPr>
            </a:pPr>
            <a:r>
              <a:t>Formation of Education Scholars Committee</a:t>
            </a:r>
          </a:p>
          <a:p>
            <a:pPr marL="366346" indent="-366346" algn="l" defTabSz="584200">
              <a:lnSpc>
                <a:spcPct val="120000"/>
              </a:lnSpc>
              <a:spcBef>
                <a:spcPts val="2400"/>
              </a:spcBef>
              <a:buSzPct val="75000"/>
              <a:buChar char="•"/>
              <a:defRPr sz="4300">
                <a:solidFill>
                  <a:schemeClr val="accent1">
                    <a:hueOff val="273562"/>
                    <a:satOff val="2937"/>
                    <a:lumOff val="-22233"/>
                  </a:schemeClr>
                </a:solidFill>
                <a:latin typeface="Lato Regular"/>
                <a:ea typeface="Lato Regular"/>
                <a:cs typeface="Lato Regular"/>
                <a:sym typeface="Lato Regular"/>
              </a:defRPr>
            </a:pPr>
            <a:r>
              <a:t>Inaugural Education Scholars Retreat in February 2017</a:t>
            </a:r>
          </a:p>
        </p:txBody>
      </p:sp>
      <p:sp>
        <p:nvSpPr>
          <p:cNvPr id="1003" name="Shape 1003"/>
          <p:cNvSpPr/>
          <p:nvPr/>
        </p:nvSpPr>
        <p:spPr>
          <a:xfrm>
            <a:off x="7739920" y="5638800"/>
            <a:ext cx="16650637" cy="0"/>
          </a:xfrm>
          <a:prstGeom prst="line">
            <a:avLst/>
          </a:prstGeom>
          <a:ln w="25400">
            <a:solidFill>
              <a:srgbClr val="1D296F"/>
            </a:solidFill>
            <a:miter lim="400000"/>
          </a:ln>
        </p:spPr>
        <p:txBody>
          <a:bodyPr lIns="50800" tIns="50800" rIns="50800" bIns="50800" anchor="ctr"/>
          <a:lstStyle/>
          <a:p>
            <a:pPr>
              <a:defRPr sz="3200"/>
            </a:pPr>
            <a:endParaRPr/>
          </a:p>
        </p:txBody>
      </p:sp>
      <p:sp>
        <p:nvSpPr>
          <p:cNvPr id="1004" name="Shape 1004"/>
          <p:cNvSpPr/>
          <p:nvPr/>
        </p:nvSpPr>
        <p:spPr>
          <a:xfrm>
            <a:off x="-44918" y="5638800"/>
            <a:ext cx="1156578" cy="0"/>
          </a:xfrm>
          <a:prstGeom prst="line">
            <a:avLst/>
          </a:prstGeom>
          <a:ln w="25400">
            <a:solidFill>
              <a:srgbClr val="1D296F"/>
            </a:solidFill>
            <a:miter lim="400000"/>
          </a:ln>
        </p:spPr>
        <p:txBody>
          <a:bodyPr lIns="50800" tIns="50800" rIns="50800" bIns="50800" anchor="ctr"/>
          <a:lstStyle/>
          <a:p>
            <a:pPr>
              <a:defRPr sz="3200"/>
            </a:pPr>
            <a:endParaRPr/>
          </a:p>
        </p:txBody>
      </p:sp>
      <p:sp>
        <p:nvSpPr>
          <p:cNvPr id="1005" name="Shape 1005"/>
          <p:cNvSpPr/>
          <p:nvPr/>
        </p:nvSpPr>
        <p:spPr>
          <a:xfrm>
            <a:off x="6969569" y="220244"/>
            <a:ext cx="11197972"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9000" spc="720">
                <a:solidFill>
                  <a:srgbClr val="002A5C"/>
                </a:solidFill>
                <a:latin typeface="Montserrat"/>
                <a:ea typeface="Montserrat"/>
                <a:cs typeface="Montserrat"/>
                <a:sym typeface="Montserrat"/>
              </a:defRPr>
            </a:lvl1pPr>
          </a:lstStyle>
          <a:p>
            <a:r>
              <a:t>STRATEGIC PLAN</a:t>
            </a:r>
          </a:p>
        </p:txBody>
      </p:sp>
      <p:sp>
        <p:nvSpPr>
          <p:cNvPr id="1006" name="Shape 1006"/>
          <p:cNvSpPr/>
          <p:nvPr/>
        </p:nvSpPr>
        <p:spPr>
          <a:xfrm>
            <a:off x="9653117" y="4564647"/>
            <a:ext cx="5077766"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4900" spc="392">
                <a:solidFill>
                  <a:srgbClr val="1D296F"/>
                </a:solidFill>
                <a:latin typeface="Montserrat"/>
                <a:ea typeface="Montserrat"/>
                <a:cs typeface="Montserrat"/>
                <a:sym typeface="Montserrat"/>
              </a:defRPr>
            </a:lvl1pPr>
          </a:lstStyle>
          <a:p>
            <a:r>
              <a:t>WHAT’S NEW?</a:t>
            </a:r>
          </a:p>
        </p:txBody>
      </p:sp>
      <p:grpSp>
        <p:nvGrpSpPr>
          <p:cNvPr id="1009" name="Group 1009"/>
          <p:cNvGrpSpPr/>
          <p:nvPr/>
        </p:nvGrpSpPr>
        <p:grpSpPr>
          <a:xfrm>
            <a:off x="18486028" y="11652788"/>
            <a:ext cx="5008242" cy="1180295"/>
            <a:chOff x="0" y="0"/>
            <a:chExt cx="5008241" cy="1180293"/>
          </a:xfrm>
        </p:grpSpPr>
        <p:sp>
          <p:nvSpPr>
            <p:cNvPr id="1007" name="Shape 1007"/>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1008"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pic>
        <p:nvPicPr>
          <p:cNvPr id="1010" name="pasted-imag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61369" y="2442516"/>
            <a:ext cx="2461261" cy="1911579"/>
          </a:xfrm>
          <a:prstGeom prst="rect">
            <a:avLst/>
          </a:prstGeom>
          <a:ln w="25400">
            <a:miter lim="400000"/>
          </a:ln>
          <a:effectLst>
            <a:outerShdw blurRad="254000" dist="127000" dir="5400000" rotWithShape="0">
              <a:srgbClr val="000000">
                <a:alpha val="70000"/>
              </a:srgbClr>
            </a:outerShdw>
          </a:effectLst>
        </p:spPr>
      </p:pic>
      <p:grpSp>
        <p:nvGrpSpPr>
          <p:cNvPr id="1014" name="Group 1014"/>
          <p:cNvGrpSpPr/>
          <p:nvPr/>
        </p:nvGrpSpPr>
        <p:grpSpPr>
          <a:xfrm>
            <a:off x="19336063" y="724075"/>
            <a:ext cx="4235056" cy="3706065"/>
            <a:chOff x="0" y="0"/>
            <a:chExt cx="4235055" cy="3706063"/>
          </a:xfrm>
        </p:grpSpPr>
        <p:sp>
          <p:nvSpPr>
            <p:cNvPr id="1011" name="Shape 1011"/>
            <p:cNvSpPr/>
            <p:nvPr/>
          </p:nvSpPr>
          <p:spPr>
            <a:xfrm>
              <a:off x="0" y="713385"/>
              <a:ext cx="4235056" cy="4650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2400" spc="192">
                  <a:solidFill>
                    <a:srgbClr val="1D296F"/>
                  </a:solidFill>
                  <a:latin typeface="Montserrat"/>
                  <a:ea typeface="Montserrat"/>
                  <a:cs typeface="Montserrat"/>
                  <a:sym typeface="Montserrat"/>
                </a:defRPr>
              </a:lvl1pPr>
            </a:lstStyle>
            <a:p>
              <a:r>
                <a:t>Vice Chair, Education</a:t>
              </a:r>
            </a:p>
          </p:txBody>
        </p:sp>
        <p:sp>
          <p:nvSpPr>
            <p:cNvPr id="1012" name="Shape 1012"/>
            <p:cNvSpPr/>
            <p:nvPr/>
          </p:nvSpPr>
          <p:spPr>
            <a:xfrm>
              <a:off x="551588" y="0"/>
              <a:ext cx="3607898" cy="7297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3300" spc="264">
                  <a:solidFill>
                    <a:srgbClr val="0268B3"/>
                  </a:solidFill>
                  <a:latin typeface="Montserrat"/>
                  <a:ea typeface="Montserrat"/>
                  <a:cs typeface="Montserrat"/>
                  <a:sym typeface="Montserrat"/>
                </a:defRPr>
              </a:lvl1pPr>
            </a:lstStyle>
            <a:p>
              <a:r>
                <a:t>David Latter</a:t>
              </a:r>
            </a:p>
          </p:txBody>
        </p:sp>
        <p:pic>
          <p:nvPicPr>
            <p:cNvPr id="1013" name="Latter, D. 2013.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157998" y="1454591"/>
              <a:ext cx="2385220" cy="2251473"/>
            </a:xfrm>
            <a:custGeom>
              <a:avLst/>
              <a:gdLst/>
              <a:ahLst/>
              <a:cxnLst>
                <a:cxn ang="0">
                  <a:pos x="wd2" y="hd2"/>
                </a:cxn>
                <a:cxn ang="5400000">
                  <a:pos x="wd2" y="hd2"/>
                </a:cxn>
                <a:cxn ang="10800000">
                  <a:pos x="wd2" y="hd2"/>
                </a:cxn>
                <a:cxn ang="16200000">
                  <a:pos x="wd2" y="hd2"/>
                </a:cxn>
              </a:cxnLst>
              <a:rect l="0" t="0" r="r" b="b"/>
              <a:pathLst>
                <a:path w="21600" h="21600" extrusionOk="0">
                  <a:moveTo>
                    <a:pt x="10326" y="0"/>
                  </a:moveTo>
                  <a:lnTo>
                    <a:pt x="0" y="8022"/>
                  </a:lnTo>
                  <a:lnTo>
                    <a:pt x="4126" y="21600"/>
                  </a:lnTo>
                  <a:lnTo>
                    <a:pt x="17474" y="21600"/>
                  </a:lnTo>
                  <a:lnTo>
                    <a:pt x="21600" y="8022"/>
                  </a:lnTo>
                  <a:lnTo>
                    <a:pt x="11274" y="0"/>
                  </a:lnTo>
                  <a:lnTo>
                    <a:pt x="10326" y="0"/>
                  </a:lnTo>
                  <a:close/>
                </a:path>
              </a:pathLst>
            </a:custGeom>
            <a:ln w="25400" cap="flat">
              <a:solidFill>
                <a:srgbClr val="000000"/>
              </a:solidFill>
              <a:prstDash val="solid"/>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002">
                                            <p:bg/>
                                          </p:spTgt>
                                        </p:tgtEl>
                                        <p:attrNameLst>
                                          <p:attrName>style.visibility</p:attrName>
                                        </p:attrNameLst>
                                      </p:cBhvr>
                                      <p:to>
                                        <p:strVal val="visible"/>
                                      </p:to>
                                    </p:set>
                                    <p:animEffect transition="in" filter="wipe(left)">
                                      <p:cBhvr>
                                        <p:cTn id="7" dur="1000"/>
                                        <p:tgtEl>
                                          <p:spTgt spid="1002">
                                            <p:bg/>
                                          </p:spTgt>
                                        </p:tgtEl>
                                      </p:cBhvr>
                                    </p:animEffect>
                                  </p:childTnLst>
                                </p:cTn>
                              </p:par>
                              <p:par>
                                <p:cTn id="8" presetID="22" presetClass="entr" presetSubtype="8" fill="hold" grpId="1" nodeType="withEffect">
                                  <p:stCondLst>
                                    <p:cond delay="0"/>
                                  </p:stCondLst>
                                  <p:iterate>
                                    <p:tmAbs val="0"/>
                                  </p:iterate>
                                  <p:childTnLst>
                                    <p:set>
                                      <p:cBhvr>
                                        <p:cTn id="9" fill="hold"/>
                                        <p:tgtEl>
                                          <p:spTgt spid="1002">
                                            <p:txEl>
                                              <p:pRg st="0" end="0"/>
                                            </p:txEl>
                                          </p:spTgt>
                                        </p:tgtEl>
                                        <p:attrNameLst>
                                          <p:attrName>style.visibility</p:attrName>
                                        </p:attrNameLst>
                                      </p:cBhvr>
                                      <p:to>
                                        <p:strVal val="visible"/>
                                      </p:to>
                                    </p:set>
                                    <p:animEffect transition="in" filter="wipe(left)">
                                      <p:cBhvr>
                                        <p:cTn id="10" dur="1000"/>
                                        <p:tgtEl>
                                          <p:spTgt spid="1002">
                                            <p:txEl>
                                              <p:pRg st="0" end="0"/>
                                            </p:txEl>
                                          </p:spTgt>
                                        </p:tgtEl>
                                      </p:cBhvr>
                                    </p:animEffect>
                                  </p:childTnLst>
                                </p:cTn>
                              </p:par>
                            </p:childTnLst>
                          </p:cTn>
                        </p:par>
                        <p:par>
                          <p:cTn id="11" fill="hold">
                            <p:stCondLst>
                              <p:cond delay="1000"/>
                            </p:stCondLst>
                            <p:childTnLst>
                              <p:par>
                                <p:cTn id="12" presetID="22" presetClass="entr" presetSubtype="8" fill="hold" grpId="1" nodeType="afterEffect">
                                  <p:stCondLst>
                                    <p:cond delay="0"/>
                                  </p:stCondLst>
                                  <p:iterate>
                                    <p:tmAbs val="0"/>
                                  </p:iterate>
                                  <p:childTnLst>
                                    <p:set>
                                      <p:cBhvr>
                                        <p:cTn id="13" fill="hold"/>
                                        <p:tgtEl>
                                          <p:spTgt spid="1002">
                                            <p:txEl>
                                              <p:pRg st="1" end="1"/>
                                            </p:txEl>
                                          </p:spTgt>
                                        </p:tgtEl>
                                        <p:attrNameLst>
                                          <p:attrName>style.visibility</p:attrName>
                                        </p:attrNameLst>
                                      </p:cBhvr>
                                      <p:to>
                                        <p:strVal val="visible"/>
                                      </p:to>
                                    </p:set>
                                    <p:animEffect transition="in" filter="wipe(left)">
                                      <p:cBhvr>
                                        <p:cTn id="14" dur="1000"/>
                                        <p:tgtEl>
                                          <p:spTgt spid="1002">
                                            <p:txEl>
                                              <p:pRg st="1" end="1"/>
                                            </p:txEl>
                                          </p:spTgt>
                                        </p:tgtEl>
                                      </p:cBhvr>
                                    </p:animEffect>
                                  </p:childTnLst>
                                </p:cTn>
                              </p:par>
                            </p:childTnLst>
                          </p:cTn>
                        </p:par>
                        <p:par>
                          <p:cTn id="15" fill="hold">
                            <p:stCondLst>
                              <p:cond delay="2000"/>
                            </p:stCondLst>
                            <p:childTnLst>
                              <p:par>
                                <p:cTn id="16" presetID="22" presetClass="entr" presetSubtype="8" fill="hold" grpId="1" nodeType="afterEffect">
                                  <p:stCondLst>
                                    <p:cond delay="0"/>
                                  </p:stCondLst>
                                  <p:iterate>
                                    <p:tmAbs val="0"/>
                                  </p:iterate>
                                  <p:childTnLst>
                                    <p:set>
                                      <p:cBhvr>
                                        <p:cTn id="17" fill="hold"/>
                                        <p:tgtEl>
                                          <p:spTgt spid="1002">
                                            <p:txEl>
                                              <p:pRg st="2" end="2"/>
                                            </p:txEl>
                                          </p:spTgt>
                                        </p:tgtEl>
                                        <p:attrNameLst>
                                          <p:attrName>style.visibility</p:attrName>
                                        </p:attrNameLst>
                                      </p:cBhvr>
                                      <p:to>
                                        <p:strVal val="visible"/>
                                      </p:to>
                                    </p:set>
                                    <p:animEffect transition="in" filter="wipe(left)">
                                      <p:cBhvr>
                                        <p:cTn id="18" dur="1000"/>
                                        <p:tgtEl>
                                          <p:spTgt spid="1002">
                                            <p:txEl>
                                              <p:pRg st="2" end="2"/>
                                            </p:txEl>
                                          </p:spTgt>
                                        </p:tgtEl>
                                      </p:cBhvr>
                                    </p:animEffect>
                                  </p:childTnLst>
                                </p:cTn>
                              </p:par>
                            </p:childTnLst>
                          </p:cTn>
                        </p:par>
                        <p:par>
                          <p:cTn id="19" fill="hold">
                            <p:stCondLst>
                              <p:cond delay="3000"/>
                            </p:stCondLst>
                            <p:childTnLst>
                              <p:par>
                                <p:cTn id="20" presetID="22" presetClass="entr" presetSubtype="8" fill="hold" grpId="1" nodeType="afterEffect">
                                  <p:stCondLst>
                                    <p:cond delay="0"/>
                                  </p:stCondLst>
                                  <p:iterate>
                                    <p:tmAbs val="0"/>
                                  </p:iterate>
                                  <p:childTnLst>
                                    <p:set>
                                      <p:cBhvr>
                                        <p:cTn id="21" fill="hold"/>
                                        <p:tgtEl>
                                          <p:spTgt spid="1002">
                                            <p:txEl>
                                              <p:pRg st="3" end="3"/>
                                            </p:txEl>
                                          </p:spTgt>
                                        </p:tgtEl>
                                        <p:attrNameLst>
                                          <p:attrName>style.visibility</p:attrName>
                                        </p:attrNameLst>
                                      </p:cBhvr>
                                      <p:to>
                                        <p:strVal val="visible"/>
                                      </p:to>
                                    </p:set>
                                    <p:animEffect transition="in" filter="wipe(left)">
                                      <p:cBhvr>
                                        <p:cTn id="22" dur="1000"/>
                                        <p:tgtEl>
                                          <p:spTgt spid="100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2" grpId="1" build="p" bldLvl="5"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 name="Shape 1016"/>
          <p:cNvSpPr/>
          <p:nvPr/>
        </p:nvSpPr>
        <p:spPr>
          <a:xfrm>
            <a:off x="-2128" y="-31747"/>
            <a:ext cx="24388255" cy="13779496"/>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017" name="Shape 1017"/>
          <p:cNvSpPr/>
          <p:nvPr/>
        </p:nvSpPr>
        <p:spPr>
          <a:xfrm>
            <a:off x="-26238" y="-16921"/>
            <a:ext cx="24436587" cy="1375618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518"/>
                </a:lnTo>
                <a:lnTo>
                  <a:pt x="10822" y="0"/>
                </a:lnTo>
                <a:lnTo>
                  <a:pt x="0" y="21600"/>
                </a:lnTo>
                <a:close/>
              </a:path>
            </a:pathLst>
          </a:custGeom>
          <a:solidFill>
            <a:schemeClr val="accent5">
              <a:hueOff val="-176146"/>
              <a:satOff val="3665"/>
              <a:lumOff val="-13986"/>
              <a:alpha val="5499"/>
            </a:schemeClr>
          </a:solidFill>
          <a:ln w="12700">
            <a:miter lim="400000"/>
          </a:ln>
        </p:spPr>
        <p:txBody>
          <a:bodyPr lIns="50800" tIns="50800" rIns="50800" bIns="50800" anchor="ctr"/>
          <a:lstStyle/>
          <a:p>
            <a:pPr>
              <a:tabLst>
                <a:tab pos="12293600" algn="l"/>
              </a:tabLst>
              <a:defRPr sz="3200"/>
            </a:pPr>
            <a:endParaRPr/>
          </a:p>
        </p:txBody>
      </p:sp>
      <p:sp>
        <p:nvSpPr>
          <p:cNvPr id="1018" name="Shape 1018"/>
          <p:cNvSpPr/>
          <p:nvPr/>
        </p:nvSpPr>
        <p:spPr>
          <a:xfrm>
            <a:off x="1224246" y="5003800"/>
            <a:ext cx="6392419"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7000" spc="560">
                <a:solidFill>
                  <a:srgbClr val="1D296F"/>
                </a:solidFill>
                <a:latin typeface="Montserrat"/>
                <a:ea typeface="Montserrat"/>
                <a:cs typeface="Montserrat"/>
                <a:sym typeface="Montserrat"/>
              </a:defRPr>
            </a:pPr>
            <a:r>
              <a:t>Barry </a:t>
            </a:r>
            <a:r>
              <a:rPr>
                <a:solidFill>
                  <a:srgbClr val="FF85FF"/>
                </a:solidFill>
              </a:rPr>
              <a:t>RUBIN</a:t>
            </a:r>
          </a:p>
        </p:txBody>
      </p:sp>
      <p:sp>
        <p:nvSpPr>
          <p:cNvPr id="1019" name="Shape 1019"/>
          <p:cNvSpPr/>
          <p:nvPr/>
        </p:nvSpPr>
        <p:spPr>
          <a:xfrm>
            <a:off x="8085675" y="6630403"/>
            <a:ext cx="12809528" cy="48920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228600" indent="-228600" algn="l" defTabSz="584200">
              <a:lnSpc>
                <a:spcPct val="120000"/>
              </a:lnSpc>
              <a:buSzPct val="100000"/>
              <a:buChar char="•"/>
              <a:defRPr sz="3800">
                <a:solidFill>
                  <a:srgbClr val="1D296F"/>
                </a:solidFill>
                <a:latin typeface="Lato Regular"/>
                <a:ea typeface="Lato Regular"/>
                <a:cs typeface="Lato Regular"/>
                <a:sym typeface="Lato Regular"/>
              </a:defRPr>
            </a:pPr>
            <a:r>
              <a:t>  Negotiating your first contract and staff position</a:t>
            </a:r>
          </a:p>
          <a:p>
            <a:pPr marL="228600" indent="-228600" algn="l" defTabSz="584200">
              <a:lnSpc>
                <a:spcPct val="120000"/>
              </a:lnSpc>
              <a:buSzPct val="100000"/>
              <a:buChar char="•"/>
              <a:defRPr sz="3800">
                <a:solidFill>
                  <a:srgbClr val="1D296F"/>
                </a:solidFill>
                <a:latin typeface="Lato Regular"/>
                <a:ea typeface="Lato Regular"/>
                <a:cs typeface="Lato Regular"/>
                <a:sym typeface="Lato Regular"/>
              </a:defRPr>
            </a:pPr>
            <a:r>
              <a:t>  Incorporation</a:t>
            </a:r>
          </a:p>
          <a:p>
            <a:pPr marL="228600" indent="-228600" algn="l" defTabSz="584200">
              <a:lnSpc>
                <a:spcPct val="120000"/>
              </a:lnSpc>
              <a:buSzPct val="100000"/>
              <a:buChar char="•"/>
              <a:defRPr sz="3800">
                <a:solidFill>
                  <a:srgbClr val="1D296F"/>
                </a:solidFill>
                <a:latin typeface="Lato Regular"/>
                <a:ea typeface="Lato Regular"/>
                <a:cs typeface="Lato Regular"/>
                <a:sym typeface="Lato Regular"/>
              </a:defRPr>
            </a:pPr>
            <a:r>
              <a:t>  Finances and tax planning</a:t>
            </a:r>
          </a:p>
          <a:p>
            <a:pPr marL="228600" indent="-228600" algn="l" defTabSz="584200">
              <a:lnSpc>
                <a:spcPct val="120000"/>
              </a:lnSpc>
              <a:buSzPct val="100000"/>
              <a:buChar char="•"/>
              <a:defRPr sz="3800">
                <a:solidFill>
                  <a:srgbClr val="1D296F"/>
                </a:solidFill>
                <a:latin typeface="Lato Regular"/>
                <a:ea typeface="Lato Regular"/>
                <a:cs typeface="Lato Regular"/>
                <a:sym typeface="Lato Regular"/>
              </a:defRPr>
            </a:pPr>
            <a:r>
              <a:t>  Office expenses</a:t>
            </a:r>
          </a:p>
          <a:p>
            <a:pPr marL="228600" indent="-228600" algn="l" defTabSz="584200">
              <a:lnSpc>
                <a:spcPct val="120000"/>
              </a:lnSpc>
              <a:buSzPct val="100000"/>
              <a:buChar char="•"/>
              <a:defRPr sz="3800">
                <a:solidFill>
                  <a:srgbClr val="1D296F"/>
                </a:solidFill>
                <a:latin typeface="Lato Regular"/>
                <a:ea typeface="Lato Regular"/>
                <a:cs typeface="Lato Regular"/>
                <a:sym typeface="Lato Regular"/>
              </a:defRPr>
            </a:pPr>
            <a:r>
              <a:t>  Insurance needs including disability insurance</a:t>
            </a:r>
          </a:p>
          <a:p>
            <a:pPr marL="228600" indent="-228600" algn="l" defTabSz="584200">
              <a:lnSpc>
                <a:spcPct val="120000"/>
              </a:lnSpc>
              <a:buSzPct val="100000"/>
              <a:buChar char="•"/>
              <a:defRPr sz="3800">
                <a:solidFill>
                  <a:srgbClr val="1D296F"/>
                </a:solidFill>
                <a:latin typeface="Lato Regular"/>
                <a:ea typeface="Lato Regular"/>
                <a:cs typeface="Lato Regular"/>
                <a:sym typeface="Lato Regular"/>
              </a:defRPr>
            </a:pPr>
            <a:r>
              <a:t>  Hiring personnel for your office</a:t>
            </a:r>
          </a:p>
          <a:p>
            <a:pPr marL="228600" indent="-228600" algn="l" defTabSz="584200">
              <a:lnSpc>
                <a:spcPct val="120000"/>
              </a:lnSpc>
              <a:buSzPct val="100000"/>
              <a:buChar char="•"/>
              <a:defRPr sz="3800">
                <a:solidFill>
                  <a:srgbClr val="1D296F"/>
                </a:solidFill>
                <a:latin typeface="Lato Regular"/>
                <a:ea typeface="Lato Regular"/>
                <a:cs typeface="Lato Regular"/>
                <a:sym typeface="Lato Regular"/>
              </a:defRPr>
            </a:pPr>
            <a:r>
              <a:t>  Group contracts</a:t>
            </a:r>
          </a:p>
        </p:txBody>
      </p:sp>
      <p:sp>
        <p:nvSpPr>
          <p:cNvPr id="1020" name="Shape 1020"/>
          <p:cNvSpPr/>
          <p:nvPr/>
        </p:nvSpPr>
        <p:spPr>
          <a:xfrm>
            <a:off x="7739920" y="5638800"/>
            <a:ext cx="16650637" cy="0"/>
          </a:xfrm>
          <a:prstGeom prst="line">
            <a:avLst/>
          </a:prstGeom>
          <a:ln w="25400">
            <a:solidFill>
              <a:srgbClr val="1D296F"/>
            </a:solidFill>
            <a:miter lim="400000"/>
          </a:ln>
        </p:spPr>
        <p:txBody>
          <a:bodyPr lIns="50800" tIns="50800" rIns="50800" bIns="50800" anchor="ctr"/>
          <a:lstStyle/>
          <a:p>
            <a:pPr>
              <a:defRPr sz="3200"/>
            </a:pPr>
            <a:endParaRPr/>
          </a:p>
        </p:txBody>
      </p:sp>
      <p:sp>
        <p:nvSpPr>
          <p:cNvPr id="1021" name="Shape 1021"/>
          <p:cNvSpPr/>
          <p:nvPr/>
        </p:nvSpPr>
        <p:spPr>
          <a:xfrm>
            <a:off x="-44918" y="5638800"/>
            <a:ext cx="1156578" cy="0"/>
          </a:xfrm>
          <a:prstGeom prst="line">
            <a:avLst/>
          </a:prstGeom>
          <a:ln w="25400">
            <a:solidFill>
              <a:srgbClr val="1D296F"/>
            </a:solidFill>
            <a:miter lim="400000"/>
          </a:ln>
        </p:spPr>
        <p:txBody>
          <a:bodyPr lIns="50800" tIns="50800" rIns="50800" bIns="50800" anchor="ctr"/>
          <a:lstStyle/>
          <a:p>
            <a:pPr>
              <a:defRPr sz="3200"/>
            </a:pPr>
            <a:endParaRPr/>
          </a:p>
        </p:txBody>
      </p:sp>
      <p:sp>
        <p:nvSpPr>
          <p:cNvPr id="1022" name="Shape 1022"/>
          <p:cNvSpPr/>
          <p:nvPr/>
        </p:nvSpPr>
        <p:spPr>
          <a:xfrm>
            <a:off x="6593014" y="1312444"/>
            <a:ext cx="11197972"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9000" spc="720">
                <a:solidFill>
                  <a:srgbClr val="002A5C"/>
                </a:solidFill>
                <a:latin typeface="Montserrat"/>
                <a:ea typeface="Montserrat"/>
                <a:cs typeface="Montserrat"/>
                <a:sym typeface="Montserrat"/>
              </a:defRPr>
            </a:lvl1pPr>
          </a:lstStyle>
          <a:p>
            <a:r>
              <a:t>STRATEGIC PLAN</a:t>
            </a:r>
          </a:p>
        </p:txBody>
      </p:sp>
      <p:sp>
        <p:nvSpPr>
          <p:cNvPr id="1023" name="Shape 1023"/>
          <p:cNvSpPr/>
          <p:nvPr/>
        </p:nvSpPr>
        <p:spPr>
          <a:xfrm>
            <a:off x="8639651" y="3478796"/>
            <a:ext cx="7561898"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3500" spc="280">
                <a:solidFill>
                  <a:srgbClr val="1D296F"/>
                </a:solidFill>
                <a:latin typeface="Montserrat"/>
                <a:ea typeface="Montserrat"/>
                <a:cs typeface="Montserrat"/>
                <a:sym typeface="Montserrat"/>
              </a:defRPr>
            </a:pPr>
            <a:r>
              <a:t>EDUCATION COURSE</a:t>
            </a:r>
          </a:p>
          <a:p>
            <a:pPr>
              <a:defRPr sz="3500" spc="280">
                <a:solidFill>
                  <a:srgbClr val="1D296F"/>
                </a:solidFill>
                <a:latin typeface="Montserrat"/>
                <a:ea typeface="Montserrat"/>
                <a:cs typeface="Montserrat"/>
                <a:sym typeface="Montserrat"/>
              </a:defRPr>
            </a:pPr>
            <a:r>
              <a:t>For Senior Surgical Residents</a:t>
            </a:r>
          </a:p>
        </p:txBody>
      </p:sp>
      <p:grpSp>
        <p:nvGrpSpPr>
          <p:cNvPr id="1026" name="Group 1026"/>
          <p:cNvGrpSpPr/>
          <p:nvPr/>
        </p:nvGrpSpPr>
        <p:grpSpPr>
          <a:xfrm>
            <a:off x="18486028" y="11652788"/>
            <a:ext cx="5008242" cy="1180295"/>
            <a:chOff x="0" y="0"/>
            <a:chExt cx="5008241" cy="1180293"/>
          </a:xfrm>
        </p:grpSpPr>
        <p:sp>
          <p:nvSpPr>
            <p:cNvPr id="1024" name="Shape 1024"/>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1025"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pic>
        <p:nvPicPr>
          <p:cNvPr id="1027" name="Financial seminar.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9077" y="6363584"/>
            <a:ext cx="7234270" cy="5425702"/>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019">
                                            <p:bg/>
                                          </p:spTgt>
                                        </p:tgtEl>
                                        <p:attrNameLst>
                                          <p:attrName>style.visibility</p:attrName>
                                        </p:attrNameLst>
                                      </p:cBhvr>
                                      <p:to>
                                        <p:strVal val="visible"/>
                                      </p:to>
                                    </p:set>
                                    <p:animEffect transition="in" filter="wipe(left)">
                                      <p:cBhvr>
                                        <p:cTn id="7" dur="1000"/>
                                        <p:tgtEl>
                                          <p:spTgt spid="1019">
                                            <p:bg/>
                                          </p:spTgt>
                                        </p:tgtEl>
                                      </p:cBhvr>
                                    </p:animEffect>
                                  </p:childTnLst>
                                </p:cTn>
                              </p:par>
                              <p:par>
                                <p:cTn id="8" presetID="22" presetClass="entr" presetSubtype="8" fill="hold" grpId="1" nodeType="withEffect">
                                  <p:stCondLst>
                                    <p:cond delay="0"/>
                                  </p:stCondLst>
                                  <p:iterate>
                                    <p:tmAbs val="0"/>
                                  </p:iterate>
                                  <p:childTnLst>
                                    <p:set>
                                      <p:cBhvr>
                                        <p:cTn id="9" fill="hold"/>
                                        <p:tgtEl>
                                          <p:spTgt spid="1019">
                                            <p:txEl>
                                              <p:pRg st="0" end="0"/>
                                            </p:txEl>
                                          </p:spTgt>
                                        </p:tgtEl>
                                        <p:attrNameLst>
                                          <p:attrName>style.visibility</p:attrName>
                                        </p:attrNameLst>
                                      </p:cBhvr>
                                      <p:to>
                                        <p:strVal val="visible"/>
                                      </p:to>
                                    </p:set>
                                    <p:animEffect transition="in" filter="wipe(left)">
                                      <p:cBhvr>
                                        <p:cTn id="10" dur="1000"/>
                                        <p:tgtEl>
                                          <p:spTgt spid="1019">
                                            <p:txEl>
                                              <p:pRg st="0" end="0"/>
                                            </p:txEl>
                                          </p:spTgt>
                                        </p:tgtEl>
                                      </p:cBhvr>
                                    </p:animEffect>
                                  </p:childTnLst>
                                </p:cTn>
                              </p:par>
                            </p:childTnLst>
                          </p:cTn>
                        </p:par>
                        <p:par>
                          <p:cTn id="11" fill="hold">
                            <p:stCondLst>
                              <p:cond delay="1000"/>
                            </p:stCondLst>
                            <p:childTnLst>
                              <p:par>
                                <p:cTn id="12" presetID="22" presetClass="entr" presetSubtype="8" fill="hold" grpId="1" nodeType="afterEffect">
                                  <p:stCondLst>
                                    <p:cond delay="0"/>
                                  </p:stCondLst>
                                  <p:iterate>
                                    <p:tmAbs val="0"/>
                                  </p:iterate>
                                  <p:childTnLst>
                                    <p:set>
                                      <p:cBhvr>
                                        <p:cTn id="13" fill="hold"/>
                                        <p:tgtEl>
                                          <p:spTgt spid="1019">
                                            <p:txEl>
                                              <p:pRg st="1" end="1"/>
                                            </p:txEl>
                                          </p:spTgt>
                                        </p:tgtEl>
                                        <p:attrNameLst>
                                          <p:attrName>style.visibility</p:attrName>
                                        </p:attrNameLst>
                                      </p:cBhvr>
                                      <p:to>
                                        <p:strVal val="visible"/>
                                      </p:to>
                                    </p:set>
                                    <p:animEffect transition="in" filter="wipe(left)">
                                      <p:cBhvr>
                                        <p:cTn id="14" dur="1000"/>
                                        <p:tgtEl>
                                          <p:spTgt spid="1019">
                                            <p:txEl>
                                              <p:pRg st="1" end="1"/>
                                            </p:txEl>
                                          </p:spTgt>
                                        </p:tgtEl>
                                      </p:cBhvr>
                                    </p:animEffect>
                                  </p:childTnLst>
                                </p:cTn>
                              </p:par>
                            </p:childTnLst>
                          </p:cTn>
                        </p:par>
                        <p:par>
                          <p:cTn id="15" fill="hold">
                            <p:stCondLst>
                              <p:cond delay="2000"/>
                            </p:stCondLst>
                            <p:childTnLst>
                              <p:par>
                                <p:cTn id="16" presetID="22" presetClass="entr" presetSubtype="8" fill="hold" grpId="1" nodeType="afterEffect">
                                  <p:stCondLst>
                                    <p:cond delay="0"/>
                                  </p:stCondLst>
                                  <p:iterate>
                                    <p:tmAbs val="0"/>
                                  </p:iterate>
                                  <p:childTnLst>
                                    <p:set>
                                      <p:cBhvr>
                                        <p:cTn id="17" fill="hold"/>
                                        <p:tgtEl>
                                          <p:spTgt spid="1019">
                                            <p:txEl>
                                              <p:pRg st="2" end="2"/>
                                            </p:txEl>
                                          </p:spTgt>
                                        </p:tgtEl>
                                        <p:attrNameLst>
                                          <p:attrName>style.visibility</p:attrName>
                                        </p:attrNameLst>
                                      </p:cBhvr>
                                      <p:to>
                                        <p:strVal val="visible"/>
                                      </p:to>
                                    </p:set>
                                    <p:animEffect transition="in" filter="wipe(left)">
                                      <p:cBhvr>
                                        <p:cTn id="18" dur="1000"/>
                                        <p:tgtEl>
                                          <p:spTgt spid="1019">
                                            <p:txEl>
                                              <p:pRg st="2" end="2"/>
                                            </p:txEl>
                                          </p:spTgt>
                                        </p:tgtEl>
                                      </p:cBhvr>
                                    </p:animEffect>
                                  </p:childTnLst>
                                </p:cTn>
                              </p:par>
                            </p:childTnLst>
                          </p:cTn>
                        </p:par>
                        <p:par>
                          <p:cTn id="19" fill="hold">
                            <p:stCondLst>
                              <p:cond delay="3000"/>
                            </p:stCondLst>
                            <p:childTnLst>
                              <p:par>
                                <p:cTn id="20" presetID="22" presetClass="entr" presetSubtype="8" fill="hold" grpId="1" nodeType="afterEffect">
                                  <p:stCondLst>
                                    <p:cond delay="0"/>
                                  </p:stCondLst>
                                  <p:iterate>
                                    <p:tmAbs val="0"/>
                                  </p:iterate>
                                  <p:childTnLst>
                                    <p:set>
                                      <p:cBhvr>
                                        <p:cTn id="21" fill="hold"/>
                                        <p:tgtEl>
                                          <p:spTgt spid="1019">
                                            <p:txEl>
                                              <p:pRg st="3" end="3"/>
                                            </p:txEl>
                                          </p:spTgt>
                                        </p:tgtEl>
                                        <p:attrNameLst>
                                          <p:attrName>style.visibility</p:attrName>
                                        </p:attrNameLst>
                                      </p:cBhvr>
                                      <p:to>
                                        <p:strVal val="visible"/>
                                      </p:to>
                                    </p:set>
                                    <p:animEffect transition="in" filter="wipe(left)">
                                      <p:cBhvr>
                                        <p:cTn id="22" dur="1000"/>
                                        <p:tgtEl>
                                          <p:spTgt spid="1019">
                                            <p:txEl>
                                              <p:pRg st="3" end="3"/>
                                            </p:txEl>
                                          </p:spTgt>
                                        </p:tgtEl>
                                      </p:cBhvr>
                                    </p:animEffect>
                                  </p:childTnLst>
                                </p:cTn>
                              </p:par>
                            </p:childTnLst>
                          </p:cTn>
                        </p:par>
                        <p:par>
                          <p:cTn id="23" fill="hold">
                            <p:stCondLst>
                              <p:cond delay="4000"/>
                            </p:stCondLst>
                            <p:childTnLst>
                              <p:par>
                                <p:cTn id="24" presetID="22" presetClass="entr" presetSubtype="8" fill="hold" grpId="1" nodeType="afterEffect">
                                  <p:stCondLst>
                                    <p:cond delay="0"/>
                                  </p:stCondLst>
                                  <p:iterate>
                                    <p:tmAbs val="0"/>
                                  </p:iterate>
                                  <p:childTnLst>
                                    <p:set>
                                      <p:cBhvr>
                                        <p:cTn id="25" fill="hold"/>
                                        <p:tgtEl>
                                          <p:spTgt spid="1019">
                                            <p:txEl>
                                              <p:pRg st="4" end="4"/>
                                            </p:txEl>
                                          </p:spTgt>
                                        </p:tgtEl>
                                        <p:attrNameLst>
                                          <p:attrName>style.visibility</p:attrName>
                                        </p:attrNameLst>
                                      </p:cBhvr>
                                      <p:to>
                                        <p:strVal val="visible"/>
                                      </p:to>
                                    </p:set>
                                    <p:animEffect transition="in" filter="wipe(left)">
                                      <p:cBhvr>
                                        <p:cTn id="26" dur="1000"/>
                                        <p:tgtEl>
                                          <p:spTgt spid="1019">
                                            <p:txEl>
                                              <p:pRg st="4" end="4"/>
                                            </p:txEl>
                                          </p:spTgt>
                                        </p:tgtEl>
                                      </p:cBhvr>
                                    </p:animEffect>
                                  </p:childTnLst>
                                </p:cTn>
                              </p:par>
                            </p:childTnLst>
                          </p:cTn>
                        </p:par>
                        <p:par>
                          <p:cTn id="27" fill="hold">
                            <p:stCondLst>
                              <p:cond delay="5000"/>
                            </p:stCondLst>
                            <p:childTnLst>
                              <p:par>
                                <p:cTn id="28" presetID="22" presetClass="entr" presetSubtype="8" fill="hold" grpId="1" nodeType="afterEffect">
                                  <p:stCondLst>
                                    <p:cond delay="0"/>
                                  </p:stCondLst>
                                  <p:iterate>
                                    <p:tmAbs val="0"/>
                                  </p:iterate>
                                  <p:childTnLst>
                                    <p:set>
                                      <p:cBhvr>
                                        <p:cTn id="29" fill="hold"/>
                                        <p:tgtEl>
                                          <p:spTgt spid="1019">
                                            <p:txEl>
                                              <p:pRg st="5" end="5"/>
                                            </p:txEl>
                                          </p:spTgt>
                                        </p:tgtEl>
                                        <p:attrNameLst>
                                          <p:attrName>style.visibility</p:attrName>
                                        </p:attrNameLst>
                                      </p:cBhvr>
                                      <p:to>
                                        <p:strVal val="visible"/>
                                      </p:to>
                                    </p:set>
                                    <p:animEffect transition="in" filter="wipe(left)">
                                      <p:cBhvr>
                                        <p:cTn id="30" dur="1000"/>
                                        <p:tgtEl>
                                          <p:spTgt spid="1019">
                                            <p:txEl>
                                              <p:pRg st="5" end="5"/>
                                            </p:txEl>
                                          </p:spTgt>
                                        </p:tgtEl>
                                      </p:cBhvr>
                                    </p:animEffect>
                                  </p:childTnLst>
                                </p:cTn>
                              </p:par>
                            </p:childTnLst>
                          </p:cTn>
                        </p:par>
                        <p:par>
                          <p:cTn id="31" fill="hold">
                            <p:stCondLst>
                              <p:cond delay="6000"/>
                            </p:stCondLst>
                            <p:childTnLst>
                              <p:par>
                                <p:cTn id="32" presetID="22" presetClass="entr" presetSubtype="8" fill="hold" grpId="1" nodeType="afterEffect">
                                  <p:stCondLst>
                                    <p:cond delay="0"/>
                                  </p:stCondLst>
                                  <p:iterate>
                                    <p:tmAbs val="0"/>
                                  </p:iterate>
                                  <p:childTnLst>
                                    <p:set>
                                      <p:cBhvr>
                                        <p:cTn id="33" fill="hold"/>
                                        <p:tgtEl>
                                          <p:spTgt spid="1019">
                                            <p:txEl>
                                              <p:pRg st="6" end="6"/>
                                            </p:txEl>
                                          </p:spTgt>
                                        </p:tgtEl>
                                        <p:attrNameLst>
                                          <p:attrName>style.visibility</p:attrName>
                                        </p:attrNameLst>
                                      </p:cBhvr>
                                      <p:to>
                                        <p:strVal val="visible"/>
                                      </p:to>
                                    </p:set>
                                    <p:animEffect transition="in" filter="wipe(left)">
                                      <p:cBhvr>
                                        <p:cTn id="34" dur="1000"/>
                                        <p:tgtEl>
                                          <p:spTgt spid="10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9" grpId="1" build="p" bldLvl="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p:nvPr/>
        </p:nvSpPr>
        <p:spPr>
          <a:xfrm>
            <a:off x="-2128" y="-48525"/>
            <a:ext cx="24388255" cy="13813051"/>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pic>
        <p:nvPicPr>
          <p:cNvPr id="158" name="OrthopaedicSurgeryPhotoshoot_KaylaRocca-439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570000">
            <a:off x="-14288" y="6634384"/>
            <a:ext cx="24412576" cy="16275051"/>
          </a:xfrm>
          <a:prstGeom prst="rect">
            <a:avLst/>
          </a:prstGeom>
          <a:ln w="12700">
            <a:miter lim="400000"/>
          </a:ln>
        </p:spPr>
      </p:pic>
      <p:sp>
        <p:nvSpPr>
          <p:cNvPr id="159" name="Shape 159"/>
          <p:cNvSpPr/>
          <p:nvPr/>
        </p:nvSpPr>
        <p:spPr>
          <a:xfrm>
            <a:off x="136135" y="1707649"/>
            <a:ext cx="11684504" cy="91757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584200">
              <a:lnSpc>
                <a:spcPct val="150000"/>
              </a:lnSpc>
              <a:defRPr sz="2800">
                <a:solidFill>
                  <a:srgbClr val="1D296F"/>
                </a:solidFill>
                <a:latin typeface="Lato Regular"/>
                <a:ea typeface="Lato Regular"/>
                <a:cs typeface="Lato Regular"/>
                <a:sym typeface="Lato Regular"/>
              </a:defRPr>
            </a:pPr>
            <a:r>
              <a:t>CHAIR, DEPT SURGERY</a:t>
            </a:r>
          </a:p>
          <a:p>
            <a:pPr algn="l" defTabSz="584200">
              <a:lnSpc>
                <a:spcPct val="150000"/>
              </a:lnSpc>
              <a:defRPr sz="2800">
                <a:solidFill>
                  <a:srgbClr val="1D296F"/>
                </a:solidFill>
                <a:latin typeface="Lato Regular"/>
                <a:ea typeface="Lato Regular"/>
                <a:cs typeface="Lato Regular"/>
                <a:sym typeface="Lato Regular"/>
              </a:defRPr>
            </a:pPr>
            <a:r>
              <a:t>BUSINESS OFFICER - Nancy Condo</a:t>
            </a:r>
          </a:p>
          <a:p>
            <a:pPr algn="l" defTabSz="584200">
              <a:lnSpc>
                <a:spcPct val="150000"/>
              </a:lnSpc>
              <a:defRPr sz="2800">
                <a:solidFill>
                  <a:srgbClr val="1D296F"/>
                </a:solidFill>
                <a:latin typeface="Lato Regular"/>
                <a:ea typeface="Lato Regular"/>
                <a:cs typeface="Lato Regular"/>
                <a:sym typeface="Lato Regular"/>
              </a:defRPr>
            </a:pPr>
            <a:r>
              <a:t>ADMIN ASSISTANTS - Sylvia Perry, Nancy Somer</a:t>
            </a:r>
          </a:p>
          <a:p>
            <a:pPr algn="l" defTabSz="584200">
              <a:lnSpc>
                <a:spcPct val="150000"/>
              </a:lnSpc>
              <a:defRPr sz="2800">
                <a:solidFill>
                  <a:srgbClr val="1D296F"/>
                </a:solidFill>
                <a:latin typeface="Lato Regular"/>
                <a:ea typeface="Lato Regular"/>
                <a:cs typeface="Lato Regular"/>
                <a:sym typeface="Lato Regular"/>
              </a:defRPr>
            </a:pPr>
            <a:r>
              <a:t>POST-GRAD COORDINATORS - Tess Weber, Robert Gardin</a:t>
            </a:r>
          </a:p>
          <a:p>
            <a:pPr algn="l" defTabSz="584200">
              <a:lnSpc>
                <a:spcPct val="150000"/>
              </a:lnSpc>
              <a:defRPr sz="2800">
                <a:solidFill>
                  <a:srgbClr val="1D296F"/>
                </a:solidFill>
                <a:latin typeface="Lato Regular"/>
                <a:ea typeface="Lato Regular"/>
                <a:cs typeface="Lato Regular"/>
                <a:sym typeface="Lato Regular"/>
              </a:defRPr>
            </a:pPr>
            <a:r>
              <a:t>UNDERGRAD EDUCATION COORDINATOR - Shibu Thomas</a:t>
            </a:r>
          </a:p>
          <a:p>
            <a:pPr algn="l" defTabSz="584200">
              <a:lnSpc>
                <a:spcPct val="150000"/>
              </a:lnSpc>
              <a:defRPr sz="2800">
                <a:solidFill>
                  <a:srgbClr val="1D296F"/>
                </a:solidFill>
                <a:latin typeface="Lato Regular"/>
                <a:ea typeface="Lato Regular"/>
                <a:cs typeface="Lato Regular"/>
                <a:sym typeface="Lato Regular"/>
              </a:defRPr>
            </a:pPr>
            <a:r>
              <a:t>FINANCE ADMINISTRATOR - Harjit Bains</a:t>
            </a:r>
          </a:p>
          <a:p>
            <a:pPr algn="l" defTabSz="584200">
              <a:lnSpc>
                <a:spcPct val="150000"/>
              </a:lnSpc>
              <a:defRPr sz="2800">
                <a:solidFill>
                  <a:srgbClr val="1D296F"/>
                </a:solidFill>
                <a:latin typeface="Lato Regular"/>
                <a:ea typeface="Lato Regular"/>
                <a:cs typeface="Lato Regular"/>
                <a:sym typeface="Lato Regular"/>
              </a:defRPr>
            </a:pPr>
            <a:r>
              <a:t>STRATEGIC PLANNING - Joanna Giddens</a:t>
            </a:r>
          </a:p>
          <a:p>
            <a:pPr algn="l" defTabSz="584200">
              <a:lnSpc>
                <a:spcPct val="150000"/>
              </a:lnSpc>
              <a:defRPr sz="2800">
                <a:solidFill>
                  <a:srgbClr val="1D296F"/>
                </a:solidFill>
                <a:latin typeface="Lato Regular"/>
                <a:ea typeface="Lato Regular"/>
                <a:cs typeface="Lato Regular"/>
                <a:sym typeface="Lato Regular"/>
              </a:defRPr>
            </a:pPr>
            <a:r>
              <a:t>RESEARCH PROGRAM MANAGER - Val Cabral</a:t>
            </a:r>
          </a:p>
          <a:p>
            <a:pPr algn="l" defTabSz="584200">
              <a:lnSpc>
                <a:spcPct val="150000"/>
              </a:lnSpc>
              <a:defRPr sz="2800">
                <a:solidFill>
                  <a:srgbClr val="1D296F"/>
                </a:solidFill>
                <a:latin typeface="Lato Regular"/>
                <a:ea typeface="Lato Regular"/>
                <a:cs typeface="Lato Regular"/>
                <a:sym typeface="Lato Regular"/>
              </a:defRPr>
            </a:pPr>
            <a:r>
              <a:t>MEDICAL ILLUSTRATOR - Stacey Krumholtz</a:t>
            </a:r>
          </a:p>
          <a:p>
            <a:pPr algn="l" defTabSz="584200">
              <a:lnSpc>
                <a:spcPct val="150000"/>
              </a:lnSpc>
              <a:defRPr sz="2800">
                <a:solidFill>
                  <a:srgbClr val="1D296F"/>
                </a:solidFill>
                <a:latin typeface="Lato Regular"/>
                <a:ea typeface="Lato Regular"/>
                <a:cs typeface="Lato Regular"/>
                <a:sym typeface="Lato Regular"/>
              </a:defRPr>
            </a:pPr>
            <a:r>
              <a:t>WEB/COMMUNICATIONS COORDINATOR - Stephanie Neilson</a:t>
            </a:r>
          </a:p>
          <a:p>
            <a:pPr algn="l" defTabSz="584200">
              <a:lnSpc>
                <a:spcPct val="150000"/>
              </a:lnSpc>
              <a:defRPr sz="2800">
                <a:solidFill>
                  <a:srgbClr val="1D296F"/>
                </a:solidFill>
                <a:latin typeface="Lato Regular"/>
                <a:ea typeface="Lato Regular"/>
                <a:cs typeface="Lato Regular"/>
                <a:sym typeface="Lato Regular"/>
              </a:defRPr>
            </a:pPr>
            <a:r>
              <a:t>HR/PAYROLL ADMINISTRATOR - Alina Gaspar</a:t>
            </a:r>
          </a:p>
          <a:p>
            <a:pPr algn="l" defTabSz="584200">
              <a:lnSpc>
                <a:spcPct val="150000"/>
              </a:lnSpc>
              <a:defRPr sz="2800">
                <a:solidFill>
                  <a:srgbClr val="1D296F"/>
                </a:solidFill>
                <a:latin typeface="Lato Regular"/>
                <a:ea typeface="Lato Regular"/>
                <a:cs typeface="Lato Regular"/>
                <a:sym typeface="Lato Regular"/>
              </a:defRPr>
            </a:pPr>
            <a:endParaRPr/>
          </a:p>
          <a:p>
            <a:pPr algn="l" defTabSz="584200">
              <a:lnSpc>
                <a:spcPct val="150000"/>
              </a:lnSpc>
              <a:defRPr sz="3400">
                <a:solidFill>
                  <a:srgbClr val="1D296F"/>
                </a:solidFill>
                <a:latin typeface="Lato Regular"/>
                <a:ea typeface="Lato Regular"/>
                <a:cs typeface="Lato Regular"/>
                <a:sym typeface="Lato Regular"/>
              </a:defRPr>
            </a:pPr>
            <a:endParaRPr/>
          </a:p>
        </p:txBody>
      </p:sp>
      <p:sp>
        <p:nvSpPr>
          <p:cNvPr id="160" name="Shape 160"/>
          <p:cNvSpPr/>
          <p:nvPr/>
        </p:nvSpPr>
        <p:spPr>
          <a:xfrm>
            <a:off x="755776" y="210184"/>
            <a:ext cx="22262847"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7000" spc="560">
                <a:solidFill>
                  <a:srgbClr val="002A5C"/>
                </a:solidFill>
                <a:latin typeface="Montserrat"/>
                <a:ea typeface="Montserrat"/>
                <a:cs typeface="Montserrat"/>
                <a:sym typeface="Montserrat"/>
              </a:defRPr>
            </a:pPr>
            <a:r>
              <a:t>DEPARTMENT OF SURGERY - </a:t>
            </a:r>
            <a:r>
              <a:rPr>
                <a:solidFill>
                  <a:srgbClr val="FF85FF"/>
                </a:solidFill>
              </a:rPr>
              <a:t>IN THE OFFICE</a:t>
            </a:r>
          </a:p>
        </p:txBody>
      </p:sp>
      <p:pic>
        <p:nvPicPr>
          <p:cNvPr id="161" name="OrthopaedicSurgeryPhotoshoot_KaylaRocca-397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80146" y="-14591408"/>
            <a:ext cx="20571489" cy="13716001"/>
          </a:xfrm>
          <a:prstGeom prst="rect">
            <a:avLst/>
          </a:prstGeom>
          <a:ln w="12700">
            <a:miter lim="400000"/>
          </a:ln>
        </p:spPr>
      </p:pic>
      <p:sp>
        <p:nvSpPr>
          <p:cNvPr id="162" name="Shape 162"/>
          <p:cNvSpPr/>
          <p:nvPr/>
        </p:nvSpPr>
        <p:spPr>
          <a:xfrm>
            <a:off x="11517617" y="1377449"/>
            <a:ext cx="12083462" cy="8953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584200">
              <a:lnSpc>
                <a:spcPct val="150000"/>
              </a:lnSpc>
              <a:defRPr sz="2800">
                <a:solidFill>
                  <a:srgbClr val="1D296F"/>
                </a:solidFill>
                <a:latin typeface="Lato Regular"/>
                <a:ea typeface="Lato Regular"/>
                <a:cs typeface="Lato Regular"/>
                <a:sym typeface="Lato Regular"/>
              </a:defRPr>
            </a:pPr>
            <a:r>
              <a:t>SPINE PROGRAM COORDINATOR - Nadia Jaber</a:t>
            </a:r>
          </a:p>
          <a:p>
            <a:pPr algn="l" defTabSz="584200">
              <a:lnSpc>
                <a:spcPct val="150000"/>
              </a:lnSpc>
              <a:defRPr sz="2800">
                <a:solidFill>
                  <a:srgbClr val="1D296F"/>
                </a:solidFill>
                <a:latin typeface="Lato Regular"/>
                <a:ea typeface="Lato Regular"/>
                <a:cs typeface="Lato Regular"/>
                <a:sym typeface="Lato Regular"/>
              </a:defRPr>
            </a:pPr>
            <a:r>
              <a:t>PLASTICS PROGRAM ADMIN   - Kathy Pavlovic</a:t>
            </a:r>
          </a:p>
          <a:p>
            <a:pPr algn="l" defTabSz="584200">
              <a:lnSpc>
                <a:spcPct val="150000"/>
              </a:lnSpc>
              <a:defRPr sz="2800">
                <a:solidFill>
                  <a:srgbClr val="1D296F"/>
                </a:solidFill>
                <a:latin typeface="Lato Regular"/>
                <a:ea typeface="Lato Regular"/>
                <a:cs typeface="Lato Regular"/>
                <a:sym typeface="Lato Regular"/>
              </a:defRPr>
            </a:pPr>
            <a:r>
              <a:t>ORTHOPAEDICS PROGRAM ADMIN - Dan Stjimirovic</a:t>
            </a:r>
          </a:p>
          <a:p>
            <a:pPr algn="l" defTabSz="584200">
              <a:lnSpc>
                <a:spcPct val="150000"/>
              </a:lnSpc>
              <a:defRPr sz="2800">
                <a:solidFill>
                  <a:srgbClr val="1D296F"/>
                </a:solidFill>
                <a:latin typeface="Lato Regular"/>
                <a:ea typeface="Lato Regular"/>
                <a:cs typeface="Lato Regular"/>
                <a:sym typeface="Lato Regular"/>
              </a:defRPr>
            </a:pPr>
            <a:r>
              <a:t>UROLOGY PROGRAM ADMIN - Kim MOFFAT</a:t>
            </a:r>
          </a:p>
          <a:p>
            <a:pPr algn="l" defTabSz="584200">
              <a:lnSpc>
                <a:spcPct val="150000"/>
              </a:lnSpc>
              <a:defRPr sz="2800">
                <a:solidFill>
                  <a:srgbClr val="1D296F"/>
                </a:solidFill>
                <a:latin typeface="Lato Regular"/>
                <a:ea typeface="Lato Regular"/>
                <a:cs typeface="Lato Regular"/>
                <a:sym typeface="Lato Regular"/>
              </a:defRPr>
            </a:pPr>
            <a:r>
              <a:t>VASCULAR SURGERY PROGRAM ADMIN - Michelle Paiva</a:t>
            </a:r>
          </a:p>
          <a:p>
            <a:pPr algn="l" defTabSz="584200">
              <a:lnSpc>
                <a:spcPct val="150000"/>
              </a:lnSpc>
              <a:defRPr sz="2800">
                <a:solidFill>
                  <a:srgbClr val="1D296F"/>
                </a:solidFill>
                <a:latin typeface="Lato Regular"/>
                <a:ea typeface="Lato Regular"/>
                <a:cs typeface="Lato Regular"/>
                <a:sym typeface="Lato Regular"/>
              </a:defRPr>
            </a:pPr>
            <a:r>
              <a:t>GENERAL SURGERY PROGRAM ADMIN - Faryal Esmail</a:t>
            </a:r>
          </a:p>
          <a:p>
            <a:pPr algn="l" defTabSz="584200">
              <a:lnSpc>
                <a:spcPct val="150000"/>
              </a:lnSpc>
              <a:defRPr sz="2800">
                <a:solidFill>
                  <a:srgbClr val="1D296F"/>
                </a:solidFill>
                <a:latin typeface="Lato Regular"/>
                <a:ea typeface="Lato Regular"/>
                <a:cs typeface="Lato Regular"/>
                <a:sym typeface="Lato Regular"/>
              </a:defRPr>
            </a:pPr>
            <a:r>
              <a:t>QUALITY/BEST PRACTICES PROGRAM MANAGER - Emily Pearsall</a:t>
            </a:r>
          </a:p>
          <a:p>
            <a:pPr algn="l" defTabSz="584200">
              <a:lnSpc>
                <a:spcPct val="150000"/>
              </a:lnSpc>
              <a:defRPr sz="2800">
                <a:solidFill>
                  <a:srgbClr val="1D296F"/>
                </a:solidFill>
                <a:latin typeface="Lato Regular"/>
                <a:ea typeface="Lato Regular"/>
                <a:cs typeface="Lato Regular"/>
                <a:sym typeface="Lato Regular"/>
              </a:defRPr>
            </a:pPr>
            <a:r>
              <a:t>CBC PROGRAM ADMIN - Polina Mironova</a:t>
            </a:r>
          </a:p>
          <a:p>
            <a:pPr algn="l" defTabSz="584200">
              <a:defRPr sz="2800">
                <a:solidFill>
                  <a:srgbClr val="1D296F"/>
                </a:solidFill>
                <a:latin typeface="Lato Regular"/>
                <a:ea typeface="Lato Regular"/>
                <a:cs typeface="Lato Regular"/>
                <a:sym typeface="Lato Regular"/>
              </a:defRPr>
            </a:pPr>
            <a:r>
              <a:t>VICE CHAIRS AND DIRECTORS - David Latter, Michael Fehlings, Ron Levine, George Christakis, Melinda Musgrave, Lee Errett</a:t>
            </a:r>
          </a:p>
          <a:p>
            <a:pPr algn="l" defTabSz="584200">
              <a:defRPr sz="2800">
                <a:solidFill>
                  <a:srgbClr val="1D296F"/>
                </a:solidFill>
                <a:latin typeface="Lato Regular"/>
                <a:ea typeface="Lato Regular"/>
                <a:cs typeface="Lato Regular"/>
                <a:sym typeface="Lato Regular"/>
              </a:defRPr>
            </a:pPr>
            <a:endParaRPr/>
          </a:p>
          <a:p>
            <a:pPr algn="l" defTabSz="584200">
              <a:lnSpc>
                <a:spcPct val="150000"/>
              </a:lnSpc>
              <a:defRPr sz="2800">
                <a:solidFill>
                  <a:srgbClr val="1D296F"/>
                </a:solidFill>
                <a:latin typeface="Lato Regular"/>
                <a:ea typeface="Lato Regular"/>
                <a:cs typeface="Lato Regular"/>
                <a:sym typeface="Lato Regular"/>
              </a:defRPr>
            </a:pPr>
            <a:r>
              <a:t>SURGICAL SPOTLIGHT - Martin McKneally</a:t>
            </a:r>
          </a:p>
          <a:p>
            <a:pPr algn="l" defTabSz="584200">
              <a:lnSpc>
                <a:spcPct val="150000"/>
              </a:lnSpc>
              <a:defRPr sz="2800">
                <a:solidFill>
                  <a:srgbClr val="1D296F"/>
                </a:solidFill>
                <a:latin typeface="Lato Regular"/>
                <a:ea typeface="Lato Regular"/>
                <a:cs typeface="Lato Regular"/>
                <a:sym typeface="Lato Regular"/>
              </a:defRPr>
            </a:pPr>
            <a:endParaRPr/>
          </a:p>
          <a:p>
            <a:pPr algn="l" defTabSz="584200">
              <a:lnSpc>
                <a:spcPct val="150000"/>
              </a:lnSpc>
              <a:defRPr sz="2800">
                <a:solidFill>
                  <a:srgbClr val="1D296F"/>
                </a:solidFill>
                <a:latin typeface="Lato Regular"/>
                <a:ea typeface="Lato Regular"/>
                <a:cs typeface="Lato Regular"/>
                <a:sym typeface="Lato Regular"/>
              </a:defRPr>
            </a:pPr>
            <a:endParaRPr/>
          </a:p>
        </p:txBody>
      </p:sp>
      <p:pic>
        <p:nvPicPr>
          <p:cNvPr id="163" name="OrthopaedicSurgeryPhotoshoot_KaylaRocca-438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455" y="1716309"/>
            <a:ext cx="10335804" cy="6891378"/>
          </a:xfrm>
          <a:prstGeom prst="rect">
            <a:avLst/>
          </a:prstGeom>
          <a:ln w="25400">
            <a:miter lim="400000"/>
          </a:ln>
          <a:effectLst>
            <a:outerShdw blurRad="254000" dist="127000" dir="5400000" rotWithShape="0">
              <a:srgbClr val="000000">
                <a:alpha val="70000"/>
              </a:srgbClr>
            </a:outerShdw>
          </a:effectLst>
        </p:spPr>
      </p:pic>
      <p:pic>
        <p:nvPicPr>
          <p:cNvPr id="164" name="OrthopaedicSurgeryPhotoshoot_KaylaRocca-4349.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30127" y="1605260"/>
            <a:ext cx="10337064" cy="6891378"/>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59"/>
                                        </p:tgtEl>
                                        <p:attrNameLst>
                                          <p:attrName>style.visibility</p:attrName>
                                        </p:attrNameLst>
                                      </p:cBhvr>
                                      <p:to>
                                        <p:strVal val="visible"/>
                                      </p:to>
                                    </p:set>
                                    <p:animEffect transition="in" filter="fade">
                                      <p:cBhvr>
                                        <p:cTn id="7" dur="1500"/>
                                        <p:tgtEl>
                                          <p:spTgt spid="1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162"/>
                                        </p:tgtEl>
                                        <p:attrNameLst>
                                          <p:attrName>style.visibility</p:attrName>
                                        </p:attrNameLst>
                                      </p:cBhvr>
                                      <p:to>
                                        <p:strVal val="visible"/>
                                      </p:to>
                                    </p:set>
                                    <p:animEffect transition="in" filter="fade">
                                      <p:cBhvr>
                                        <p:cTn id="12" dur="1500"/>
                                        <p:tgtEl>
                                          <p:spTgt spid="1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163"/>
                                        </p:tgtEl>
                                        <p:attrNameLst>
                                          <p:attrName>style.visibility</p:attrName>
                                        </p:attrNameLst>
                                      </p:cBhvr>
                                      <p:to>
                                        <p:strVal val="visible"/>
                                      </p:to>
                                    </p:set>
                                    <p:animEffect transition="in" filter="fade">
                                      <p:cBhvr>
                                        <p:cTn id="17" dur="1500"/>
                                        <p:tgtEl>
                                          <p:spTgt spid="163"/>
                                        </p:tgtEl>
                                      </p:cBhvr>
                                    </p:animEffect>
                                  </p:childTnLst>
                                </p:cTn>
                              </p:par>
                            </p:childTnLst>
                          </p:cTn>
                        </p:par>
                        <p:par>
                          <p:cTn id="18" fill="hold">
                            <p:stCondLst>
                              <p:cond delay="1500"/>
                            </p:stCondLst>
                            <p:childTnLst>
                              <p:par>
                                <p:cTn id="19" presetID="10" presetClass="entr" fill="hold" grpId="4" nodeType="afterEffect">
                                  <p:stCondLst>
                                    <p:cond delay="0"/>
                                  </p:stCondLst>
                                  <p:iterate>
                                    <p:tmAbs val="0"/>
                                  </p:iterate>
                                  <p:childTnLst>
                                    <p:set>
                                      <p:cBhvr>
                                        <p:cTn id="20" fill="hold"/>
                                        <p:tgtEl>
                                          <p:spTgt spid="164"/>
                                        </p:tgtEl>
                                        <p:attrNameLst>
                                          <p:attrName>style.visibility</p:attrName>
                                        </p:attrNameLst>
                                      </p:cBhvr>
                                      <p:to>
                                        <p:strVal val="visible"/>
                                      </p:to>
                                    </p:set>
                                    <p:animEffect transition="in" filter="fade">
                                      <p:cBhvr>
                                        <p:cTn id="21" dur="1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1" animBg="1" advAuto="0"/>
      <p:bldP spid="162" grpId="2" animBg="1" advAuto="0"/>
      <p:bldP spid="163" grpId="3" animBg="1" advAuto="0"/>
      <p:bldP spid="164" grpId="4"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Shape 1029"/>
          <p:cNvSpPr/>
          <p:nvPr/>
        </p:nvSpPr>
        <p:spPr>
          <a:xfrm>
            <a:off x="-2128" y="-31747"/>
            <a:ext cx="24388255" cy="13779496"/>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030" name="Shape 1030"/>
          <p:cNvSpPr/>
          <p:nvPr/>
        </p:nvSpPr>
        <p:spPr>
          <a:xfrm>
            <a:off x="-26238" y="-16921"/>
            <a:ext cx="24436587" cy="1375618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518"/>
                </a:lnTo>
                <a:lnTo>
                  <a:pt x="10822" y="0"/>
                </a:lnTo>
                <a:lnTo>
                  <a:pt x="0" y="21600"/>
                </a:lnTo>
                <a:close/>
              </a:path>
            </a:pathLst>
          </a:custGeom>
          <a:solidFill>
            <a:schemeClr val="accent5">
              <a:hueOff val="-176146"/>
              <a:satOff val="3665"/>
              <a:lumOff val="-13986"/>
              <a:alpha val="5499"/>
            </a:schemeClr>
          </a:solidFill>
          <a:ln w="12700">
            <a:miter lim="400000"/>
          </a:ln>
        </p:spPr>
        <p:txBody>
          <a:bodyPr lIns="50800" tIns="50800" rIns="50800" bIns="50800" anchor="ctr"/>
          <a:lstStyle/>
          <a:p>
            <a:pPr>
              <a:tabLst>
                <a:tab pos="12293600" algn="l"/>
              </a:tabLst>
              <a:defRPr sz="3200"/>
            </a:pPr>
            <a:endParaRPr/>
          </a:p>
        </p:txBody>
      </p:sp>
      <p:sp>
        <p:nvSpPr>
          <p:cNvPr id="1031" name="Shape 1031"/>
          <p:cNvSpPr/>
          <p:nvPr/>
        </p:nvSpPr>
        <p:spPr>
          <a:xfrm>
            <a:off x="1315521" y="5003800"/>
            <a:ext cx="6209869" cy="749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4300" spc="344">
                <a:solidFill>
                  <a:srgbClr val="1D296F"/>
                </a:solidFill>
                <a:latin typeface="Montserrat"/>
                <a:ea typeface="Montserrat"/>
                <a:cs typeface="Montserrat"/>
                <a:sym typeface="Montserrat"/>
              </a:defRPr>
            </a:pPr>
            <a:r>
              <a:t>RESEARCH </a:t>
            </a:r>
            <a:r>
              <a:rPr>
                <a:solidFill>
                  <a:srgbClr val="FF85FF"/>
                </a:solidFill>
              </a:rPr>
              <a:t>UPDATE</a:t>
            </a:r>
          </a:p>
        </p:txBody>
      </p:sp>
      <p:sp>
        <p:nvSpPr>
          <p:cNvPr id="1032" name="Shape 1032"/>
          <p:cNvSpPr/>
          <p:nvPr/>
        </p:nvSpPr>
        <p:spPr>
          <a:xfrm>
            <a:off x="5809956" y="7290802"/>
            <a:ext cx="15858323" cy="37033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66346" indent="-366346" algn="l" defTabSz="584200">
              <a:lnSpc>
                <a:spcPct val="120000"/>
              </a:lnSpc>
              <a:spcBef>
                <a:spcPts val="2400"/>
              </a:spcBef>
              <a:buSzPct val="75000"/>
              <a:buChar char="•"/>
              <a:defRPr sz="3800">
                <a:solidFill>
                  <a:schemeClr val="accent1">
                    <a:hueOff val="273562"/>
                    <a:satOff val="2937"/>
                    <a:lumOff val="-22233"/>
                  </a:schemeClr>
                </a:solidFill>
                <a:latin typeface="Lato Regular"/>
                <a:ea typeface="Lato Regular"/>
                <a:cs typeface="Lato Regular"/>
                <a:sym typeface="Lato Regular"/>
              </a:defRPr>
            </a:pPr>
            <a:r>
              <a:t>Successful second annual research retreat</a:t>
            </a:r>
          </a:p>
          <a:p>
            <a:pPr marL="366346" indent="-366346" algn="l" defTabSz="584200">
              <a:lnSpc>
                <a:spcPct val="120000"/>
              </a:lnSpc>
              <a:spcBef>
                <a:spcPts val="2400"/>
              </a:spcBef>
              <a:buSzPct val="75000"/>
              <a:buChar char="•"/>
              <a:defRPr sz="3800">
                <a:solidFill>
                  <a:schemeClr val="accent1">
                    <a:hueOff val="273562"/>
                    <a:satOff val="2937"/>
                    <a:lumOff val="-22233"/>
                  </a:schemeClr>
                </a:solidFill>
                <a:latin typeface="Lato Regular"/>
                <a:ea typeface="Lato Regular"/>
                <a:cs typeface="Lato Regular"/>
                <a:sym typeface="Lato Regular"/>
              </a:defRPr>
            </a:pPr>
            <a:r>
              <a:t>Increased advancement efforts - with a focus on the SSTP</a:t>
            </a:r>
          </a:p>
          <a:p>
            <a:pPr marL="366346" indent="-366346" algn="l" defTabSz="584200">
              <a:lnSpc>
                <a:spcPct val="120000"/>
              </a:lnSpc>
              <a:spcBef>
                <a:spcPts val="2400"/>
              </a:spcBef>
              <a:buSzPct val="75000"/>
              <a:buChar char="•"/>
              <a:defRPr sz="3800">
                <a:solidFill>
                  <a:schemeClr val="accent1">
                    <a:hueOff val="273562"/>
                    <a:satOff val="2937"/>
                    <a:lumOff val="-22233"/>
                  </a:schemeClr>
                </a:solidFill>
                <a:latin typeface="Lato Regular"/>
                <a:ea typeface="Lato Regular"/>
                <a:cs typeface="Lato Regular"/>
                <a:sym typeface="Lato Regular"/>
              </a:defRPr>
            </a:pPr>
            <a:r>
              <a:t>Creation of guidelines for applications for new technology patents</a:t>
            </a:r>
          </a:p>
          <a:p>
            <a:pPr marL="366346" indent="-366346" algn="l" defTabSz="584200">
              <a:lnSpc>
                <a:spcPct val="120000"/>
              </a:lnSpc>
              <a:spcBef>
                <a:spcPts val="2400"/>
              </a:spcBef>
              <a:buSzPct val="75000"/>
              <a:buChar char="•"/>
              <a:defRPr sz="3800">
                <a:solidFill>
                  <a:schemeClr val="accent1">
                    <a:hueOff val="273562"/>
                    <a:satOff val="2937"/>
                    <a:lumOff val="-22233"/>
                  </a:schemeClr>
                </a:solidFill>
                <a:latin typeface="Lato Regular"/>
                <a:ea typeface="Lato Regular"/>
                <a:cs typeface="Lato Regular"/>
                <a:sym typeface="Lato Regular"/>
              </a:defRPr>
            </a:pPr>
            <a:r>
              <a:t>Publication of Innovation Prospectus</a:t>
            </a:r>
          </a:p>
        </p:txBody>
      </p:sp>
      <p:sp>
        <p:nvSpPr>
          <p:cNvPr id="1033" name="Shape 1033"/>
          <p:cNvSpPr/>
          <p:nvPr/>
        </p:nvSpPr>
        <p:spPr>
          <a:xfrm>
            <a:off x="7739920" y="5638800"/>
            <a:ext cx="16650637" cy="0"/>
          </a:xfrm>
          <a:prstGeom prst="line">
            <a:avLst/>
          </a:prstGeom>
          <a:ln w="25400">
            <a:solidFill>
              <a:srgbClr val="1D296F"/>
            </a:solidFill>
            <a:miter lim="400000"/>
          </a:ln>
        </p:spPr>
        <p:txBody>
          <a:bodyPr lIns="50800" tIns="50800" rIns="50800" bIns="50800" anchor="ctr"/>
          <a:lstStyle/>
          <a:p>
            <a:pPr>
              <a:defRPr sz="3200"/>
            </a:pPr>
            <a:endParaRPr/>
          </a:p>
        </p:txBody>
      </p:sp>
      <p:sp>
        <p:nvSpPr>
          <p:cNvPr id="1034" name="Shape 1034"/>
          <p:cNvSpPr/>
          <p:nvPr/>
        </p:nvSpPr>
        <p:spPr>
          <a:xfrm>
            <a:off x="-44918" y="5638800"/>
            <a:ext cx="1156578" cy="0"/>
          </a:xfrm>
          <a:prstGeom prst="line">
            <a:avLst/>
          </a:prstGeom>
          <a:ln w="25400">
            <a:solidFill>
              <a:srgbClr val="1D296F"/>
            </a:solidFill>
            <a:miter lim="400000"/>
          </a:ln>
        </p:spPr>
        <p:txBody>
          <a:bodyPr lIns="50800" tIns="50800" rIns="50800" bIns="50800" anchor="ctr"/>
          <a:lstStyle/>
          <a:p>
            <a:pPr>
              <a:defRPr sz="3200"/>
            </a:pPr>
            <a:endParaRPr/>
          </a:p>
        </p:txBody>
      </p:sp>
      <p:sp>
        <p:nvSpPr>
          <p:cNvPr id="1035" name="Shape 1035"/>
          <p:cNvSpPr/>
          <p:nvPr/>
        </p:nvSpPr>
        <p:spPr>
          <a:xfrm>
            <a:off x="6969569" y="220244"/>
            <a:ext cx="11197972"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9000" spc="720">
                <a:solidFill>
                  <a:srgbClr val="002A5C"/>
                </a:solidFill>
                <a:latin typeface="Montserrat"/>
                <a:ea typeface="Montserrat"/>
                <a:cs typeface="Montserrat"/>
                <a:sym typeface="Montserrat"/>
              </a:defRPr>
            </a:lvl1pPr>
          </a:lstStyle>
          <a:p>
            <a:r>
              <a:t>STRATEGIC PLAN</a:t>
            </a:r>
          </a:p>
        </p:txBody>
      </p:sp>
      <p:sp>
        <p:nvSpPr>
          <p:cNvPr id="1036" name="Shape 1036"/>
          <p:cNvSpPr/>
          <p:nvPr/>
        </p:nvSpPr>
        <p:spPr>
          <a:xfrm>
            <a:off x="9602469" y="4558297"/>
            <a:ext cx="5179061"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pc="400">
                <a:solidFill>
                  <a:srgbClr val="1D296F"/>
                </a:solidFill>
                <a:latin typeface="Montserrat"/>
                <a:ea typeface="Montserrat"/>
                <a:cs typeface="Montserrat"/>
                <a:sym typeface="Montserrat"/>
              </a:defRPr>
            </a:lvl1pPr>
          </a:lstStyle>
          <a:p>
            <a:r>
              <a:t>WHAT’S NEW?</a:t>
            </a:r>
          </a:p>
        </p:txBody>
      </p:sp>
      <p:grpSp>
        <p:nvGrpSpPr>
          <p:cNvPr id="1039" name="Group 1039"/>
          <p:cNvGrpSpPr/>
          <p:nvPr/>
        </p:nvGrpSpPr>
        <p:grpSpPr>
          <a:xfrm>
            <a:off x="18486028" y="11652788"/>
            <a:ext cx="5008242" cy="1180295"/>
            <a:chOff x="0" y="0"/>
            <a:chExt cx="5008241" cy="1180293"/>
          </a:xfrm>
        </p:grpSpPr>
        <p:sp>
          <p:nvSpPr>
            <p:cNvPr id="1037" name="Shape 1037"/>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1038"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pic>
        <p:nvPicPr>
          <p:cNvPr id="1040" name="_MG_7108.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989865" y="2305426"/>
            <a:ext cx="2404205" cy="2048530"/>
          </a:xfrm>
          <a:prstGeom prst="rect">
            <a:avLst/>
          </a:prstGeom>
          <a:ln w="25400">
            <a:miter lim="400000"/>
          </a:ln>
          <a:effectLst>
            <a:outerShdw blurRad="254000" dist="127000" dir="5400000" rotWithShape="0">
              <a:srgbClr val="000000">
                <a:alpha val="70000"/>
              </a:srgbClr>
            </a:outerShdw>
          </a:effectLst>
        </p:spPr>
      </p:pic>
      <p:grpSp>
        <p:nvGrpSpPr>
          <p:cNvPr id="1043" name="Group 1043"/>
          <p:cNvGrpSpPr/>
          <p:nvPr/>
        </p:nvGrpSpPr>
        <p:grpSpPr>
          <a:xfrm>
            <a:off x="362588" y="6324380"/>
            <a:ext cx="4938230" cy="6428537"/>
            <a:chOff x="0" y="0"/>
            <a:chExt cx="4938228" cy="6428535"/>
          </a:xfrm>
        </p:grpSpPr>
        <p:pic>
          <p:nvPicPr>
            <p:cNvPr id="1042" name="Screen Shot 2016-08-19 at 8.56.04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7000" y="88900"/>
              <a:ext cx="4684229" cy="6098336"/>
            </a:xfrm>
            <a:prstGeom prst="rect">
              <a:avLst/>
            </a:prstGeom>
            <a:ln>
              <a:noFill/>
            </a:ln>
            <a:effectLst/>
          </p:spPr>
        </p:pic>
        <p:pic>
          <p:nvPicPr>
            <p:cNvPr id="1041" name="Picture 1040"/>
            <p:cNvPicPr>
              <a:picLocks/>
            </p:cNvPicPr>
            <p:nvPr/>
          </p:nvPicPr>
          <p:blipFill>
            <a:blip r:embed="rId5">
              <a:extLst/>
            </a:blip>
            <a:stretch>
              <a:fillRect/>
            </a:stretch>
          </p:blipFill>
          <p:spPr>
            <a:xfrm>
              <a:off x="0" y="0"/>
              <a:ext cx="4938229" cy="6428536"/>
            </a:xfrm>
            <a:prstGeom prst="rect">
              <a:avLst/>
            </a:prstGeom>
            <a:effectLst/>
          </p:spPr>
        </p:pic>
      </p:grpSp>
      <p:pic>
        <p:nvPicPr>
          <p:cNvPr id="1044" name="Screen Shot 2016-08-19 at 8.56.34 PM.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0009" y="6427800"/>
            <a:ext cx="5179061" cy="6272648"/>
          </a:xfrm>
          <a:prstGeom prst="rect">
            <a:avLst/>
          </a:prstGeom>
          <a:ln w="25400">
            <a:miter lim="400000"/>
          </a:ln>
          <a:effectLst>
            <a:outerShdw blurRad="254000" dist="127000" dir="5400000" rotWithShape="0">
              <a:srgbClr val="000000">
                <a:alpha val="70000"/>
              </a:srgbClr>
            </a:outerShdw>
          </a:effectLst>
        </p:spPr>
      </p:pic>
      <p:grpSp>
        <p:nvGrpSpPr>
          <p:cNvPr id="1047" name="Group 1047"/>
          <p:cNvGrpSpPr/>
          <p:nvPr/>
        </p:nvGrpSpPr>
        <p:grpSpPr>
          <a:xfrm>
            <a:off x="1314368" y="338590"/>
            <a:ext cx="4359753" cy="4628381"/>
            <a:chOff x="0" y="0"/>
            <a:chExt cx="4359751" cy="4628379"/>
          </a:xfrm>
        </p:grpSpPr>
        <p:pic>
          <p:nvPicPr>
            <p:cNvPr id="1045" name="_DSC4891.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0"/>
              <a:ext cx="4359752" cy="3269814"/>
            </a:xfrm>
            <a:prstGeom prst="rect">
              <a:avLst/>
            </a:prstGeom>
            <a:ln w="25400" cap="flat">
              <a:noFill/>
              <a:miter lim="400000"/>
            </a:ln>
            <a:effectLst>
              <a:outerShdw blurRad="254000" dist="127000" dir="5400000" rotWithShape="0">
                <a:srgbClr val="000000">
                  <a:alpha val="70000"/>
                </a:srgbClr>
              </a:outerShdw>
            </a:effectLst>
          </p:spPr>
        </p:pic>
        <p:sp>
          <p:nvSpPr>
            <p:cNvPr id="1046" name="Shape 1046"/>
            <p:cNvSpPr/>
            <p:nvPr/>
          </p:nvSpPr>
          <p:spPr>
            <a:xfrm>
              <a:off x="246446" y="3381239"/>
              <a:ext cx="3866859" cy="1247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584200">
                <a:lnSpc>
                  <a:spcPct val="120000"/>
                </a:lnSpc>
                <a:defRPr sz="3400">
                  <a:solidFill>
                    <a:srgbClr val="1D296F"/>
                  </a:solidFill>
                  <a:latin typeface="Lato Regular"/>
                  <a:ea typeface="Lato Regular"/>
                  <a:cs typeface="Lato Regular"/>
                  <a:sym typeface="Lato Regular"/>
                </a:defRPr>
              </a:pPr>
              <a:r>
                <a:t>Michael Fehlings</a:t>
              </a:r>
            </a:p>
            <a:p>
              <a:pPr defTabSz="584200">
                <a:lnSpc>
                  <a:spcPct val="120000"/>
                </a:lnSpc>
                <a:defRPr sz="3400">
                  <a:solidFill>
                    <a:srgbClr val="1D296F"/>
                  </a:solidFill>
                  <a:latin typeface="Lato Regular"/>
                  <a:ea typeface="Lato Regular"/>
                  <a:cs typeface="Lato Regular"/>
                  <a:sym typeface="Lato Regular"/>
                </a:defRPr>
              </a:pPr>
              <a:r>
                <a:t>Vice Chair Research</a:t>
              </a:r>
            </a:p>
          </p:txBody>
        </p:sp>
      </p:grpSp>
      <p:grpSp>
        <p:nvGrpSpPr>
          <p:cNvPr id="1051" name="Group 1051"/>
          <p:cNvGrpSpPr/>
          <p:nvPr/>
        </p:nvGrpSpPr>
        <p:grpSpPr>
          <a:xfrm>
            <a:off x="18239309" y="922630"/>
            <a:ext cx="4566258" cy="4122921"/>
            <a:chOff x="0" y="-124"/>
            <a:chExt cx="4566256" cy="4122919"/>
          </a:xfrm>
        </p:grpSpPr>
        <p:pic>
          <p:nvPicPr>
            <p:cNvPr id="1048" name="Keshavjee, S. 2013.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893530" y="-125"/>
              <a:ext cx="2779316" cy="2643188"/>
            </a:xfrm>
            <a:custGeom>
              <a:avLst/>
              <a:gdLst/>
              <a:ahLst/>
              <a:cxnLst>
                <a:cxn ang="0">
                  <a:pos x="wd2" y="hd2"/>
                </a:cxn>
                <a:cxn ang="5400000">
                  <a:pos x="wd2" y="hd2"/>
                </a:cxn>
                <a:cxn ang="10800000">
                  <a:pos x="wd2" y="hd2"/>
                </a:cxn>
                <a:cxn ang="16200000">
                  <a:pos x="wd2" y="hd2"/>
                </a:cxn>
              </a:cxnLst>
              <a:rect l="0" t="0" r="r" b="b"/>
              <a:pathLst>
                <a:path w="21600" h="21600" extrusionOk="0">
                  <a:moveTo>
                    <a:pt x="10802" y="21600"/>
                  </a:moveTo>
                  <a:lnTo>
                    <a:pt x="21600" y="13349"/>
                  </a:lnTo>
                  <a:lnTo>
                    <a:pt x="17473" y="0"/>
                  </a:lnTo>
                  <a:lnTo>
                    <a:pt x="4127" y="0"/>
                  </a:lnTo>
                  <a:lnTo>
                    <a:pt x="0" y="13349"/>
                  </a:lnTo>
                  <a:lnTo>
                    <a:pt x="10802" y="21600"/>
                  </a:lnTo>
                  <a:close/>
                </a:path>
              </a:pathLst>
            </a:custGeom>
            <a:ln w="12700" cap="flat">
              <a:solidFill>
                <a:srgbClr val="000000"/>
              </a:solidFill>
              <a:prstDash val="solid"/>
              <a:miter lim="400000"/>
            </a:ln>
            <a:effectLst/>
          </p:spPr>
        </p:pic>
        <p:sp>
          <p:nvSpPr>
            <p:cNvPr id="1049" name="Shape 1049"/>
            <p:cNvSpPr/>
            <p:nvPr/>
          </p:nvSpPr>
          <p:spPr>
            <a:xfrm>
              <a:off x="0" y="3621346"/>
              <a:ext cx="4566257" cy="501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2400" spc="192">
                  <a:solidFill>
                    <a:srgbClr val="1D296F"/>
                  </a:solidFill>
                  <a:latin typeface="Montserrat"/>
                  <a:ea typeface="Montserrat"/>
                  <a:cs typeface="Montserrat"/>
                  <a:sym typeface="Montserrat"/>
                </a:defRPr>
              </a:lvl1pPr>
            </a:lstStyle>
            <a:p>
              <a:r>
                <a:t>Vice Chair, Innovation</a:t>
              </a:r>
            </a:p>
          </p:txBody>
        </p:sp>
        <p:sp>
          <p:nvSpPr>
            <p:cNvPr id="1050" name="Shape 1050"/>
            <p:cNvSpPr/>
            <p:nvPr/>
          </p:nvSpPr>
          <p:spPr>
            <a:xfrm>
              <a:off x="266363" y="2841166"/>
              <a:ext cx="4231313" cy="7868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3300" spc="264">
                  <a:solidFill>
                    <a:srgbClr val="0268B3"/>
                  </a:solidFill>
                  <a:latin typeface="Montserrat"/>
                  <a:ea typeface="Montserrat"/>
                  <a:cs typeface="Montserrat"/>
                  <a:sym typeface="Montserrat"/>
                </a:defRPr>
              </a:lvl1pPr>
            </a:lstStyle>
            <a:p>
              <a:r>
                <a:t>Shaf Keshavjee</a:t>
              </a:r>
            </a:p>
          </p:txBody>
        </p:sp>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32"/>
                                        </p:tgtEl>
                                        <p:attrNameLst>
                                          <p:attrName>style.visibility</p:attrName>
                                        </p:attrNameLst>
                                      </p:cBhvr>
                                      <p:to>
                                        <p:strVal val="visible"/>
                                      </p:to>
                                    </p:set>
                                    <p:animEffect transition="in" filter="dissolve">
                                      <p:cBhvr>
                                        <p:cTn id="7" dur="1000"/>
                                        <p:tgtEl>
                                          <p:spTgt spid="103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043"/>
                                        </p:tgtEl>
                                        <p:attrNameLst>
                                          <p:attrName>style.visibility</p:attrName>
                                        </p:attrNameLst>
                                      </p:cBhvr>
                                      <p:to>
                                        <p:strVal val="visible"/>
                                      </p:to>
                                    </p:set>
                                    <p:animEffect transition="in" filter="dissolve">
                                      <p:cBhvr>
                                        <p:cTn id="12" dur="1000"/>
                                        <p:tgtEl>
                                          <p:spTgt spid="104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044"/>
                                        </p:tgtEl>
                                        <p:attrNameLst>
                                          <p:attrName>style.visibility</p:attrName>
                                        </p:attrNameLst>
                                      </p:cBhvr>
                                      <p:to>
                                        <p:strVal val="visible"/>
                                      </p:to>
                                    </p:set>
                                    <p:animEffect transition="in" filter="dissolve">
                                      <p:cBhvr>
                                        <p:cTn id="17" dur="1000"/>
                                        <p:tgtEl>
                                          <p:spTgt spid="1044"/>
                                        </p:tgtEl>
                                      </p:cBhvr>
                                    </p:animEffect>
                                  </p:childTnLst>
                                </p:cTn>
                              </p:par>
                            </p:childTnLst>
                          </p:cTn>
                        </p:par>
                        <p:par>
                          <p:cTn id="18" fill="hold">
                            <p:stCondLst>
                              <p:cond delay="1000"/>
                            </p:stCondLst>
                            <p:childTnLst>
                              <p:par>
                                <p:cTn id="19" presetID="9" presetClass="entr" fill="hold" grpId="4" nodeType="afterEffect">
                                  <p:stCondLst>
                                    <p:cond delay="0"/>
                                  </p:stCondLst>
                                  <p:iterate>
                                    <p:tmAbs val="0"/>
                                  </p:iterate>
                                  <p:childTnLst>
                                    <p:set>
                                      <p:cBhvr>
                                        <p:cTn id="20" fill="hold"/>
                                        <p:tgtEl>
                                          <p:spTgt spid="1051"/>
                                        </p:tgtEl>
                                        <p:attrNameLst>
                                          <p:attrName>style.visibility</p:attrName>
                                        </p:attrNameLst>
                                      </p:cBhvr>
                                      <p:to>
                                        <p:strVal val="visible"/>
                                      </p:to>
                                    </p:set>
                                    <p:animEffect transition="in" filter="dissolve">
                                      <p:cBhvr>
                                        <p:cTn id="21" dur="1000"/>
                                        <p:tgtEl>
                                          <p:spTgt spid="1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 grpId="1" animBg="1" advAuto="0"/>
      <p:bldP spid="1043" grpId="2" animBg="1" advAuto="0"/>
      <p:bldP spid="1044" grpId="3" animBg="1" advAuto="0"/>
      <p:bldP spid="1051" grpId="4"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 name="Shape 1053"/>
          <p:cNvSpPr/>
          <p:nvPr/>
        </p:nvSpPr>
        <p:spPr>
          <a:xfrm>
            <a:off x="-2128" y="-31747"/>
            <a:ext cx="24388255" cy="13779496"/>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054" name="Shape 1054"/>
          <p:cNvSpPr/>
          <p:nvPr/>
        </p:nvSpPr>
        <p:spPr>
          <a:xfrm>
            <a:off x="-26238" y="-16921"/>
            <a:ext cx="24436587" cy="1375618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518"/>
                </a:lnTo>
                <a:lnTo>
                  <a:pt x="10822" y="0"/>
                </a:lnTo>
                <a:lnTo>
                  <a:pt x="0" y="21600"/>
                </a:lnTo>
                <a:close/>
              </a:path>
            </a:pathLst>
          </a:custGeom>
          <a:solidFill>
            <a:schemeClr val="accent5">
              <a:hueOff val="-176146"/>
              <a:satOff val="3665"/>
              <a:lumOff val="-13986"/>
              <a:alpha val="5499"/>
            </a:schemeClr>
          </a:solidFill>
          <a:ln w="12700">
            <a:miter lim="400000"/>
          </a:ln>
        </p:spPr>
        <p:txBody>
          <a:bodyPr lIns="50800" tIns="50800" rIns="50800" bIns="50800" anchor="ctr"/>
          <a:lstStyle/>
          <a:p>
            <a:pPr>
              <a:tabLst>
                <a:tab pos="12293600" algn="l"/>
              </a:tabLst>
              <a:defRPr sz="3200"/>
            </a:pPr>
            <a:endParaRPr/>
          </a:p>
        </p:txBody>
      </p:sp>
      <p:sp>
        <p:nvSpPr>
          <p:cNvPr id="1055" name="Shape 1055"/>
          <p:cNvSpPr/>
          <p:nvPr/>
        </p:nvSpPr>
        <p:spPr>
          <a:xfrm>
            <a:off x="533514" y="5078997"/>
            <a:ext cx="7760793" cy="74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4300" spc="344">
                <a:solidFill>
                  <a:srgbClr val="1D296F"/>
                </a:solidFill>
                <a:latin typeface="Montserrat"/>
                <a:ea typeface="Montserrat"/>
                <a:cs typeface="Montserrat"/>
                <a:sym typeface="Montserrat"/>
              </a:defRPr>
            </a:pPr>
            <a:r>
              <a:t>FACULTY </a:t>
            </a:r>
            <a:r>
              <a:rPr>
                <a:solidFill>
                  <a:srgbClr val="FF85FF"/>
                </a:solidFill>
              </a:rPr>
              <a:t>DEVELOPMENT</a:t>
            </a:r>
          </a:p>
        </p:txBody>
      </p:sp>
      <p:sp>
        <p:nvSpPr>
          <p:cNvPr id="1056" name="Shape 1056"/>
          <p:cNvSpPr/>
          <p:nvPr/>
        </p:nvSpPr>
        <p:spPr>
          <a:xfrm>
            <a:off x="5505156" y="7570202"/>
            <a:ext cx="15858323" cy="48564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66346" indent="-366346" algn="l" defTabSz="584200">
              <a:lnSpc>
                <a:spcPct val="120000"/>
              </a:lnSpc>
              <a:spcBef>
                <a:spcPts val="2400"/>
              </a:spcBef>
              <a:buSzPct val="75000"/>
              <a:buChar char="•"/>
              <a:defRPr sz="4000">
                <a:solidFill>
                  <a:schemeClr val="accent1">
                    <a:hueOff val="273562"/>
                    <a:satOff val="2937"/>
                    <a:lumOff val="-22233"/>
                  </a:schemeClr>
                </a:solidFill>
                <a:latin typeface="Lato Regular"/>
                <a:ea typeface="Lato Regular"/>
                <a:cs typeface="Lato Regular"/>
                <a:sym typeface="Lato Regular"/>
              </a:defRPr>
            </a:pPr>
            <a:r>
              <a:t>Mentoring program formally implemented for new recruits</a:t>
            </a:r>
          </a:p>
          <a:p>
            <a:pPr marL="366346" indent="-366346" algn="l" defTabSz="584200">
              <a:lnSpc>
                <a:spcPct val="120000"/>
              </a:lnSpc>
              <a:spcBef>
                <a:spcPts val="2400"/>
              </a:spcBef>
              <a:buSzPct val="75000"/>
              <a:buChar char="•"/>
              <a:defRPr sz="4000">
                <a:solidFill>
                  <a:schemeClr val="accent1">
                    <a:hueOff val="273562"/>
                    <a:satOff val="2937"/>
                    <a:lumOff val="-22233"/>
                  </a:schemeClr>
                </a:solidFill>
                <a:latin typeface="Lato Regular"/>
                <a:ea typeface="Lato Regular"/>
                <a:cs typeface="Lato Regular"/>
                <a:sym typeface="Lato Regular"/>
              </a:defRPr>
            </a:pPr>
            <a:r>
              <a:t>Development of mentoring metrics</a:t>
            </a:r>
          </a:p>
          <a:p>
            <a:pPr marL="366346" indent="-366346" algn="l" defTabSz="584200">
              <a:lnSpc>
                <a:spcPct val="120000"/>
              </a:lnSpc>
              <a:spcBef>
                <a:spcPts val="2400"/>
              </a:spcBef>
              <a:buSzPct val="75000"/>
              <a:buChar char="•"/>
              <a:defRPr sz="4000">
                <a:solidFill>
                  <a:schemeClr val="accent1">
                    <a:hueOff val="273562"/>
                    <a:satOff val="2937"/>
                    <a:lumOff val="-22233"/>
                  </a:schemeClr>
                </a:solidFill>
                <a:latin typeface="Lato Regular"/>
                <a:ea typeface="Lato Regular"/>
                <a:cs typeface="Lato Regular"/>
                <a:sym typeface="Lato Regular"/>
              </a:defRPr>
            </a:pPr>
            <a:r>
              <a:t>Acceptance of late-career transition guidelines</a:t>
            </a:r>
          </a:p>
          <a:p>
            <a:pPr marL="366346" indent="-366346" algn="l" defTabSz="584200">
              <a:lnSpc>
                <a:spcPct val="120000"/>
              </a:lnSpc>
              <a:spcBef>
                <a:spcPts val="2400"/>
              </a:spcBef>
              <a:buSzPct val="75000"/>
              <a:buChar char="•"/>
              <a:defRPr sz="4000">
                <a:solidFill>
                  <a:schemeClr val="accent1">
                    <a:hueOff val="273562"/>
                    <a:satOff val="2937"/>
                    <a:lumOff val="-22233"/>
                  </a:schemeClr>
                </a:solidFill>
                <a:latin typeface="Lato Regular"/>
                <a:ea typeface="Lato Regular"/>
                <a:cs typeface="Lato Regular"/>
                <a:sym typeface="Lato Regular"/>
              </a:defRPr>
            </a:pPr>
            <a:r>
              <a:t>Implementation of surgical leadership training program</a:t>
            </a:r>
          </a:p>
          <a:p>
            <a:pPr marL="366346" indent="-366346" algn="l" defTabSz="584200">
              <a:lnSpc>
                <a:spcPct val="120000"/>
              </a:lnSpc>
              <a:spcBef>
                <a:spcPts val="2400"/>
              </a:spcBef>
              <a:buSzPct val="75000"/>
              <a:buChar char="•"/>
              <a:defRPr sz="4000">
                <a:solidFill>
                  <a:schemeClr val="accent1">
                    <a:hueOff val="273562"/>
                    <a:satOff val="2937"/>
                    <a:lumOff val="-22233"/>
                  </a:schemeClr>
                </a:solidFill>
                <a:latin typeface="Lato Regular"/>
                <a:ea typeface="Lato Regular"/>
                <a:cs typeface="Lato Regular"/>
                <a:sym typeface="Lato Regular"/>
              </a:defRPr>
            </a:pPr>
            <a:r>
              <a:t>Joint Surgery:Anesthesiology Faculty Development Day</a:t>
            </a:r>
          </a:p>
        </p:txBody>
      </p:sp>
      <p:sp>
        <p:nvSpPr>
          <p:cNvPr id="1057" name="Shape 1057"/>
          <p:cNvSpPr/>
          <p:nvPr/>
        </p:nvSpPr>
        <p:spPr>
          <a:xfrm>
            <a:off x="8532235" y="5638800"/>
            <a:ext cx="15858323" cy="0"/>
          </a:xfrm>
          <a:prstGeom prst="line">
            <a:avLst/>
          </a:prstGeom>
          <a:ln w="25400">
            <a:solidFill>
              <a:srgbClr val="1D296F"/>
            </a:solidFill>
            <a:miter lim="400000"/>
          </a:ln>
        </p:spPr>
        <p:txBody>
          <a:bodyPr lIns="50800" tIns="50800" rIns="50800" bIns="50800" anchor="ctr"/>
          <a:lstStyle/>
          <a:p>
            <a:pPr>
              <a:defRPr sz="3200"/>
            </a:pPr>
            <a:endParaRPr/>
          </a:p>
        </p:txBody>
      </p:sp>
      <p:sp>
        <p:nvSpPr>
          <p:cNvPr id="1058" name="Shape 1058"/>
          <p:cNvSpPr/>
          <p:nvPr/>
        </p:nvSpPr>
        <p:spPr>
          <a:xfrm>
            <a:off x="-44918" y="5638800"/>
            <a:ext cx="340503" cy="0"/>
          </a:xfrm>
          <a:prstGeom prst="line">
            <a:avLst/>
          </a:prstGeom>
          <a:ln w="25400">
            <a:solidFill>
              <a:srgbClr val="1D296F"/>
            </a:solidFill>
            <a:miter lim="400000"/>
          </a:ln>
        </p:spPr>
        <p:txBody>
          <a:bodyPr lIns="50800" tIns="50800" rIns="50800" bIns="50800" anchor="ctr"/>
          <a:lstStyle/>
          <a:p>
            <a:pPr>
              <a:defRPr sz="3200"/>
            </a:pPr>
            <a:endParaRPr/>
          </a:p>
        </p:txBody>
      </p:sp>
      <p:sp>
        <p:nvSpPr>
          <p:cNvPr id="1059" name="Shape 1059"/>
          <p:cNvSpPr/>
          <p:nvPr/>
        </p:nvSpPr>
        <p:spPr>
          <a:xfrm>
            <a:off x="6969569" y="220244"/>
            <a:ext cx="11197972"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9000" spc="720">
                <a:solidFill>
                  <a:srgbClr val="002A5C"/>
                </a:solidFill>
                <a:latin typeface="Montserrat"/>
                <a:ea typeface="Montserrat"/>
                <a:cs typeface="Montserrat"/>
                <a:sym typeface="Montserrat"/>
              </a:defRPr>
            </a:lvl1pPr>
          </a:lstStyle>
          <a:p>
            <a:r>
              <a:t>STRATEGIC PLAN</a:t>
            </a:r>
          </a:p>
        </p:txBody>
      </p:sp>
      <p:sp>
        <p:nvSpPr>
          <p:cNvPr id="1060" name="Shape 1060"/>
          <p:cNvSpPr/>
          <p:nvPr/>
        </p:nvSpPr>
        <p:spPr>
          <a:xfrm>
            <a:off x="9602469" y="4558297"/>
            <a:ext cx="5179061"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pc="400">
                <a:solidFill>
                  <a:srgbClr val="1D296F"/>
                </a:solidFill>
                <a:latin typeface="Montserrat"/>
                <a:ea typeface="Montserrat"/>
                <a:cs typeface="Montserrat"/>
                <a:sym typeface="Montserrat"/>
              </a:defRPr>
            </a:lvl1pPr>
          </a:lstStyle>
          <a:p>
            <a:r>
              <a:t>WHAT’S NEW?</a:t>
            </a:r>
          </a:p>
        </p:txBody>
      </p:sp>
      <p:grpSp>
        <p:nvGrpSpPr>
          <p:cNvPr id="1063" name="Group 1063"/>
          <p:cNvGrpSpPr/>
          <p:nvPr/>
        </p:nvGrpSpPr>
        <p:grpSpPr>
          <a:xfrm>
            <a:off x="18486028" y="11652788"/>
            <a:ext cx="5008242" cy="1180295"/>
            <a:chOff x="0" y="0"/>
            <a:chExt cx="5008241" cy="1180293"/>
          </a:xfrm>
        </p:grpSpPr>
        <p:sp>
          <p:nvSpPr>
            <p:cNvPr id="1061" name="Shape 1061"/>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1062"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pic>
        <p:nvPicPr>
          <p:cNvPr id="1064" name="Rotstein, O. 2013.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79192" y="894147"/>
            <a:ext cx="2818608" cy="26304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3192"/>
                </a:lnTo>
                <a:lnTo>
                  <a:pt x="17601" y="0"/>
                </a:lnTo>
                <a:lnTo>
                  <a:pt x="3999" y="0"/>
                </a:lnTo>
                <a:lnTo>
                  <a:pt x="0" y="13192"/>
                </a:lnTo>
                <a:lnTo>
                  <a:pt x="10800" y="21600"/>
                </a:lnTo>
                <a:close/>
              </a:path>
            </a:pathLst>
          </a:custGeom>
          <a:ln w="12700">
            <a:solidFill>
              <a:srgbClr val="000000"/>
            </a:solidFill>
            <a:miter lim="400000"/>
          </a:ln>
        </p:spPr>
      </p:pic>
      <p:pic>
        <p:nvPicPr>
          <p:cNvPr id="1065" name="Greig P.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0042889" y="1395150"/>
            <a:ext cx="2591175" cy="2644380"/>
          </a:xfrm>
          <a:custGeom>
            <a:avLst/>
            <a:gdLst/>
            <a:ahLst/>
            <a:cxnLst>
              <a:cxn ang="0">
                <a:pos x="wd2" y="hd2"/>
              </a:cxn>
              <a:cxn ang="5400000">
                <a:pos x="wd2" y="hd2"/>
              </a:cxn>
              <a:cxn ang="10800000">
                <a:pos x="wd2" y="hd2"/>
              </a:cxn>
              <a:cxn ang="16200000">
                <a:pos x="wd2" y="hd2"/>
              </a:cxn>
            </a:cxnLst>
            <a:rect l="0" t="0" r="r" b="b"/>
            <a:pathLst>
              <a:path w="21600" h="21600" extrusionOk="0">
                <a:moveTo>
                  <a:pt x="10798" y="21600"/>
                </a:moveTo>
                <a:lnTo>
                  <a:pt x="21600" y="13622"/>
                </a:lnTo>
                <a:lnTo>
                  <a:pt x="21600" y="12199"/>
                </a:lnTo>
                <a:lnTo>
                  <a:pt x="17703" y="0"/>
                </a:lnTo>
                <a:lnTo>
                  <a:pt x="3897" y="0"/>
                </a:lnTo>
                <a:lnTo>
                  <a:pt x="0" y="12189"/>
                </a:lnTo>
                <a:lnTo>
                  <a:pt x="0" y="13622"/>
                </a:lnTo>
                <a:lnTo>
                  <a:pt x="10798" y="21600"/>
                </a:lnTo>
                <a:close/>
              </a:path>
            </a:pathLst>
          </a:custGeom>
          <a:ln w="12700">
            <a:solidFill>
              <a:srgbClr val="000000"/>
            </a:solidFill>
            <a:miter lim="400000"/>
          </a:ln>
        </p:spPr>
      </p:pic>
      <p:sp>
        <p:nvSpPr>
          <p:cNvPr id="1066" name="Shape 1066"/>
          <p:cNvSpPr/>
          <p:nvPr/>
        </p:nvSpPr>
        <p:spPr>
          <a:xfrm>
            <a:off x="984445" y="3763043"/>
            <a:ext cx="3607898" cy="729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defRPr sz="3300" spc="264">
                <a:solidFill>
                  <a:srgbClr val="0268B3"/>
                </a:solidFill>
                <a:latin typeface="Montserrat"/>
                <a:ea typeface="Montserrat"/>
                <a:cs typeface="Montserrat"/>
                <a:sym typeface="Montserrat"/>
              </a:defRPr>
            </a:lvl1pPr>
          </a:lstStyle>
          <a:p>
            <a:r>
              <a:t>Ori Rotstein</a:t>
            </a:r>
          </a:p>
        </p:txBody>
      </p:sp>
      <p:sp>
        <p:nvSpPr>
          <p:cNvPr id="1067" name="Shape 1067"/>
          <p:cNvSpPr/>
          <p:nvPr/>
        </p:nvSpPr>
        <p:spPr>
          <a:xfrm>
            <a:off x="19534444" y="4271043"/>
            <a:ext cx="3607899" cy="729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defRPr sz="3300" spc="264">
                <a:solidFill>
                  <a:srgbClr val="0268B3"/>
                </a:solidFill>
                <a:latin typeface="Montserrat"/>
                <a:ea typeface="Montserrat"/>
                <a:cs typeface="Montserrat"/>
                <a:sym typeface="Montserrat"/>
              </a:defRPr>
            </a:lvl1pPr>
          </a:lstStyle>
          <a:p>
            <a:r>
              <a:t>Paul Grieg</a:t>
            </a:r>
          </a:p>
        </p:txBody>
      </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056">
                                            <p:bg/>
                                          </p:spTgt>
                                        </p:tgtEl>
                                        <p:attrNameLst>
                                          <p:attrName>style.visibility</p:attrName>
                                        </p:attrNameLst>
                                      </p:cBhvr>
                                      <p:to>
                                        <p:strVal val="visible"/>
                                      </p:to>
                                    </p:set>
                                    <p:animEffect transition="in" filter="wipe(left)">
                                      <p:cBhvr>
                                        <p:cTn id="7" dur="1000"/>
                                        <p:tgtEl>
                                          <p:spTgt spid="1056">
                                            <p:bg/>
                                          </p:spTgt>
                                        </p:tgtEl>
                                      </p:cBhvr>
                                    </p:animEffect>
                                  </p:childTnLst>
                                </p:cTn>
                              </p:par>
                              <p:par>
                                <p:cTn id="8" presetID="22" presetClass="entr" presetSubtype="8" fill="hold" grpId="1" nodeType="withEffect">
                                  <p:stCondLst>
                                    <p:cond delay="0"/>
                                  </p:stCondLst>
                                  <p:iterate>
                                    <p:tmAbs val="0"/>
                                  </p:iterate>
                                  <p:childTnLst>
                                    <p:set>
                                      <p:cBhvr>
                                        <p:cTn id="9" fill="hold"/>
                                        <p:tgtEl>
                                          <p:spTgt spid="1056">
                                            <p:txEl>
                                              <p:pRg st="0" end="0"/>
                                            </p:txEl>
                                          </p:spTgt>
                                        </p:tgtEl>
                                        <p:attrNameLst>
                                          <p:attrName>style.visibility</p:attrName>
                                        </p:attrNameLst>
                                      </p:cBhvr>
                                      <p:to>
                                        <p:strVal val="visible"/>
                                      </p:to>
                                    </p:set>
                                    <p:animEffect transition="in" filter="wipe(left)">
                                      <p:cBhvr>
                                        <p:cTn id="10" dur="1000"/>
                                        <p:tgtEl>
                                          <p:spTgt spid="1056">
                                            <p:txEl>
                                              <p:pRg st="0" end="0"/>
                                            </p:txEl>
                                          </p:spTgt>
                                        </p:tgtEl>
                                      </p:cBhvr>
                                    </p:animEffect>
                                  </p:childTnLst>
                                </p:cTn>
                              </p:par>
                            </p:childTnLst>
                          </p:cTn>
                        </p:par>
                        <p:par>
                          <p:cTn id="11" fill="hold">
                            <p:stCondLst>
                              <p:cond delay="1000"/>
                            </p:stCondLst>
                            <p:childTnLst>
                              <p:par>
                                <p:cTn id="12" presetID="22" presetClass="entr" presetSubtype="8" fill="hold" grpId="1" nodeType="afterEffect">
                                  <p:stCondLst>
                                    <p:cond delay="0"/>
                                  </p:stCondLst>
                                  <p:iterate>
                                    <p:tmAbs val="0"/>
                                  </p:iterate>
                                  <p:childTnLst>
                                    <p:set>
                                      <p:cBhvr>
                                        <p:cTn id="13" fill="hold"/>
                                        <p:tgtEl>
                                          <p:spTgt spid="1056">
                                            <p:txEl>
                                              <p:pRg st="1" end="1"/>
                                            </p:txEl>
                                          </p:spTgt>
                                        </p:tgtEl>
                                        <p:attrNameLst>
                                          <p:attrName>style.visibility</p:attrName>
                                        </p:attrNameLst>
                                      </p:cBhvr>
                                      <p:to>
                                        <p:strVal val="visible"/>
                                      </p:to>
                                    </p:set>
                                    <p:animEffect transition="in" filter="wipe(left)">
                                      <p:cBhvr>
                                        <p:cTn id="14" dur="1000"/>
                                        <p:tgtEl>
                                          <p:spTgt spid="1056">
                                            <p:txEl>
                                              <p:pRg st="1" end="1"/>
                                            </p:txEl>
                                          </p:spTgt>
                                        </p:tgtEl>
                                      </p:cBhvr>
                                    </p:animEffect>
                                  </p:childTnLst>
                                </p:cTn>
                              </p:par>
                            </p:childTnLst>
                          </p:cTn>
                        </p:par>
                        <p:par>
                          <p:cTn id="15" fill="hold">
                            <p:stCondLst>
                              <p:cond delay="2000"/>
                            </p:stCondLst>
                            <p:childTnLst>
                              <p:par>
                                <p:cTn id="16" presetID="22" presetClass="entr" presetSubtype="8" fill="hold" grpId="1" nodeType="afterEffect">
                                  <p:stCondLst>
                                    <p:cond delay="0"/>
                                  </p:stCondLst>
                                  <p:iterate>
                                    <p:tmAbs val="0"/>
                                  </p:iterate>
                                  <p:childTnLst>
                                    <p:set>
                                      <p:cBhvr>
                                        <p:cTn id="17" fill="hold"/>
                                        <p:tgtEl>
                                          <p:spTgt spid="1056">
                                            <p:txEl>
                                              <p:pRg st="2" end="2"/>
                                            </p:txEl>
                                          </p:spTgt>
                                        </p:tgtEl>
                                        <p:attrNameLst>
                                          <p:attrName>style.visibility</p:attrName>
                                        </p:attrNameLst>
                                      </p:cBhvr>
                                      <p:to>
                                        <p:strVal val="visible"/>
                                      </p:to>
                                    </p:set>
                                    <p:animEffect transition="in" filter="wipe(left)">
                                      <p:cBhvr>
                                        <p:cTn id="18" dur="1000"/>
                                        <p:tgtEl>
                                          <p:spTgt spid="1056">
                                            <p:txEl>
                                              <p:pRg st="2" end="2"/>
                                            </p:txEl>
                                          </p:spTgt>
                                        </p:tgtEl>
                                      </p:cBhvr>
                                    </p:animEffect>
                                  </p:childTnLst>
                                </p:cTn>
                              </p:par>
                            </p:childTnLst>
                          </p:cTn>
                        </p:par>
                        <p:par>
                          <p:cTn id="19" fill="hold">
                            <p:stCondLst>
                              <p:cond delay="3000"/>
                            </p:stCondLst>
                            <p:childTnLst>
                              <p:par>
                                <p:cTn id="20" presetID="22" presetClass="entr" presetSubtype="8" fill="hold" grpId="1" nodeType="afterEffect">
                                  <p:stCondLst>
                                    <p:cond delay="0"/>
                                  </p:stCondLst>
                                  <p:iterate>
                                    <p:tmAbs val="0"/>
                                  </p:iterate>
                                  <p:childTnLst>
                                    <p:set>
                                      <p:cBhvr>
                                        <p:cTn id="21" fill="hold"/>
                                        <p:tgtEl>
                                          <p:spTgt spid="1056">
                                            <p:txEl>
                                              <p:pRg st="3" end="3"/>
                                            </p:txEl>
                                          </p:spTgt>
                                        </p:tgtEl>
                                        <p:attrNameLst>
                                          <p:attrName>style.visibility</p:attrName>
                                        </p:attrNameLst>
                                      </p:cBhvr>
                                      <p:to>
                                        <p:strVal val="visible"/>
                                      </p:to>
                                    </p:set>
                                    <p:animEffect transition="in" filter="wipe(left)">
                                      <p:cBhvr>
                                        <p:cTn id="22" dur="1000"/>
                                        <p:tgtEl>
                                          <p:spTgt spid="1056">
                                            <p:txEl>
                                              <p:pRg st="3" end="3"/>
                                            </p:txEl>
                                          </p:spTgt>
                                        </p:tgtEl>
                                      </p:cBhvr>
                                    </p:animEffect>
                                  </p:childTnLst>
                                </p:cTn>
                              </p:par>
                            </p:childTnLst>
                          </p:cTn>
                        </p:par>
                        <p:par>
                          <p:cTn id="23" fill="hold">
                            <p:stCondLst>
                              <p:cond delay="4000"/>
                            </p:stCondLst>
                            <p:childTnLst>
                              <p:par>
                                <p:cTn id="24" presetID="22" presetClass="entr" presetSubtype="8" fill="hold" grpId="1" nodeType="afterEffect">
                                  <p:stCondLst>
                                    <p:cond delay="0"/>
                                  </p:stCondLst>
                                  <p:iterate>
                                    <p:tmAbs val="0"/>
                                  </p:iterate>
                                  <p:childTnLst>
                                    <p:set>
                                      <p:cBhvr>
                                        <p:cTn id="25" fill="hold"/>
                                        <p:tgtEl>
                                          <p:spTgt spid="1056">
                                            <p:txEl>
                                              <p:pRg st="4" end="4"/>
                                            </p:txEl>
                                          </p:spTgt>
                                        </p:tgtEl>
                                        <p:attrNameLst>
                                          <p:attrName>style.visibility</p:attrName>
                                        </p:attrNameLst>
                                      </p:cBhvr>
                                      <p:to>
                                        <p:strVal val="visible"/>
                                      </p:to>
                                    </p:set>
                                    <p:animEffect transition="in" filter="wipe(left)">
                                      <p:cBhvr>
                                        <p:cTn id="26" dur="1000"/>
                                        <p:tgtEl>
                                          <p:spTgt spid="105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6" grpId="1" build="p" bldLvl="5"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 name="Shape 1069"/>
          <p:cNvSpPr/>
          <p:nvPr/>
        </p:nvSpPr>
        <p:spPr>
          <a:xfrm>
            <a:off x="-2128" y="-31747"/>
            <a:ext cx="24388255" cy="13779496"/>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070" name="Shape 1070"/>
          <p:cNvSpPr/>
          <p:nvPr/>
        </p:nvSpPr>
        <p:spPr>
          <a:xfrm>
            <a:off x="-26238" y="-16921"/>
            <a:ext cx="24436587" cy="1375618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518"/>
                </a:lnTo>
                <a:lnTo>
                  <a:pt x="10822" y="0"/>
                </a:lnTo>
                <a:lnTo>
                  <a:pt x="0" y="21600"/>
                </a:lnTo>
                <a:close/>
              </a:path>
            </a:pathLst>
          </a:custGeom>
          <a:solidFill>
            <a:schemeClr val="accent5">
              <a:hueOff val="-176146"/>
              <a:satOff val="3665"/>
              <a:lumOff val="-13986"/>
              <a:alpha val="5499"/>
            </a:schemeClr>
          </a:solidFill>
          <a:ln w="12700">
            <a:miter lim="400000"/>
          </a:ln>
        </p:spPr>
        <p:txBody>
          <a:bodyPr lIns="50800" tIns="50800" rIns="50800" bIns="50800" anchor="ctr"/>
          <a:lstStyle/>
          <a:p>
            <a:pPr>
              <a:tabLst>
                <a:tab pos="12293600" algn="l"/>
              </a:tabLst>
              <a:defRPr sz="3200"/>
            </a:pPr>
            <a:endParaRPr/>
          </a:p>
        </p:txBody>
      </p:sp>
      <p:sp>
        <p:nvSpPr>
          <p:cNvPr id="1071" name="Shape 1071"/>
          <p:cNvSpPr/>
          <p:nvPr/>
        </p:nvSpPr>
        <p:spPr>
          <a:xfrm>
            <a:off x="1540249" y="5078997"/>
            <a:ext cx="5747322" cy="74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4300" spc="344">
                <a:solidFill>
                  <a:srgbClr val="1D296F"/>
                </a:solidFill>
                <a:latin typeface="Montserrat"/>
                <a:ea typeface="Montserrat"/>
                <a:cs typeface="Montserrat"/>
                <a:sym typeface="Montserrat"/>
              </a:defRPr>
            </a:pPr>
            <a:r>
              <a:t>GLOBAL </a:t>
            </a:r>
            <a:r>
              <a:rPr>
                <a:solidFill>
                  <a:srgbClr val="FF85FF"/>
                </a:solidFill>
              </a:rPr>
              <a:t>SURGERY</a:t>
            </a:r>
          </a:p>
        </p:txBody>
      </p:sp>
      <p:sp>
        <p:nvSpPr>
          <p:cNvPr id="1072" name="Shape 1072"/>
          <p:cNvSpPr/>
          <p:nvPr/>
        </p:nvSpPr>
        <p:spPr>
          <a:xfrm>
            <a:off x="5505156" y="7570202"/>
            <a:ext cx="15858323" cy="2827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66346" indent="-366346" algn="l" defTabSz="584200">
              <a:lnSpc>
                <a:spcPct val="120000"/>
              </a:lnSpc>
              <a:spcBef>
                <a:spcPts val="2400"/>
              </a:spcBef>
              <a:buSzPct val="75000"/>
              <a:buChar char="•"/>
              <a:defRPr sz="4100">
                <a:solidFill>
                  <a:schemeClr val="accent1">
                    <a:hueOff val="273562"/>
                    <a:satOff val="2937"/>
                    <a:lumOff val="-22233"/>
                  </a:schemeClr>
                </a:solidFill>
                <a:latin typeface="Lato Regular"/>
                <a:ea typeface="Lato Regular"/>
                <a:cs typeface="Lato Regular"/>
                <a:sym typeface="Lato Regular"/>
              </a:defRPr>
            </a:pPr>
            <a:r>
              <a:t>Creation of Surgeon:Global Surgery Academic Role</a:t>
            </a:r>
          </a:p>
          <a:p>
            <a:pPr marL="366346" indent="-366346" algn="l" defTabSz="584200">
              <a:lnSpc>
                <a:spcPct val="120000"/>
              </a:lnSpc>
              <a:spcBef>
                <a:spcPts val="2400"/>
              </a:spcBef>
              <a:buSzPct val="75000"/>
              <a:buChar char="•"/>
              <a:defRPr sz="4100">
                <a:solidFill>
                  <a:schemeClr val="accent1">
                    <a:hueOff val="273562"/>
                    <a:satOff val="2937"/>
                    <a:lumOff val="-22233"/>
                  </a:schemeClr>
                </a:solidFill>
                <a:latin typeface="Lato Regular"/>
                <a:ea typeface="Lato Regular"/>
                <a:cs typeface="Lato Regular"/>
                <a:sym typeface="Lato Regular"/>
              </a:defRPr>
            </a:pPr>
            <a:r>
              <a:t>Inaugural Global Surgery Symposium - Mr Henry Marsh</a:t>
            </a:r>
          </a:p>
          <a:p>
            <a:pPr marL="366346" indent="-366346" algn="l" defTabSz="584200">
              <a:lnSpc>
                <a:spcPct val="120000"/>
              </a:lnSpc>
              <a:spcBef>
                <a:spcPts val="2400"/>
              </a:spcBef>
              <a:buSzPct val="75000"/>
              <a:buChar char="•"/>
              <a:defRPr sz="4100">
                <a:solidFill>
                  <a:schemeClr val="accent1">
                    <a:hueOff val="273562"/>
                    <a:satOff val="2937"/>
                    <a:lumOff val="-22233"/>
                  </a:schemeClr>
                </a:solidFill>
                <a:latin typeface="Lato Regular"/>
                <a:ea typeface="Lato Regular"/>
                <a:cs typeface="Lato Regular"/>
                <a:sym typeface="Lato Regular"/>
              </a:defRPr>
            </a:pPr>
            <a:r>
              <a:t>Publication of Global Surgery Prospectus</a:t>
            </a:r>
          </a:p>
        </p:txBody>
      </p:sp>
      <p:sp>
        <p:nvSpPr>
          <p:cNvPr id="1073" name="Shape 1073"/>
          <p:cNvSpPr/>
          <p:nvPr/>
        </p:nvSpPr>
        <p:spPr>
          <a:xfrm>
            <a:off x="7483592" y="5638800"/>
            <a:ext cx="16906966" cy="0"/>
          </a:xfrm>
          <a:prstGeom prst="line">
            <a:avLst/>
          </a:prstGeom>
          <a:ln w="25400">
            <a:solidFill>
              <a:srgbClr val="1D296F"/>
            </a:solidFill>
            <a:miter lim="400000"/>
          </a:ln>
        </p:spPr>
        <p:txBody>
          <a:bodyPr lIns="50800" tIns="50800" rIns="50800" bIns="50800" anchor="ctr"/>
          <a:lstStyle/>
          <a:p>
            <a:pPr>
              <a:defRPr sz="3200"/>
            </a:pPr>
            <a:endParaRPr/>
          </a:p>
        </p:txBody>
      </p:sp>
      <p:sp>
        <p:nvSpPr>
          <p:cNvPr id="1074" name="Shape 1074"/>
          <p:cNvSpPr/>
          <p:nvPr/>
        </p:nvSpPr>
        <p:spPr>
          <a:xfrm>
            <a:off x="-44918" y="5638800"/>
            <a:ext cx="1389146" cy="0"/>
          </a:xfrm>
          <a:prstGeom prst="line">
            <a:avLst/>
          </a:prstGeom>
          <a:ln w="25400">
            <a:solidFill>
              <a:srgbClr val="1D296F"/>
            </a:solidFill>
            <a:miter lim="400000"/>
          </a:ln>
        </p:spPr>
        <p:txBody>
          <a:bodyPr lIns="50800" tIns="50800" rIns="50800" bIns="50800" anchor="ctr"/>
          <a:lstStyle/>
          <a:p>
            <a:pPr>
              <a:defRPr sz="3200"/>
            </a:pPr>
            <a:endParaRPr/>
          </a:p>
        </p:txBody>
      </p:sp>
      <p:sp>
        <p:nvSpPr>
          <p:cNvPr id="1075" name="Shape 1075"/>
          <p:cNvSpPr/>
          <p:nvPr/>
        </p:nvSpPr>
        <p:spPr>
          <a:xfrm>
            <a:off x="6969569" y="220244"/>
            <a:ext cx="11197972"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9000" spc="720">
                <a:solidFill>
                  <a:srgbClr val="002A5C"/>
                </a:solidFill>
                <a:latin typeface="Montserrat"/>
                <a:ea typeface="Montserrat"/>
                <a:cs typeface="Montserrat"/>
                <a:sym typeface="Montserrat"/>
              </a:defRPr>
            </a:lvl1pPr>
          </a:lstStyle>
          <a:p>
            <a:r>
              <a:t>STRATEGIC PLAN</a:t>
            </a:r>
          </a:p>
        </p:txBody>
      </p:sp>
      <p:sp>
        <p:nvSpPr>
          <p:cNvPr id="1076" name="Shape 1076"/>
          <p:cNvSpPr/>
          <p:nvPr/>
        </p:nvSpPr>
        <p:spPr>
          <a:xfrm>
            <a:off x="9602469" y="4558297"/>
            <a:ext cx="5179061"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pc="400">
                <a:solidFill>
                  <a:srgbClr val="1D296F"/>
                </a:solidFill>
                <a:latin typeface="Montserrat"/>
                <a:ea typeface="Montserrat"/>
                <a:cs typeface="Montserrat"/>
                <a:sym typeface="Montserrat"/>
              </a:defRPr>
            </a:lvl1pPr>
          </a:lstStyle>
          <a:p>
            <a:r>
              <a:t>WHAT’S NEW?</a:t>
            </a:r>
          </a:p>
        </p:txBody>
      </p:sp>
      <p:grpSp>
        <p:nvGrpSpPr>
          <p:cNvPr id="1079" name="Group 1079"/>
          <p:cNvGrpSpPr/>
          <p:nvPr/>
        </p:nvGrpSpPr>
        <p:grpSpPr>
          <a:xfrm>
            <a:off x="18486028" y="11652788"/>
            <a:ext cx="5008242" cy="1180295"/>
            <a:chOff x="0" y="0"/>
            <a:chExt cx="5008241" cy="1180293"/>
          </a:xfrm>
        </p:grpSpPr>
        <p:sp>
          <p:nvSpPr>
            <p:cNvPr id="1077" name="Shape 1077"/>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1078"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pic>
        <p:nvPicPr>
          <p:cNvPr id="1080" name="pasted-image.tif"/>
          <p:cNvPicPr>
            <a:picLocks noChangeAspect="1"/>
          </p:cNvPicPr>
          <p:nvPr/>
        </p:nvPicPr>
        <p:blipFill>
          <a:blip r:embed="rId3">
            <a:extLst/>
          </a:blip>
          <a:stretch>
            <a:fillRect/>
          </a:stretch>
        </p:blipFill>
        <p:spPr>
          <a:xfrm>
            <a:off x="10556108" y="2164974"/>
            <a:ext cx="3271784" cy="2189121"/>
          </a:xfrm>
          <a:prstGeom prst="rect">
            <a:avLst/>
          </a:prstGeom>
          <a:ln w="25400">
            <a:miter lim="400000"/>
          </a:ln>
          <a:effectLst>
            <a:outerShdw blurRad="254000" dist="127000" dir="5400000" rotWithShape="0">
              <a:srgbClr val="000000">
                <a:alpha val="70000"/>
              </a:srgbClr>
            </a:outerShdw>
          </a:effectLst>
        </p:spPr>
      </p:pic>
      <p:grpSp>
        <p:nvGrpSpPr>
          <p:cNvPr id="1085" name="Group 1085"/>
          <p:cNvGrpSpPr/>
          <p:nvPr/>
        </p:nvGrpSpPr>
        <p:grpSpPr>
          <a:xfrm>
            <a:off x="19333700" y="6206298"/>
            <a:ext cx="4692855" cy="4802793"/>
            <a:chOff x="0" y="-88900"/>
            <a:chExt cx="4692854" cy="4802792"/>
          </a:xfrm>
        </p:grpSpPr>
        <p:sp>
          <p:nvSpPr>
            <p:cNvPr id="1081" name="Shape 1081"/>
            <p:cNvSpPr/>
            <p:nvPr/>
          </p:nvSpPr>
          <p:spPr>
            <a:xfrm>
              <a:off x="0" y="3984097"/>
              <a:ext cx="4692855" cy="7297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3300" spc="264">
                  <a:solidFill>
                    <a:srgbClr val="0268B3"/>
                  </a:solidFill>
                  <a:latin typeface="Montserrat"/>
                  <a:ea typeface="Montserrat"/>
                  <a:cs typeface="Montserrat"/>
                  <a:sym typeface="Montserrat"/>
                </a:defRPr>
              </a:lvl1pPr>
            </a:lstStyle>
            <a:p>
              <a:r>
                <a:t>Andrew Howard</a:t>
              </a:r>
            </a:p>
          </p:txBody>
        </p:sp>
        <p:grpSp>
          <p:nvGrpSpPr>
            <p:cNvPr id="1084" name="Group 1084"/>
            <p:cNvGrpSpPr/>
            <p:nvPr/>
          </p:nvGrpSpPr>
          <p:grpSpPr>
            <a:xfrm>
              <a:off x="833368" y="-88900"/>
              <a:ext cx="3026119" cy="4025647"/>
              <a:chOff x="0" y="0"/>
              <a:chExt cx="3026118" cy="4025646"/>
            </a:xfrm>
          </p:grpSpPr>
          <p:pic>
            <p:nvPicPr>
              <p:cNvPr id="1083" name="Andrew Howard_20160513_DSC5355.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7000" y="88900"/>
                <a:ext cx="2772119" cy="3695447"/>
              </a:xfrm>
              <a:prstGeom prst="rect">
                <a:avLst/>
              </a:prstGeom>
              <a:ln>
                <a:noFill/>
              </a:ln>
              <a:effectLst/>
            </p:spPr>
          </p:pic>
          <p:pic>
            <p:nvPicPr>
              <p:cNvPr id="1082" name="Picture 1081"/>
              <p:cNvPicPr>
                <a:picLocks/>
              </p:cNvPicPr>
              <p:nvPr/>
            </p:nvPicPr>
            <p:blipFill>
              <a:blip r:embed="rId5">
                <a:extLst/>
              </a:blip>
              <a:stretch>
                <a:fillRect/>
              </a:stretch>
            </p:blipFill>
            <p:spPr>
              <a:xfrm>
                <a:off x="0" y="0"/>
                <a:ext cx="3026119" cy="4025647"/>
              </a:xfrm>
              <a:prstGeom prst="rect">
                <a:avLst/>
              </a:prstGeom>
              <a:effectLst/>
            </p:spPr>
          </p:pic>
        </p:grpSp>
      </p:grpSp>
      <p:pic>
        <p:nvPicPr>
          <p:cNvPr id="1086" name="Screen Shot 2016-08-20 at 11.45.33 AM.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3262" y="5923726"/>
            <a:ext cx="4692855" cy="6119973"/>
          </a:xfrm>
          <a:prstGeom prst="rect">
            <a:avLst/>
          </a:prstGeom>
          <a:ln w="25400">
            <a:miter lim="400000"/>
          </a:ln>
          <a:effectLst>
            <a:outerShdw blurRad="254000" dist="127000" dir="5400000" rotWithShape="0">
              <a:srgbClr val="000000">
                <a:alpha val="70000"/>
              </a:srgbClr>
            </a:outerShdw>
          </a:effectLst>
        </p:spPr>
      </p:pic>
      <p:pic>
        <p:nvPicPr>
          <p:cNvPr id="1087" name="Screen Shot 2016-08-20 at 11.47.05 AM.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5568" y="6043863"/>
            <a:ext cx="5008242" cy="5879698"/>
          </a:xfrm>
          <a:prstGeom prst="rect">
            <a:avLst/>
          </a:prstGeom>
          <a:ln w="25400">
            <a:miter lim="400000"/>
          </a:ln>
          <a:effectLst>
            <a:outerShdw blurRad="254000" dist="127000" dir="5400000" rotWithShape="0">
              <a:srgbClr val="000000">
                <a:alpha val="70000"/>
              </a:srgbClr>
            </a:outerShdw>
          </a:effectLst>
        </p:spPr>
      </p:pic>
      <p:grpSp>
        <p:nvGrpSpPr>
          <p:cNvPr id="1092" name="Group 1092"/>
          <p:cNvGrpSpPr/>
          <p:nvPr/>
        </p:nvGrpSpPr>
        <p:grpSpPr>
          <a:xfrm>
            <a:off x="19636044" y="760194"/>
            <a:ext cx="3607899" cy="3689312"/>
            <a:chOff x="0" y="-88900"/>
            <a:chExt cx="3607897" cy="3689310"/>
          </a:xfrm>
        </p:grpSpPr>
        <p:sp>
          <p:nvSpPr>
            <p:cNvPr id="1088" name="Shape 1088"/>
            <p:cNvSpPr/>
            <p:nvPr/>
          </p:nvSpPr>
          <p:spPr>
            <a:xfrm>
              <a:off x="0" y="2870616"/>
              <a:ext cx="3607898" cy="7297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3300" spc="264">
                  <a:solidFill>
                    <a:srgbClr val="0268B3"/>
                  </a:solidFill>
                  <a:latin typeface="Montserrat"/>
                  <a:ea typeface="Montserrat"/>
                  <a:cs typeface="Montserrat"/>
                  <a:sym typeface="Montserrat"/>
                </a:defRPr>
              </a:lvl1pPr>
            </a:lstStyle>
            <a:p>
              <a:r>
                <a:t>Lee Errett</a:t>
              </a:r>
            </a:p>
          </p:txBody>
        </p:sp>
        <p:grpSp>
          <p:nvGrpSpPr>
            <p:cNvPr id="1091" name="Group 1091"/>
            <p:cNvGrpSpPr/>
            <p:nvPr/>
          </p:nvGrpSpPr>
          <p:grpSpPr>
            <a:xfrm>
              <a:off x="631733" y="-88900"/>
              <a:ext cx="2931109" cy="2991789"/>
              <a:chOff x="0" y="0"/>
              <a:chExt cx="2931107" cy="2991788"/>
            </a:xfrm>
          </p:grpSpPr>
          <p:pic>
            <p:nvPicPr>
              <p:cNvPr id="1090" name="Screen Shot 2016-08-20 at 11.54.00 AM.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7000" y="88900"/>
                <a:ext cx="2677108" cy="2661589"/>
              </a:xfrm>
              <a:prstGeom prst="rect">
                <a:avLst/>
              </a:prstGeom>
              <a:ln>
                <a:noFill/>
              </a:ln>
              <a:effectLst/>
            </p:spPr>
          </p:pic>
          <p:pic>
            <p:nvPicPr>
              <p:cNvPr id="1089" name="Picture 1088"/>
              <p:cNvPicPr>
                <a:picLocks/>
              </p:cNvPicPr>
              <p:nvPr/>
            </p:nvPicPr>
            <p:blipFill>
              <a:blip r:embed="rId9">
                <a:extLst/>
              </a:blip>
              <a:stretch>
                <a:fillRect/>
              </a:stretch>
            </p:blipFill>
            <p:spPr>
              <a:xfrm>
                <a:off x="0" y="0"/>
                <a:ext cx="2931108" cy="2991789"/>
              </a:xfrm>
              <a:prstGeom prst="rect">
                <a:avLst/>
              </a:prstGeom>
              <a:effectLst/>
            </p:spPr>
          </p:pic>
        </p:grpSp>
      </p:grpSp>
      <p:grpSp>
        <p:nvGrpSpPr>
          <p:cNvPr id="1095" name="Group 1095"/>
          <p:cNvGrpSpPr/>
          <p:nvPr/>
        </p:nvGrpSpPr>
        <p:grpSpPr>
          <a:xfrm>
            <a:off x="610294" y="1071091"/>
            <a:ext cx="3924406" cy="3207287"/>
            <a:chOff x="0" y="36667"/>
            <a:chExt cx="3924405" cy="3207285"/>
          </a:xfrm>
        </p:grpSpPr>
        <p:sp>
          <p:nvSpPr>
            <p:cNvPr id="1093" name="Shape 1093"/>
            <p:cNvSpPr/>
            <p:nvPr/>
          </p:nvSpPr>
          <p:spPr>
            <a:xfrm>
              <a:off x="0" y="2514158"/>
              <a:ext cx="3924406" cy="7297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3300" spc="264">
                  <a:solidFill>
                    <a:srgbClr val="0268B3"/>
                  </a:solidFill>
                  <a:latin typeface="Montserrat"/>
                  <a:ea typeface="Montserrat"/>
                  <a:cs typeface="Montserrat"/>
                  <a:sym typeface="Montserrat"/>
                </a:defRPr>
              </a:lvl1pPr>
            </a:lstStyle>
            <a:p>
              <a:r>
                <a:t>Avery Nathens</a:t>
              </a:r>
            </a:p>
          </p:txBody>
        </p:sp>
        <p:pic>
          <p:nvPicPr>
            <p:cNvPr id="1094" name="Nathens, A. 2013.jp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769730" y="36667"/>
              <a:ext cx="2385220" cy="2253302"/>
            </a:xfrm>
            <a:custGeom>
              <a:avLst/>
              <a:gdLst/>
              <a:ahLst/>
              <a:cxnLst>
                <a:cxn ang="0">
                  <a:pos x="wd2" y="hd2"/>
                </a:cxn>
                <a:cxn ang="5400000">
                  <a:pos x="wd2" y="hd2"/>
                </a:cxn>
                <a:cxn ang="10800000">
                  <a:pos x="wd2" y="hd2"/>
                </a:cxn>
                <a:cxn ang="16200000">
                  <a:pos x="wd2" y="hd2"/>
                </a:cxn>
              </a:cxnLst>
              <a:rect l="0" t="0" r="r" b="b"/>
              <a:pathLst>
                <a:path w="21600" h="21600" extrusionOk="0">
                  <a:moveTo>
                    <a:pt x="10351" y="0"/>
                  </a:moveTo>
                  <a:lnTo>
                    <a:pt x="0" y="8034"/>
                  </a:lnTo>
                  <a:lnTo>
                    <a:pt x="4126" y="21600"/>
                  </a:lnTo>
                  <a:lnTo>
                    <a:pt x="17474" y="21600"/>
                  </a:lnTo>
                  <a:lnTo>
                    <a:pt x="21600" y="8034"/>
                  </a:lnTo>
                  <a:lnTo>
                    <a:pt x="11249" y="0"/>
                  </a:lnTo>
                  <a:lnTo>
                    <a:pt x="10351" y="0"/>
                  </a:lnTo>
                  <a:close/>
                </a:path>
              </a:pathLst>
            </a:custGeom>
            <a:ln w="25400" cap="flat">
              <a:solidFill>
                <a:srgbClr val="000000"/>
              </a:solidFill>
              <a:prstDash val="solid"/>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72"/>
                                        </p:tgtEl>
                                        <p:attrNameLst>
                                          <p:attrName>style.visibility</p:attrName>
                                        </p:attrNameLst>
                                      </p:cBhvr>
                                      <p:to>
                                        <p:strVal val="visible"/>
                                      </p:to>
                                    </p:set>
                                    <p:animEffect transition="in" filter="dissolve">
                                      <p:cBhvr>
                                        <p:cTn id="7" dur="1000"/>
                                        <p:tgtEl>
                                          <p:spTgt spid="107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086"/>
                                        </p:tgtEl>
                                        <p:attrNameLst>
                                          <p:attrName>style.visibility</p:attrName>
                                        </p:attrNameLst>
                                      </p:cBhvr>
                                      <p:to>
                                        <p:strVal val="visible"/>
                                      </p:to>
                                    </p:set>
                                    <p:animEffect transition="in" filter="dissolve">
                                      <p:cBhvr>
                                        <p:cTn id="12" dur="1000"/>
                                        <p:tgtEl>
                                          <p:spTgt spid="108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087"/>
                                        </p:tgtEl>
                                        <p:attrNameLst>
                                          <p:attrName>style.visibility</p:attrName>
                                        </p:attrNameLst>
                                      </p:cBhvr>
                                      <p:to>
                                        <p:strVal val="visible"/>
                                      </p:to>
                                    </p:set>
                                    <p:animEffect transition="in" filter="dissolve">
                                      <p:cBhvr>
                                        <p:cTn id="17" dur="1000"/>
                                        <p:tgtEl>
                                          <p:spTgt spid="1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2" grpId="1" animBg="1" advAuto="0"/>
      <p:bldP spid="1086" grpId="2" animBg="1" advAuto="0"/>
      <p:bldP spid="1087" grpId="3"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7" name="Shape 1097"/>
          <p:cNvSpPr/>
          <p:nvPr/>
        </p:nvSpPr>
        <p:spPr>
          <a:xfrm>
            <a:off x="-2128" y="-48525"/>
            <a:ext cx="24388255" cy="13813051"/>
          </a:xfrm>
          <a:prstGeom prst="rect">
            <a:avLst/>
          </a:prstGeom>
          <a:solidFill>
            <a:schemeClr val="accent1">
              <a:hueOff val="273562"/>
              <a:satOff val="2937"/>
              <a:lumOff val="-22233"/>
              <a:alpha val="85122"/>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098" name="Shape 1098"/>
          <p:cNvSpPr/>
          <p:nvPr/>
        </p:nvSpPr>
        <p:spPr>
          <a:xfrm>
            <a:off x="-21575" y="-48525"/>
            <a:ext cx="24384001" cy="13813050"/>
          </a:xfrm>
          <a:prstGeom prst="rect">
            <a:avLst/>
          </a:prstGeom>
          <a:solidFill>
            <a:schemeClr val="accent5">
              <a:hueOff val="-522602"/>
              <a:satOff val="-6700"/>
              <a:lumOff val="-22320"/>
              <a:alpha val="15386"/>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099" name="Shape 1099"/>
          <p:cNvSpPr/>
          <p:nvPr/>
        </p:nvSpPr>
        <p:spPr>
          <a:xfrm>
            <a:off x="-23702" y="-31747"/>
            <a:ext cx="24388255" cy="13779496"/>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grpSp>
        <p:nvGrpSpPr>
          <p:cNvPr id="1102" name="Group 1102"/>
          <p:cNvGrpSpPr/>
          <p:nvPr/>
        </p:nvGrpSpPr>
        <p:grpSpPr>
          <a:xfrm>
            <a:off x="18486028" y="11652788"/>
            <a:ext cx="5008242" cy="1180295"/>
            <a:chOff x="0" y="0"/>
            <a:chExt cx="5008241" cy="1180293"/>
          </a:xfrm>
        </p:grpSpPr>
        <p:sp>
          <p:nvSpPr>
            <p:cNvPr id="1100" name="Shape 1100"/>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1101"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1103" name="Shape 1103"/>
          <p:cNvSpPr/>
          <p:nvPr/>
        </p:nvSpPr>
        <p:spPr>
          <a:xfrm>
            <a:off x="1878266" y="431800"/>
            <a:ext cx="19086450"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7000" spc="560">
                <a:solidFill>
                  <a:srgbClr val="1D296F"/>
                </a:solidFill>
                <a:latin typeface="Montserrat"/>
                <a:ea typeface="Montserrat"/>
                <a:cs typeface="Montserrat"/>
                <a:sym typeface="Montserrat"/>
              </a:defRPr>
            </a:pPr>
            <a:r>
              <a:t>GLOBAL SURGERY SYMPOSIUM </a:t>
            </a:r>
            <a:r>
              <a:rPr>
                <a:solidFill>
                  <a:srgbClr val="FF85FF"/>
                </a:solidFill>
              </a:rPr>
              <a:t>/ 2016</a:t>
            </a:r>
          </a:p>
        </p:txBody>
      </p:sp>
      <p:pic>
        <p:nvPicPr>
          <p:cNvPr id="1104" name="pasted-image.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5478" y="2508977"/>
            <a:ext cx="6973932" cy="9155520"/>
          </a:xfrm>
          <a:prstGeom prst="rect">
            <a:avLst/>
          </a:prstGeom>
          <a:ln w="25400">
            <a:miter lim="400000"/>
          </a:ln>
          <a:effectLst>
            <a:outerShdw blurRad="254000" dist="127000" dir="5400000" rotWithShape="0">
              <a:srgbClr val="000000">
                <a:alpha val="70000"/>
              </a:srgbClr>
            </a:outerShdw>
          </a:effectLst>
        </p:spPr>
      </p:pic>
      <p:pic>
        <p:nvPicPr>
          <p:cNvPr id="1105" name="pasted-image.tif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02460" y="2535141"/>
            <a:ext cx="6973932" cy="5237259"/>
          </a:xfrm>
          <a:prstGeom prst="rect">
            <a:avLst/>
          </a:prstGeom>
          <a:ln w="25400">
            <a:miter lim="400000"/>
          </a:ln>
          <a:effectLst>
            <a:outerShdw blurRad="254000" dist="127000" dir="5400000" rotWithShape="0">
              <a:srgbClr val="000000">
                <a:alpha val="70000"/>
              </a:srgbClr>
            </a:outerShdw>
          </a:effectLst>
        </p:spPr>
      </p:pic>
      <p:pic>
        <p:nvPicPr>
          <p:cNvPr id="1106" name="pasted-image.tif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70105" y="8199341"/>
            <a:ext cx="6838642" cy="5135659"/>
          </a:xfrm>
          <a:prstGeom prst="rect">
            <a:avLst/>
          </a:prstGeom>
          <a:ln w="25400">
            <a:miter lim="400000"/>
          </a:ln>
          <a:effectLst>
            <a:outerShdw blurRad="254000" dist="127000" dir="5400000" rotWithShape="0">
              <a:srgbClr val="000000">
                <a:alpha val="70000"/>
              </a:srgbClr>
            </a:outerShdw>
          </a:effectLst>
        </p:spPr>
      </p:pic>
      <p:pic>
        <p:nvPicPr>
          <p:cNvPr id="1107" name="pasted-image.tif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888752" y="4136819"/>
            <a:ext cx="5899835" cy="5899836"/>
          </a:xfrm>
          <a:prstGeom prst="rect">
            <a:avLst/>
          </a:prstGeom>
          <a:ln w="25400">
            <a:miter lim="400000"/>
          </a:ln>
          <a:effectLst>
            <a:outerShdw blurRad="254000" dist="127000" dir="5400000" rotWithShape="0">
              <a:srgbClr val="000000">
                <a:alpha val="70000"/>
              </a:srgbClr>
            </a:outerShdw>
          </a:effectLst>
        </p:spPr>
      </p:pic>
      <p:pic>
        <p:nvPicPr>
          <p:cNvPr id="1108" name="9781780225920.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888752" y="2325906"/>
            <a:ext cx="5899835" cy="9064188"/>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advClick="0" advTm="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105"/>
                                        </p:tgtEl>
                                        <p:attrNameLst>
                                          <p:attrName>style.visibility</p:attrName>
                                        </p:attrNameLst>
                                      </p:cBhvr>
                                      <p:to>
                                        <p:strVal val="visible"/>
                                      </p:to>
                                    </p:set>
                                    <p:animEffect transition="in" filter="dissolve">
                                      <p:cBhvr>
                                        <p:cTn id="7" dur="1000"/>
                                        <p:tgtEl>
                                          <p:spTgt spid="110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107"/>
                                        </p:tgtEl>
                                        <p:attrNameLst>
                                          <p:attrName>style.visibility</p:attrName>
                                        </p:attrNameLst>
                                      </p:cBhvr>
                                      <p:to>
                                        <p:strVal val="visible"/>
                                      </p:to>
                                    </p:set>
                                    <p:animEffect transition="in" filter="dissolve">
                                      <p:cBhvr>
                                        <p:cTn id="12" dur="1000"/>
                                        <p:tgtEl>
                                          <p:spTgt spid="110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106"/>
                                        </p:tgtEl>
                                        <p:attrNameLst>
                                          <p:attrName>style.visibility</p:attrName>
                                        </p:attrNameLst>
                                      </p:cBhvr>
                                      <p:to>
                                        <p:strVal val="visible"/>
                                      </p:to>
                                    </p:set>
                                    <p:animEffect transition="in" filter="dissolve">
                                      <p:cBhvr>
                                        <p:cTn id="17" dur="1000"/>
                                        <p:tgtEl>
                                          <p:spTgt spid="1106"/>
                                        </p:tgtEl>
                                      </p:cBhvr>
                                    </p:animEffect>
                                  </p:childTnLst>
                                </p:cTn>
                              </p:par>
                            </p:childTnLst>
                          </p:cTn>
                        </p:par>
                        <p:par>
                          <p:cTn id="18" fill="hold">
                            <p:stCondLst>
                              <p:cond delay="1000"/>
                            </p:stCondLst>
                            <p:childTnLst>
                              <p:par>
                                <p:cTn id="19" presetID="10" presetClass="entr" fill="hold" grpId="4" nodeType="afterEffect">
                                  <p:stCondLst>
                                    <p:cond delay="0"/>
                                  </p:stCondLst>
                                  <p:iterate>
                                    <p:tmAbs val="0"/>
                                  </p:iterate>
                                  <p:childTnLst>
                                    <p:set>
                                      <p:cBhvr>
                                        <p:cTn id="20" fill="hold"/>
                                        <p:tgtEl>
                                          <p:spTgt spid="1108"/>
                                        </p:tgtEl>
                                        <p:attrNameLst>
                                          <p:attrName>style.visibility</p:attrName>
                                        </p:attrNameLst>
                                      </p:cBhvr>
                                      <p:to>
                                        <p:strVal val="visible"/>
                                      </p:to>
                                    </p:set>
                                    <p:animEffect transition="in" filter="fade">
                                      <p:cBhvr>
                                        <p:cTn id="21" dur="1500"/>
                                        <p:tgtEl>
                                          <p:spTgt spid="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 grpId="1" animBg="1" advAuto="0"/>
      <p:bldP spid="1106" grpId="3" animBg="1" advAuto="0"/>
      <p:bldP spid="1107" grpId="2" animBg="1" advAuto="0"/>
      <p:bldP spid="1108" grpId="4"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 name="Shape 1110"/>
          <p:cNvSpPr/>
          <p:nvPr/>
        </p:nvSpPr>
        <p:spPr>
          <a:xfrm>
            <a:off x="-2128" y="-31747"/>
            <a:ext cx="24388255" cy="13779496"/>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111" name="Shape 1111"/>
          <p:cNvSpPr/>
          <p:nvPr/>
        </p:nvSpPr>
        <p:spPr>
          <a:xfrm>
            <a:off x="-26238" y="-16921"/>
            <a:ext cx="24436587" cy="1375618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518"/>
                </a:lnTo>
                <a:lnTo>
                  <a:pt x="10822" y="0"/>
                </a:lnTo>
                <a:lnTo>
                  <a:pt x="0" y="21600"/>
                </a:lnTo>
                <a:close/>
              </a:path>
            </a:pathLst>
          </a:custGeom>
          <a:solidFill>
            <a:schemeClr val="accent5">
              <a:hueOff val="-176146"/>
              <a:satOff val="3665"/>
              <a:lumOff val="-13986"/>
              <a:alpha val="5499"/>
            </a:schemeClr>
          </a:solidFill>
          <a:ln w="12700">
            <a:miter lim="400000"/>
          </a:ln>
        </p:spPr>
        <p:txBody>
          <a:bodyPr lIns="50800" tIns="50800" rIns="50800" bIns="50800" anchor="ctr"/>
          <a:lstStyle/>
          <a:p>
            <a:pPr>
              <a:tabLst>
                <a:tab pos="12293600" algn="l"/>
              </a:tabLst>
              <a:defRPr sz="3200"/>
            </a:pPr>
            <a:endParaRPr/>
          </a:p>
        </p:txBody>
      </p:sp>
      <p:sp>
        <p:nvSpPr>
          <p:cNvPr id="1112" name="Shape 1112"/>
          <p:cNvSpPr/>
          <p:nvPr/>
        </p:nvSpPr>
        <p:spPr>
          <a:xfrm>
            <a:off x="283938" y="4978400"/>
            <a:ext cx="8273035" cy="749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4300" spc="344">
                <a:solidFill>
                  <a:srgbClr val="1D296F"/>
                </a:solidFill>
                <a:latin typeface="Montserrat"/>
                <a:ea typeface="Montserrat"/>
                <a:cs typeface="Montserrat"/>
                <a:sym typeface="Montserrat"/>
              </a:defRPr>
            </a:pPr>
            <a:r>
              <a:t>QUALITY/</a:t>
            </a:r>
            <a:r>
              <a:rPr>
                <a:solidFill>
                  <a:srgbClr val="FF85FF"/>
                </a:solidFill>
              </a:rPr>
              <a:t>BEST PRACTICES</a:t>
            </a:r>
          </a:p>
        </p:txBody>
      </p:sp>
      <p:sp>
        <p:nvSpPr>
          <p:cNvPr id="1113" name="Shape 1113"/>
          <p:cNvSpPr/>
          <p:nvPr/>
        </p:nvSpPr>
        <p:spPr>
          <a:xfrm>
            <a:off x="8532235" y="5638800"/>
            <a:ext cx="15858323" cy="0"/>
          </a:xfrm>
          <a:prstGeom prst="line">
            <a:avLst/>
          </a:prstGeom>
          <a:ln w="25400">
            <a:solidFill>
              <a:srgbClr val="1D296F"/>
            </a:solidFill>
            <a:miter lim="400000"/>
          </a:ln>
        </p:spPr>
        <p:txBody>
          <a:bodyPr lIns="50800" tIns="50800" rIns="50800" bIns="50800" anchor="ctr"/>
          <a:lstStyle/>
          <a:p>
            <a:pPr>
              <a:defRPr sz="3200"/>
            </a:pPr>
            <a:endParaRPr/>
          </a:p>
        </p:txBody>
      </p:sp>
      <p:sp>
        <p:nvSpPr>
          <p:cNvPr id="1114" name="Shape 1114"/>
          <p:cNvSpPr/>
          <p:nvPr/>
        </p:nvSpPr>
        <p:spPr>
          <a:xfrm>
            <a:off x="-44918" y="5638800"/>
            <a:ext cx="368639" cy="0"/>
          </a:xfrm>
          <a:prstGeom prst="line">
            <a:avLst/>
          </a:prstGeom>
          <a:ln w="25400">
            <a:solidFill>
              <a:srgbClr val="1D296F"/>
            </a:solidFill>
            <a:miter lim="400000"/>
          </a:ln>
        </p:spPr>
        <p:txBody>
          <a:bodyPr lIns="50800" tIns="50800" rIns="50800" bIns="50800" anchor="ctr"/>
          <a:lstStyle/>
          <a:p>
            <a:pPr>
              <a:defRPr sz="3200"/>
            </a:pPr>
            <a:endParaRPr/>
          </a:p>
        </p:txBody>
      </p:sp>
      <p:sp>
        <p:nvSpPr>
          <p:cNvPr id="1115" name="Shape 1115"/>
          <p:cNvSpPr/>
          <p:nvPr/>
        </p:nvSpPr>
        <p:spPr>
          <a:xfrm>
            <a:off x="7045769" y="677444"/>
            <a:ext cx="11197972"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9000" spc="720">
                <a:solidFill>
                  <a:srgbClr val="002A5C"/>
                </a:solidFill>
                <a:latin typeface="Montserrat"/>
                <a:ea typeface="Montserrat"/>
                <a:cs typeface="Montserrat"/>
                <a:sym typeface="Montserrat"/>
              </a:defRPr>
            </a:lvl1pPr>
          </a:lstStyle>
          <a:p>
            <a:r>
              <a:t>STRATEGIC PLAN</a:t>
            </a:r>
          </a:p>
        </p:txBody>
      </p:sp>
      <p:sp>
        <p:nvSpPr>
          <p:cNvPr id="1116" name="Shape 1116"/>
          <p:cNvSpPr/>
          <p:nvPr/>
        </p:nvSpPr>
        <p:spPr>
          <a:xfrm>
            <a:off x="9653117" y="4564647"/>
            <a:ext cx="5077766"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4900" spc="392">
                <a:solidFill>
                  <a:srgbClr val="1D296F"/>
                </a:solidFill>
                <a:latin typeface="Montserrat"/>
                <a:ea typeface="Montserrat"/>
                <a:cs typeface="Montserrat"/>
                <a:sym typeface="Montserrat"/>
              </a:defRPr>
            </a:lvl1pPr>
          </a:lstStyle>
          <a:p>
            <a:r>
              <a:t>WHAT’S NEW?</a:t>
            </a:r>
          </a:p>
        </p:txBody>
      </p:sp>
      <p:grpSp>
        <p:nvGrpSpPr>
          <p:cNvPr id="1119" name="Group 1119"/>
          <p:cNvGrpSpPr/>
          <p:nvPr/>
        </p:nvGrpSpPr>
        <p:grpSpPr>
          <a:xfrm>
            <a:off x="18486028" y="11652788"/>
            <a:ext cx="5008242" cy="1180295"/>
            <a:chOff x="0" y="0"/>
            <a:chExt cx="5008241" cy="1180293"/>
          </a:xfrm>
        </p:grpSpPr>
        <p:sp>
          <p:nvSpPr>
            <p:cNvPr id="1117" name="Shape 1117"/>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1118"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pic>
        <p:nvPicPr>
          <p:cNvPr id="1120" name="Robin McLeod_20160513_DSC534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42728" y="2650601"/>
            <a:ext cx="6298543" cy="8397282"/>
          </a:xfrm>
          <a:prstGeom prst="rect">
            <a:avLst/>
          </a:prstGeom>
          <a:ln w="25400">
            <a:miter lim="400000"/>
          </a:ln>
          <a:effectLst>
            <a:outerShdw blurRad="254000" dist="127000" dir="5400000" rotWithShape="0">
              <a:srgbClr val="000000">
                <a:alpha val="70000"/>
              </a:srgbClr>
            </a:outerShdw>
          </a:effectLst>
        </p:spPr>
      </p:pic>
      <p:sp>
        <p:nvSpPr>
          <p:cNvPr id="1121" name="Shape 1121"/>
          <p:cNvSpPr/>
          <p:nvPr/>
        </p:nvSpPr>
        <p:spPr>
          <a:xfrm>
            <a:off x="8401245" y="11547838"/>
            <a:ext cx="7581510" cy="26330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defRPr sz="3300" spc="264">
                <a:solidFill>
                  <a:srgbClr val="0268B3"/>
                </a:solidFill>
                <a:latin typeface="Montserrat"/>
                <a:ea typeface="Montserrat"/>
                <a:cs typeface="Montserrat"/>
                <a:sym typeface="Montserrat"/>
              </a:defRPr>
            </a:pPr>
            <a:r>
              <a:t>Robin McLeod</a:t>
            </a:r>
          </a:p>
          <a:p>
            <a:pPr>
              <a:defRPr sz="3300" spc="264">
                <a:solidFill>
                  <a:srgbClr val="0268B3"/>
                </a:solidFill>
                <a:latin typeface="Montserrat"/>
                <a:ea typeface="Montserrat"/>
                <a:cs typeface="Montserrat"/>
                <a:sym typeface="Montserrat"/>
              </a:defRPr>
            </a:pPr>
            <a:r>
              <a:t>Vice Chair</a:t>
            </a:r>
          </a:p>
          <a:p>
            <a:pPr>
              <a:defRPr sz="3300" spc="264">
                <a:solidFill>
                  <a:srgbClr val="0268B3"/>
                </a:solidFill>
                <a:latin typeface="Montserrat"/>
                <a:ea typeface="Montserrat"/>
                <a:cs typeface="Montserrat"/>
                <a:sym typeface="Montserrat"/>
              </a:defRPr>
            </a:pPr>
            <a:r>
              <a:t>QUALITY/BEST PRACTICES</a:t>
            </a:r>
          </a:p>
        </p:txBody>
      </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120"/>
                                        </p:tgtEl>
                                        <p:attrNameLst>
                                          <p:attrName>style.visibility</p:attrName>
                                        </p:attrNameLst>
                                      </p:cBhvr>
                                      <p:to>
                                        <p:strVal val="visible"/>
                                      </p:to>
                                    </p:set>
                                    <p:animEffect transition="in" filter="wipe(left)">
                                      <p:cBhvr>
                                        <p:cTn id="7" dur="1500"/>
                                        <p:tgtEl>
                                          <p:spTgt spid="1120"/>
                                        </p:tgtEl>
                                      </p:cBhvr>
                                    </p:animEffect>
                                  </p:childTnLst>
                                </p:cTn>
                              </p:par>
                            </p:childTnLst>
                          </p:cTn>
                        </p:par>
                        <p:par>
                          <p:cTn id="8" fill="hold">
                            <p:stCondLst>
                              <p:cond delay="1500"/>
                            </p:stCondLst>
                            <p:childTnLst>
                              <p:par>
                                <p:cTn id="9" presetID="9" presetClass="entr" fill="hold" grpId="2" nodeType="afterEffect">
                                  <p:stCondLst>
                                    <p:cond delay="0"/>
                                  </p:stCondLst>
                                  <p:iterate>
                                    <p:tmAbs val="0"/>
                                  </p:iterate>
                                  <p:childTnLst>
                                    <p:set>
                                      <p:cBhvr>
                                        <p:cTn id="10" fill="hold"/>
                                        <p:tgtEl>
                                          <p:spTgt spid="1121"/>
                                        </p:tgtEl>
                                        <p:attrNameLst>
                                          <p:attrName>style.visibility</p:attrName>
                                        </p:attrNameLst>
                                      </p:cBhvr>
                                      <p:to>
                                        <p:strVal val="visible"/>
                                      </p:to>
                                    </p:set>
                                    <p:animEffect transition="in" filter="dissolve">
                                      <p:cBhvr>
                                        <p:cTn id="11" dur="1000"/>
                                        <p:tgtEl>
                                          <p:spTgt spid="1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0" grpId="1" animBg="1" advAuto="0"/>
      <p:bldP spid="1121" grpId="2"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 name="Shape 1123"/>
          <p:cNvSpPr/>
          <p:nvPr/>
        </p:nvSpPr>
        <p:spPr>
          <a:xfrm>
            <a:off x="-2128" y="-48525"/>
            <a:ext cx="24388255" cy="13813051"/>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124" name="Shape 1124"/>
          <p:cNvSpPr/>
          <p:nvPr/>
        </p:nvSpPr>
        <p:spPr>
          <a:xfrm>
            <a:off x="2577621" y="2202793"/>
            <a:ext cx="8839963" cy="177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11000" spc="880">
                <a:solidFill>
                  <a:srgbClr val="3A7DCB"/>
                </a:solidFill>
                <a:latin typeface="Montserrat"/>
                <a:ea typeface="Montserrat"/>
                <a:cs typeface="Montserrat"/>
                <a:sym typeface="Montserrat"/>
              </a:defRPr>
            </a:lvl1pPr>
          </a:lstStyle>
          <a:p>
            <a:r>
              <a:t>RESEARCH</a:t>
            </a:r>
          </a:p>
        </p:txBody>
      </p:sp>
      <p:sp>
        <p:nvSpPr>
          <p:cNvPr id="1125" name="Shape 1125"/>
          <p:cNvSpPr/>
          <p:nvPr/>
        </p:nvSpPr>
        <p:spPr>
          <a:xfrm>
            <a:off x="4254022" y="3935563"/>
            <a:ext cx="4474846" cy="124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7500" spc="600">
                <a:solidFill>
                  <a:srgbClr val="1D296F"/>
                </a:solidFill>
                <a:latin typeface="Montserrat"/>
                <a:ea typeface="Montserrat"/>
                <a:cs typeface="Montserrat"/>
                <a:sym typeface="Montserrat"/>
              </a:defRPr>
            </a:lvl1pPr>
          </a:lstStyle>
          <a:p>
            <a:r>
              <a:t>UPDATE</a:t>
            </a:r>
          </a:p>
        </p:txBody>
      </p:sp>
      <p:sp>
        <p:nvSpPr>
          <p:cNvPr id="1126" name="Shape 1126"/>
          <p:cNvSpPr/>
          <p:nvPr/>
        </p:nvSpPr>
        <p:spPr>
          <a:xfrm>
            <a:off x="1752600" y="3800349"/>
            <a:ext cx="333624" cy="333624"/>
          </a:xfrm>
          <a:prstGeom prst="rect">
            <a:avLst/>
          </a:prstGeom>
          <a:blipFill>
            <a:blip r:embed="rId2"/>
          </a:blipFill>
          <a:ln w="12700">
            <a:miter lim="400000"/>
          </a:ln>
        </p:spPr>
        <p:txBody>
          <a:bodyPr lIns="50800" tIns="50800" rIns="50800" bIns="50800" anchor="ctr"/>
          <a:lstStyle/>
          <a:p>
            <a:pPr>
              <a:defRPr sz="3200">
                <a:solidFill>
                  <a:srgbClr val="FFFFFF"/>
                </a:solidFill>
              </a:defRPr>
            </a:pPr>
            <a:endParaRPr/>
          </a:p>
        </p:txBody>
      </p:sp>
      <p:sp>
        <p:nvSpPr>
          <p:cNvPr id="1127" name="Shape 1127"/>
          <p:cNvSpPr/>
          <p:nvPr/>
        </p:nvSpPr>
        <p:spPr>
          <a:xfrm>
            <a:off x="1908571" y="3908137"/>
            <a:ext cx="5291986" cy="68249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38100">
            <a:solidFill>
              <a:srgbClr val="000000">
                <a:alpha val="50000"/>
              </a:srgbClr>
            </a:solidFill>
            <a:custDash>
              <a:ds d="200000" sp="200000"/>
            </a:custDash>
            <a:miter lim="400000"/>
          </a:ln>
        </p:spPr>
        <p:txBody>
          <a:bodyPr lIns="50800" tIns="50800" rIns="50800" bIns="50800" anchor="ctr"/>
          <a:lstStyle/>
          <a:p>
            <a:pPr>
              <a:defRPr sz="3200"/>
            </a:pPr>
            <a:endParaRPr/>
          </a:p>
        </p:txBody>
      </p:sp>
      <p:pic>
        <p:nvPicPr>
          <p:cNvPr id="1128" name="OrthopaedicSurgeryPhotoshoot_KaylaRocca-4777-small-filtered.jpe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890724" y="-62903"/>
            <a:ext cx="11358902" cy="56794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21600"/>
                </a:lnTo>
                <a:lnTo>
                  <a:pt x="21600" y="0"/>
                </a:lnTo>
                <a:lnTo>
                  <a:pt x="0" y="0"/>
                </a:lnTo>
                <a:close/>
              </a:path>
            </a:pathLst>
          </a:custGeom>
          <a:ln w="12700">
            <a:miter lim="400000"/>
          </a:ln>
        </p:spPr>
      </p:pic>
      <p:pic>
        <p:nvPicPr>
          <p:cNvPr id="1129" name="OrthopaedicSurgeryPhotoshoot_KaylaRocca-4778-small-filtered.jpe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741819" y="3634796"/>
            <a:ext cx="16631338" cy="1011429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3918"/>
                </a:lnTo>
                <a:lnTo>
                  <a:pt x="13136" y="0"/>
                </a:lnTo>
                <a:lnTo>
                  <a:pt x="0" y="21600"/>
                </a:lnTo>
                <a:lnTo>
                  <a:pt x="21600" y="21600"/>
                </a:lnTo>
                <a:close/>
              </a:path>
            </a:pathLst>
          </a:custGeom>
          <a:ln w="12700">
            <a:miter lim="400000"/>
          </a:ln>
        </p:spPr>
      </p:pic>
      <p:grpSp>
        <p:nvGrpSpPr>
          <p:cNvPr id="1132" name="Group 1132"/>
          <p:cNvGrpSpPr/>
          <p:nvPr/>
        </p:nvGrpSpPr>
        <p:grpSpPr>
          <a:xfrm>
            <a:off x="18486028" y="11652788"/>
            <a:ext cx="5008242" cy="1180295"/>
            <a:chOff x="0" y="0"/>
            <a:chExt cx="5008241" cy="1180293"/>
          </a:xfrm>
        </p:grpSpPr>
        <p:sp>
          <p:nvSpPr>
            <p:cNvPr id="1130" name="Shape 1130"/>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FFFFFF"/>
                  </a:solidFill>
                </a:rPr>
                <a:t>ANNUAL ADDRESS</a:t>
              </a:r>
              <a:r>
                <a:t> 2016</a:t>
              </a:r>
            </a:p>
          </p:txBody>
        </p:sp>
        <p:pic>
          <p:nvPicPr>
            <p:cNvPr id="1131" name="pasted-image.pd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1133" name="Shape 1133"/>
          <p:cNvSpPr/>
          <p:nvPr/>
        </p:nvSpPr>
        <p:spPr>
          <a:xfrm rot="2700000">
            <a:off x="19928716" y="-1113762"/>
            <a:ext cx="9212524" cy="92125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5">
              <a:hueOff val="-176146"/>
              <a:satOff val="3665"/>
              <a:lumOff val="-13986"/>
              <a:alpha val="5000"/>
            </a:schemeClr>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grpSp>
        <p:nvGrpSpPr>
          <p:cNvPr id="1136" name="Group 1136"/>
          <p:cNvGrpSpPr/>
          <p:nvPr/>
        </p:nvGrpSpPr>
        <p:grpSpPr>
          <a:xfrm>
            <a:off x="17701955" y="851721"/>
            <a:ext cx="8593206" cy="4480145"/>
            <a:chOff x="0" y="0"/>
            <a:chExt cx="8593204" cy="4480144"/>
          </a:xfrm>
        </p:grpSpPr>
        <p:sp>
          <p:nvSpPr>
            <p:cNvPr id="1134" name="Shape 1134"/>
            <p:cNvSpPr/>
            <p:nvPr/>
          </p:nvSpPr>
          <p:spPr>
            <a:xfrm>
              <a:off x="0" y="3233004"/>
              <a:ext cx="8593205" cy="1247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584200">
                <a:lnSpc>
                  <a:spcPct val="120000"/>
                </a:lnSpc>
                <a:defRPr sz="3400">
                  <a:solidFill>
                    <a:srgbClr val="1D296F"/>
                  </a:solidFill>
                  <a:latin typeface="Lato Regular"/>
                  <a:ea typeface="Lato Regular"/>
                  <a:cs typeface="Lato Regular"/>
                  <a:sym typeface="Lato Regular"/>
                </a:defRPr>
              </a:pPr>
              <a:r>
                <a:t>Val Cabral</a:t>
              </a:r>
            </a:p>
            <a:p>
              <a:pPr defTabSz="584200">
                <a:lnSpc>
                  <a:spcPct val="120000"/>
                </a:lnSpc>
                <a:defRPr sz="3400">
                  <a:solidFill>
                    <a:srgbClr val="1D296F"/>
                  </a:solidFill>
                  <a:latin typeface="Lato Regular"/>
                  <a:ea typeface="Lato Regular"/>
                  <a:cs typeface="Lato Regular"/>
                  <a:sym typeface="Lato Regular"/>
                </a:defRPr>
              </a:pPr>
              <a:r>
                <a:t>Research Administrator</a:t>
              </a:r>
            </a:p>
          </p:txBody>
        </p:sp>
        <p:pic>
          <p:nvPicPr>
            <p:cNvPr id="1135" name="Val.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39594" y="0"/>
              <a:ext cx="2314017" cy="3006914"/>
            </a:xfrm>
            <a:prstGeom prst="rect">
              <a:avLst/>
            </a:prstGeom>
            <a:ln w="25400" cap="flat">
              <a:noFill/>
              <a:miter lim="400000"/>
            </a:ln>
            <a:effectLst>
              <a:outerShdw blurRad="254000" dist="127000" dir="5400000" rotWithShape="0">
                <a:srgbClr val="000000">
                  <a:alpha val="70000"/>
                </a:srgbClr>
              </a:outerShdw>
            </a:effectLst>
          </p:spPr>
        </p:pic>
      </p:grpSp>
      <p:grpSp>
        <p:nvGrpSpPr>
          <p:cNvPr id="1139" name="Group 1139"/>
          <p:cNvGrpSpPr/>
          <p:nvPr/>
        </p:nvGrpSpPr>
        <p:grpSpPr>
          <a:xfrm>
            <a:off x="4311568" y="5951990"/>
            <a:ext cx="4359753" cy="4628381"/>
            <a:chOff x="0" y="0"/>
            <a:chExt cx="4359751" cy="4628379"/>
          </a:xfrm>
        </p:grpSpPr>
        <p:pic>
          <p:nvPicPr>
            <p:cNvPr id="1137" name="_DSC4891.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0"/>
              <a:ext cx="4359752" cy="3269814"/>
            </a:xfrm>
            <a:prstGeom prst="rect">
              <a:avLst/>
            </a:prstGeom>
            <a:ln w="25400" cap="flat">
              <a:noFill/>
              <a:miter lim="400000"/>
            </a:ln>
            <a:effectLst>
              <a:outerShdw blurRad="254000" dist="127000" dir="5400000" rotWithShape="0">
                <a:srgbClr val="000000">
                  <a:alpha val="70000"/>
                </a:srgbClr>
              </a:outerShdw>
            </a:effectLst>
          </p:spPr>
        </p:pic>
        <p:sp>
          <p:nvSpPr>
            <p:cNvPr id="1138" name="Shape 1138"/>
            <p:cNvSpPr/>
            <p:nvPr/>
          </p:nvSpPr>
          <p:spPr>
            <a:xfrm>
              <a:off x="246446" y="3381239"/>
              <a:ext cx="3866859" cy="1247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584200">
                <a:lnSpc>
                  <a:spcPct val="120000"/>
                </a:lnSpc>
                <a:defRPr sz="3400">
                  <a:solidFill>
                    <a:srgbClr val="1D296F"/>
                  </a:solidFill>
                  <a:latin typeface="Lato Regular"/>
                  <a:ea typeface="Lato Regular"/>
                  <a:cs typeface="Lato Regular"/>
                  <a:sym typeface="Lato Regular"/>
                </a:defRPr>
              </a:pPr>
              <a:r>
                <a:t>Michael Fehlings</a:t>
              </a:r>
            </a:p>
            <a:p>
              <a:pPr defTabSz="584200">
                <a:lnSpc>
                  <a:spcPct val="120000"/>
                </a:lnSpc>
                <a:defRPr sz="3400">
                  <a:solidFill>
                    <a:srgbClr val="1D296F"/>
                  </a:solidFill>
                  <a:latin typeface="Lato Regular"/>
                  <a:ea typeface="Lato Regular"/>
                  <a:cs typeface="Lato Regular"/>
                  <a:sym typeface="Lato Regular"/>
                </a:defRPr>
              </a:pPr>
              <a:r>
                <a:t>Vice Chair Research</a:t>
              </a:r>
            </a:p>
          </p:txBody>
        </p:sp>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136"/>
                                        </p:tgtEl>
                                        <p:attrNameLst>
                                          <p:attrName>style.visibility</p:attrName>
                                        </p:attrNameLst>
                                      </p:cBhvr>
                                      <p:to>
                                        <p:strVal val="visible"/>
                                      </p:to>
                                    </p:set>
                                    <p:animEffect transition="in" filter="dissolve">
                                      <p:cBhvr>
                                        <p:cTn id="7" dur="1000"/>
                                        <p:tgtEl>
                                          <p:spTgt spid="1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 grpId="1"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 name="Shape 1141"/>
          <p:cNvSpPr/>
          <p:nvPr/>
        </p:nvSpPr>
        <p:spPr>
          <a:xfrm>
            <a:off x="-2128" y="-48525"/>
            <a:ext cx="24388255" cy="13813051"/>
          </a:xfrm>
          <a:prstGeom prst="rect">
            <a:avLst/>
          </a:prstGeom>
          <a:solidFill>
            <a:schemeClr val="accent1">
              <a:hueOff val="273562"/>
              <a:satOff val="2937"/>
              <a:lumOff val="-22233"/>
              <a:alpha val="95017"/>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pic>
        <p:nvPicPr>
          <p:cNvPr id="1142" name="OrthopaedicSurgeryPhotoshoot_KaylaRocca-397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080146" y="-14591408"/>
            <a:ext cx="20571489" cy="13716001"/>
          </a:xfrm>
          <a:prstGeom prst="rect">
            <a:avLst/>
          </a:prstGeom>
          <a:ln w="12700">
            <a:miter lim="400000"/>
          </a:ln>
        </p:spPr>
      </p:pic>
      <p:grpSp>
        <p:nvGrpSpPr>
          <p:cNvPr id="1145" name="Group 1145"/>
          <p:cNvGrpSpPr/>
          <p:nvPr/>
        </p:nvGrpSpPr>
        <p:grpSpPr>
          <a:xfrm>
            <a:off x="18486028" y="11652788"/>
            <a:ext cx="5008242" cy="1180295"/>
            <a:chOff x="0" y="0"/>
            <a:chExt cx="5008241" cy="1180293"/>
          </a:xfrm>
        </p:grpSpPr>
        <p:sp>
          <p:nvSpPr>
            <p:cNvPr id="1143" name="Shape 1143"/>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FFFFFF"/>
                  </a:solidFill>
                </a:rPr>
                <a:t>ANNUAL ADDRESS</a:t>
              </a:r>
              <a:r>
                <a:t> 2016</a:t>
              </a:r>
            </a:p>
          </p:txBody>
        </p:sp>
        <p:pic>
          <p:nvPicPr>
            <p:cNvPr id="1144" name="past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1146" name="Shape 1146"/>
          <p:cNvSpPr/>
          <p:nvPr/>
        </p:nvSpPr>
        <p:spPr>
          <a:xfrm>
            <a:off x="4657010" y="418027"/>
            <a:ext cx="16155658" cy="1181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7100" spc="568">
                <a:solidFill>
                  <a:srgbClr val="FF63EE"/>
                </a:solidFill>
                <a:latin typeface="Montserrat"/>
                <a:ea typeface="Montserrat"/>
                <a:cs typeface="Montserrat"/>
                <a:sym typeface="Montserrat"/>
              </a:defRPr>
            </a:pPr>
            <a:r>
              <a:t>RESEARCH FUNDING  </a:t>
            </a:r>
            <a:r>
              <a:rPr sz="5500" spc="440"/>
              <a:t>(2009-2015)</a:t>
            </a:r>
          </a:p>
        </p:txBody>
      </p:sp>
      <p:pic>
        <p:nvPicPr>
          <p:cNvPr id="1147" name="pasted-image.pdf"/>
          <p:cNvPicPr>
            <a:picLocks noChangeAspect="1"/>
          </p:cNvPicPr>
          <p:nvPr/>
        </p:nvPicPr>
        <p:blipFill>
          <a:blip r:embed="rId4">
            <a:extLst/>
          </a:blip>
          <a:stretch>
            <a:fillRect/>
          </a:stretch>
        </p:blipFill>
        <p:spPr>
          <a:xfrm>
            <a:off x="5196025" y="2111736"/>
            <a:ext cx="14722028" cy="11041521"/>
          </a:xfrm>
          <a:prstGeom prst="rect">
            <a:avLst/>
          </a:prstGeom>
          <a:ln w="25400">
            <a:miter lim="400000"/>
          </a:ln>
          <a:effectLst>
            <a:reflection stA="50000" endPos="40000" dir="5400000" sy="-100000" algn="bl" rotWithShape="0"/>
          </a:effectLst>
        </p:spPr>
      </p:pic>
      <p:sp>
        <p:nvSpPr>
          <p:cNvPr id="1148" name="Shape 1148"/>
          <p:cNvSpPr/>
          <p:nvPr/>
        </p:nvSpPr>
        <p:spPr>
          <a:xfrm flipH="1">
            <a:off x="16484600" y="5121455"/>
            <a:ext cx="644346" cy="644346"/>
          </a:xfrm>
          <a:prstGeom prst="line">
            <a:avLst/>
          </a:prstGeom>
          <a:ln w="88900">
            <a:solidFill>
              <a:schemeClr val="accent5"/>
            </a:solidFill>
            <a:miter lim="400000"/>
            <a:tailEnd type="triangle"/>
          </a:ln>
        </p:spPr>
        <p:txBody>
          <a:bodyPr lIns="50800" tIns="50800" rIns="50800" bIns="50800" anchor="ctr"/>
          <a:lstStyle/>
          <a:p>
            <a:pPr>
              <a:defRPr sz="3200"/>
            </a:pPr>
            <a:endParaRPr/>
          </a:p>
        </p:txBody>
      </p:sp>
      <p:sp>
        <p:nvSpPr>
          <p:cNvPr id="1149" name="Shape 1149"/>
          <p:cNvSpPr/>
          <p:nvPr/>
        </p:nvSpPr>
        <p:spPr>
          <a:xfrm>
            <a:off x="17149921" y="4394199"/>
            <a:ext cx="2326958"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5"/>
                </a:solidFill>
                <a:latin typeface="Lato Regular"/>
                <a:ea typeface="Lato Regular"/>
                <a:cs typeface="Lato Regular"/>
                <a:sym typeface="Lato Regular"/>
              </a:defRPr>
            </a:lvl1pPr>
          </a:lstStyle>
          <a:p>
            <a:r>
              <a:t>$55.2M</a:t>
            </a:r>
          </a:p>
        </p:txBody>
      </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400"/>
                                  </p:stCondLst>
                                  <p:iterate>
                                    <p:tmAbs val="0"/>
                                  </p:iterate>
                                  <p:childTnLst>
                                    <p:set>
                                      <p:cBhvr>
                                        <p:cTn id="6" fill="hold"/>
                                        <p:tgtEl>
                                          <p:spTgt spid="1147"/>
                                        </p:tgtEl>
                                        <p:attrNameLst>
                                          <p:attrName>style.visibility</p:attrName>
                                        </p:attrNameLst>
                                      </p:cBhvr>
                                      <p:to>
                                        <p:strVal val="visible"/>
                                      </p:to>
                                    </p:set>
                                    <p:animEffect transition="in" filter="dissolve">
                                      <p:cBhvr>
                                        <p:cTn id="7" dur="2250"/>
                                        <p:tgtEl>
                                          <p:spTgt spid="11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148"/>
                                        </p:tgtEl>
                                        <p:attrNameLst>
                                          <p:attrName>style.visibility</p:attrName>
                                        </p:attrNameLst>
                                      </p:cBhvr>
                                      <p:to>
                                        <p:strVal val="visible"/>
                                      </p:to>
                                    </p:set>
                                    <p:animEffect transition="in" filter="wipe(left)">
                                      <p:cBhvr>
                                        <p:cTn id="12" dur="1500"/>
                                        <p:tgtEl>
                                          <p:spTgt spid="1148"/>
                                        </p:tgtEl>
                                      </p:cBhvr>
                                    </p:animEffect>
                                  </p:childTnLst>
                                </p:cTn>
                              </p:par>
                            </p:childTnLst>
                          </p:cTn>
                        </p:par>
                        <p:par>
                          <p:cTn id="13" fill="hold">
                            <p:stCondLst>
                              <p:cond delay="1500"/>
                            </p:stCondLst>
                            <p:childTnLst>
                              <p:par>
                                <p:cTn id="14" presetID="9" presetClass="entr" fill="hold" grpId="3" nodeType="afterEffect">
                                  <p:stCondLst>
                                    <p:cond delay="0"/>
                                  </p:stCondLst>
                                  <p:iterate>
                                    <p:tmAbs val="0"/>
                                  </p:iterate>
                                  <p:childTnLst>
                                    <p:set>
                                      <p:cBhvr>
                                        <p:cTn id="15" fill="hold"/>
                                        <p:tgtEl>
                                          <p:spTgt spid="1149"/>
                                        </p:tgtEl>
                                        <p:attrNameLst>
                                          <p:attrName>style.visibility</p:attrName>
                                        </p:attrNameLst>
                                      </p:cBhvr>
                                      <p:to>
                                        <p:strVal val="visible"/>
                                      </p:to>
                                    </p:set>
                                    <p:animEffect transition="in" filter="dissolve">
                                      <p:cBhvr>
                                        <p:cTn id="16" dur="1000"/>
                                        <p:tgtEl>
                                          <p:spTgt spid="1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 grpId="1" animBg="1" advAuto="0"/>
      <p:bldP spid="1148" grpId="2" animBg="1" advAuto="0"/>
      <p:bldP spid="1149" grpId="3"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1" name="Shape 1151"/>
          <p:cNvSpPr/>
          <p:nvPr/>
        </p:nvSpPr>
        <p:spPr>
          <a:xfrm>
            <a:off x="-2128" y="-48525"/>
            <a:ext cx="24388255" cy="13813051"/>
          </a:xfrm>
          <a:prstGeom prst="rect">
            <a:avLst/>
          </a:prstGeom>
          <a:solidFill>
            <a:schemeClr val="accent1">
              <a:hueOff val="273562"/>
              <a:satOff val="2937"/>
              <a:lumOff val="-22233"/>
              <a:alpha val="95017"/>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pic>
        <p:nvPicPr>
          <p:cNvPr id="1152" name="OrthopaedicSurgeryPhotoshoot_KaylaRocca-397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080146" y="-14591408"/>
            <a:ext cx="20571489" cy="13716001"/>
          </a:xfrm>
          <a:prstGeom prst="rect">
            <a:avLst/>
          </a:prstGeom>
          <a:ln w="12700">
            <a:miter lim="400000"/>
          </a:ln>
        </p:spPr>
      </p:pic>
      <p:grpSp>
        <p:nvGrpSpPr>
          <p:cNvPr id="1155" name="Group 1155"/>
          <p:cNvGrpSpPr/>
          <p:nvPr/>
        </p:nvGrpSpPr>
        <p:grpSpPr>
          <a:xfrm>
            <a:off x="18486028" y="11652788"/>
            <a:ext cx="5008242" cy="1180295"/>
            <a:chOff x="0" y="0"/>
            <a:chExt cx="5008241" cy="1180293"/>
          </a:xfrm>
        </p:grpSpPr>
        <p:sp>
          <p:nvSpPr>
            <p:cNvPr id="1153" name="Shape 1153"/>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FFFFFF"/>
                  </a:solidFill>
                </a:rPr>
                <a:t>ANNUAL ADDRESS</a:t>
              </a:r>
              <a:r>
                <a:t> 2016</a:t>
              </a:r>
            </a:p>
          </p:txBody>
        </p:sp>
        <p:pic>
          <p:nvPicPr>
            <p:cNvPr id="1154" name="past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pic>
        <p:nvPicPr>
          <p:cNvPr id="1156" name="pasted-image.pdf"/>
          <p:cNvPicPr>
            <a:picLocks noChangeAspect="1"/>
          </p:cNvPicPr>
          <p:nvPr/>
        </p:nvPicPr>
        <p:blipFill>
          <a:blip r:embed="rId4">
            <a:extLst/>
          </a:blip>
          <a:stretch>
            <a:fillRect/>
          </a:stretch>
        </p:blipFill>
        <p:spPr>
          <a:xfrm>
            <a:off x="4870727" y="2411258"/>
            <a:ext cx="13998687" cy="10499017"/>
          </a:xfrm>
          <a:prstGeom prst="rect">
            <a:avLst/>
          </a:prstGeom>
          <a:ln w="12700">
            <a:miter lim="400000"/>
          </a:ln>
        </p:spPr>
      </p:pic>
      <p:sp>
        <p:nvSpPr>
          <p:cNvPr id="1157" name="Shape 1157"/>
          <p:cNvSpPr/>
          <p:nvPr/>
        </p:nvSpPr>
        <p:spPr>
          <a:xfrm>
            <a:off x="1291456" y="640124"/>
            <a:ext cx="21801088" cy="1181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7100" spc="568">
                <a:solidFill>
                  <a:srgbClr val="FF7EE8"/>
                </a:solidFill>
                <a:latin typeface="Montserrat"/>
                <a:ea typeface="Montserrat"/>
                <a:cs typeface="Montserrat"/>
                <a:sym typeface="Montserrat"/>
              </a:defRPr>
            </a:lvl1pPr>
          </a:lstStyle>
          <a:p>
            <a:r>
              <a:t>SURGEON SCIENTIST TRAINING PROGRAM</a:t>
            </a:r>
          </a:p>
        </p:txBody>
      </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156"/>
                                        </p:tgtEl>
                                        <p:attrNameLst>
                                          <p:attrName>style.visibility</p:attrName>
                                        </p:attrNameLst>
                                      </p:cBhvr>
                                      <p:to>
                                        <p:strVal val="visible"/>
                                      </p:to>
                                    </p:set>
                                    <p:animEffect transition="in" filter="wipe(left)">
                                      <p:cBhvr>
                                        <p:cTn id="7" dur="2000"/>
                                        <p:tgtEl>
                                          <p:spTgt spid="1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6" grpId="1"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 name="Shape 1159"/>
          <p:cNvSpPr/>
          <p:nvPr/>
        </p:nvSpPr>
        <p:spPr>
          <a:xfrm>
            <a:off x="-2128" y="-48525"/>
            <a:ext cx="24388255" cy="13813051"/>
          </a:xfrm>
          <a:prstGeom prst="rect">
            <a:avLst/>
          </a:prstGeom>
          <a:solidFill>
            <a:schemeClr val="accent1">
              <a:hueOff val="273562"/>
              <a:satOff val="2937"/>
              <a:lumOff val="-22233"/>
              <a:alpha val="95017"/>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pic>
        <p:nvPicPr>
          <p:cNvPr id="1160" name="OrthopaedicSurgeryPhotoshoot_KaylaRocca-397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080146" y="-14591408"/>
            <a:ext cx="20571489" cy="13716001"/>
          </a:xfrm>
          <a:prstGeom prst="rect">
            <a:avLst/>
          </a:prstGeom>
          <a:ln w="12700">
            <a:miter lim="400000"/>
          </a:ln>
        </p:spPr>
      </p:pic>
      <p:grpSp>
        <p:nvGrpSpPr>
          <p:cNvPr id="1163" name="Group 1163"/>
          <p:cNvGrpSpPr/>
          <p:nvPr/>
        </p:nvGrpSpPr>
        <p:grpSpPr>
          <a:xfrm>
            <a:off x="18486028" y="11652788"/>
            <a:ext cx="5008242" cy="1180295"/>
            <a:chOff x="0" y="0"/>
            <a:chExt cx="5008241" cy="1180293"/>
          </a:xfrm>
        </p:grpSpPr>
        <p:sp>
          <p:nvSpPr>
            <p:cNvPr id="1161" name="Shape 1161"/>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FFFFFF"/>
                  </a:solidFill>
                </a:rPr>
                <a:t>ANNUAL ADDRESS</a:t>
              </a:r>
              <a:r>
                <a:t> 2016</a:t>
              </a:r>
            </a:p>
          </p:txBody>
        </p:sp>
        <p:pic>
          <p:nvPicPr>
            <p:cNvPr id="1162" name="past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pic>
        <p:nvPicPr>
          <p:cNvPr id="1164" name="pasted-image.pdf"/>
          <p:cNvPicPr>
            <a:picLocks noChangeAspect="1"/>
          </p:cNvPicPr>
          <p:nvPr/>
        </p:nvPicPr>
        <p:blipFill>
          <a:blip r:embed="rId4">
            <a:extLst/>
          </a:blip>
          <a:stretch>
            <a:fillRect/>
          </a:stretch>
        </p:blipFill>
        <p:spPr>
          <a:xfrm>
            <a:off x="4594530" y="2048403"/>
            <a:ext cx="15194940" cy="11396206"/>
          </a:xfrm>
          <a:prstGeom prst="rect">
            <a:avLst/>
          </a:prstGeom>
          <a:ln w="12700">
            <a:miter lim="400000"/>
          </a:ln>
        </p:spPr>
      </p:pic>
      <p:sp>
        <p:nvSpPr>
          <p:cNvPr id="1165" name="Shape 1165"/>
          <p:cNvSpPr/>
          <p:nvPr/>
        </p:nvSpPr>
        <p:spPr>
          <a:xfrm>
            <a:off x="1291456" y="640124"/>
            <a:ext cx="21801088" cy="1181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7100" spc="568">
                <a:solidFill>
                  <a:srgbClr val="FF7EE8"/>
                </a:solidFill>
                <a:latin typeface="Montserrat"/>
                <a:ea typeface="Montserrat"/>
                <a:cs typeface="Montserrat"/>
                <a:sym typeface="Montserrat"/>
              </a:defRPr>
            </a:lvl1pPr>
          </a:lstStyle>
          <a:p>
            <a:r>
              <a:t>SURGEON SCIENTIST TRAINING PROGRAM</a:t>
            </a:r>
          </a:p>
        </p:txBody>
      </p:sp>
      <p:sp>
        <p:nvSpPr>
          <p:cNvPr id="1166" name="Shape 1166"/>
          <p:cNvSpPr/>
          <p:nvPr/>
        </p:nvSpPr>
        <p:spPr>
          <a:xfrm flipH="1">
            <a:off x="18008600" y="10845800"/>
            <a:ext cx="987586" cy="0"/>
          </a:xfrm>
          <a:prstGeom prst="line">
            <a:avLst/>
          </a:prstGeom>
          <a:ln w="88900">
            <a:solidFill>
              <a:srgbClr val="C82C52"/>
            </a:solidFill>
            <a:miter lim="400000"/>
            <a:tailEnd type="triangle"/>
          </a:ln>
        </p:spPr>
        <p:txBody>
          <a:bodyPr lIns="50800" tIns="50800" rIns="50800" bIns="50800" anchor="ctr"/>
          <a:lstStyle/>
          <a:p>
            <a:pPr>
              <a:defRPr sz="3200"/>
            </a:pPr>
            <a:endParaRPr/>
          </a:p>
        </p:txBody>
      </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164"/>
                                        </p:tgtEl>
                                        <p:attrNameLst>
                                          <p:attrName>style.visibility</p:attrName>
                                        </p:attrNameLst>
                                      </p:cBhvr>
                                      <p:to>
                                        <p:strVal val="visible"/>
                                      </p:to>
                                    </p:set>
                                    <p:animEffect transition="in" filter="wipe(left)">
                                      <p:cBhvr>
                                        <p:cTn id="7" dur="2250"/>
                                        <p:tgtEl>
                                          <p:spTgt spid="1164"/>
                                        </p:tgtEl>
                                      </p:cBhvr>
                                    </p:animEffect>
                                  </p:childTnLst>
                                </p:cTn>
                              </p:par>
                            </p:childTnLst>
                          </p:cTn>
                        </p:par>
                        <p:par>
                          <p:cTn id="8" fill="hold">
                            <p:stCondLst>
                              <p:cond delay="2250"/>
                            </p:stCondLst>
                            <p:childTnLst>
                              <p:par>
                                <p:cTn id="9" presetID="10" presetClass="entr" fill="hold" grpId="2" nodeType="afterEffect">
                                  <p:stCondLst>
                                    <p:cond delay="0"/>
                                  </p:stCondLst>
                                  <p:iterate>
                                    <p:tmAbs val="0"/>
                                  </p:iterate>
                                  <p:childTnLst>
                                    <p:set>
                                      <p:cBhvr>
                                        <p:cTn id="10" fill="hold"/>
                                        <p:tgtEl>
                                          <p:spTgt spid="1166"/>
                                        </p:tgtEl>
                                        <p:attrNameLst>
                                          <p:attrName>style.visibility</p:attrName>
                                        </p:attrNameLst>
                                      </p:cBhvr>
                                      <p:to>
                                        <p:strVal val="visible"/>
                                      </p:to>
                                    </p:set>
                                    <p:animEffect transition="in" filter="fade">
                                      <p:cBhvr>
                                        <p:cTn id="11" dur="2000"/>
                                        <p:tgtEl>
                                          <p:spTgt spid="1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4" grpId="1" animBg="1" advAuto="0"/>
      <p:bldP spid="1166" grpId="2"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 name="Shape 1168"/>
          <p:cNvSpPr/>
          <p:nvPr/>
        </p:nvSpPr>
        <p:spPr>
          <a:xfrm>
            <a:off x="-2128" y="-48525"/>
            <a:ext cx="24388255" cy="13813051"/>
          </a:xfrm>
          <a:prstGeom prst="rect">
            <a:avLst/>
          </a:prstGeom>
          <a:solidFill>
            <a:schemeClr val="accent1">
              <a:hueOff val="273562"/>
              <a:satOff val="2937"/>
              <a:lumOff val="-22233"/>
              <a:alpha val="95017"/>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pic>
        <p:nvPicPr>
          <p:cNvPr id="1169" name="OrthopaedicSurgeryPhotoshoot_KaylaRocca-397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080146" y="-14591408"/>
            <a:ext cx="20571489" cy="13716001"/>
          </a:xfrm>
          <a:prstGeom prst="rect">
            <a:avLst/>
          </a:prstGeom>
          <a:ln w="12700">
            <a:miter lim="400000"/>
          </a:ln>
        </p:spPr>
      </p:pic>
      <p:grpSp>
        <p:nvGrpSpPr>
          <p:cNvPr id="1172" name="Group 1172"/>
          <p:cNvGrpSpPr/>
          <p:nvPr/>
        </p:nvGrpSpPr>
        <p:grpSpPr>
          <a:xfrm>
            <a:off x="18486028" y="11652788"/>
            <a:ext cx="5008242" cy="1180295"/>
            <a:chOff x="0" y="0"/>
            <a:chExt cx="5008241" cy="1180293"/>
          </a:xfrm>
        </p:grpSpPr>
        <p:sp>
          <p:nvSpPr>
            <p:cNvPr id="1170" name="Shape 1170"/>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FFFFFF"/>
                  </a:solidFill>
                </a:rPr>
                <a:t>ANNUAL ADDRESS</a:t>
              </a:r>
              <a:r>
                <a:t> 2016</a:t>
              </a:r>
            </a:p>
          </p:txBody>
        </p:sp>
        <p:pic>
          <p:nvPicPr>
            <p:cNvPr id="1171" name="past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pic>
        <p:nvPicPr>
          <p:cNvPr id="1173" name="pasted-image.pdf"/>
          <p:cNvPicPr>
            <a:picLocks noChangeAspect="1"/>
          </p:cNvPicPr>
          <p:nvPr/>
        </p:nvPicPr>
        <p:blipFill>
          <a:blip r:embed="rId4">
            <a:extLst/>
          </a:blip>
          <a:stretch>
            <a:fillRect/>
          </a:stretch>
        </p:blipFill>
        <p:spPr>
          <a:xfrm>
            <a:off x="2486792" y="2100859"/>
            <a:ext cx="19410416" cy="10918360"/>
          </a:xfrm>
          <a:prstGeom prst="rect">
            <a:avLst/>
          </a:prstGeom>
          <a:ln w="12700">
            <a:miter lim="400000"/>
          </a:ln>
        </p:spPr>
      </p:pic>
      <p:sp>
        <p:nvSpPr>
          <p:cNvPr id="1174" name="Shape 1174"/>
          <p:cNvSpPr/>
          <p:nvPr/>
        </p:nvSpPr>
        <p:spPr>
          <a:xfrm>
            <a:off x="1291456" y="462324"/>
            <a:ext cx="21801088" cy="1181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7100" spc="568">
                <a:solidFill>
                  <a:srgbClr val="FF7EE8"/>
                </a:solidFill>
                <a:latin typeface="Montserrat"/>
                <a:ea typeface="Montserrat"/>
                <a:cs typeface="Montserrat"/>
                <a:sym typeface="Montserrat"/>
              </a:defRPr>
            </a:lvl1pPr>
          </a:lstStyle>
          <a:p>
            <a:r>
              <a:t>SURGEON SCIENTIST TRAINING PROGRAM</a:t>
            </a:r>
          </a:p>
        </p:txBody>
      </p:sp>
      <p:sp>
        <p:nvSpPr>
          <p:cNvPr id="1175" name="Shape 1175"/>
          <p:cNvSpPr/>
          <p:nvPr/>
        </p:nvSpPr>
        <p:spPr>
          <a:xfrm>
            <a:off x="12713022" y="4464744"/>
            <a:ext cx="1031114" cy="606724"/>
          </a:xfrm>
          <a:prstGeom prst="line">
            <a:avLst/>
          </a:prstGeom>
          <a:ln w="88900">
            <a:solidFill>
              <a:schemeClr val="accent5"/>
            </a:solidFill>
            <a:miter lim="400000"/>
            <a:tailEnd type="triangle"/>
          </a:ln>
        </p:spPr>
        <p:txBody>
          <a:bodyPr lIns="50800" tIns="50800" rIns="50800" bIns="50800" anchor="ctr"/>
          <a:lstStyle/>
          <a:p>
            <a:pPr>
              <a:defRPr sz="3200"/>
            </a:pPr>
            <a:endParaRPr/>
          </a:p>
        </p:txBody>
      </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1173"/>
                                        </p:tgtEl>
                                        <p:attrNameLst>
                                          <p:attrName>style.visibility</p:attrName>
                                        </p:attrNameLst>
                                      </p:cBhvr>
                                      <p:to>
                                        <p:strVal val="visible"/>
                                      </p:to>
                                    </p:set>
                                    <p:animEffect transition="in" filter="wipe(left)">
                                      <p:cBhvr>
                                        <p:cTn id="7" dur="2250"/>
                                        <p:tgtEl>
                                          <p:spTgt spid="11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1175"/>
                                        </p:tgtEl>
                                        <p:attrNameLst>
                                          <p:attrName>style.visibility</p:attrName>
                                        </p:attrNameLst>
                                      </p:cBhvr>
                                      <p:to>
                                        <p:strVal val="visible"/>
                                      </p:to>
                                    </p:set>
                                    <p:animEffect transition="in" filter="fade">
                                      <p:cBhvr>
                                        <p:cTn id="12" dur="1500"/>
                                        <p:tgtEl>
                                          <p:spTgt spid="1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3" grpId="1" animBg="1" advAuto="0"/>
      <p:bldP spid="1175" grpId="2"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p:nvPr/>
        </p:nvSpPr>
        <p:spPr>
          <a:xfrm>
            <a:off x="-2128" y="-48525"/>
            <a:ext cx="24388255" cy="13813051"/>
          </a:xfrm>
          <a:prstGeom prst="rect">
            <a:avLst/>
          </a:prstGeom>
          <a:solidFill>
            <a:schemeClr val="accent1">
              <a:hueOff val="273562"/>
              <a:satOff val="2937"/>
              <a:lumOff val="-22233"/>
              <a:alpha val="85122"/>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67" name="Shape 167"/>
          <p:cNvSpPr/>
          <p:nvPr/>
        </p:nvSpPr>
        <p:spPr>
          <a:xfrm>
            <a:off x="-21575" y="-48525"/>
            <a:ext cx="24384001" cy="13813050"/>
          </a:xfrm>
          <a:prstGeom prst="rect">
            <a:avLst/>
          </a:prstGeom>
          <a:solidFill>
            <a:schemeClr val="accent5">
              <a:hueOff val="-522602"/>
              <a:satOff val="-6700"/>
              <a:lumOff val="-22320"/>
              <a:alpha val="15386"/>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68" name="Shape 168"/>
          <p:cNvSpPr/>
          <p:nvPr/>
        </p:nvSpPr>
        <p:spPr>
          <a:xfrm>
            <a:off x="-23702" y="-31747"/>
            <a:ext cx="24388255" cy="13779496"/>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grpSp>
        <p:nvGrpSpPr>
          <p:cNvPr id="171" name="Group 171"/>
          <p:cNvGrpSpPr/>
          <p:nvPr/>
        </p:nvGrpSpPr>
        <p:grpSpPr>
          <a:xfrm>
            <a:off x="18486028" y="11652788"/>
            <a:ext cx="5008242" cy="1180295"/>
            <a:chOff x="0" y="0"/>
            <a:chExt cx="5008241" cy="1180293"/>
          </a:xfrm>
        </p:grpSpPr>
        <p:sp>
          <p:nvSpPr>
            <p:cNvPr id="169" name="Shape 169"/>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170"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172" name="Shape 172"/>
          <p:cNvSpPr/>
          <p:nvPr/>
        </p:nvSpPr>
        <p:spPr>
          <a:xfrm>
            <a:off x="1736153" y="279400"/>
            <a:ext cx="21516976" cy="223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7000" spc="560">
                <a:solidFill>
                  <a:srgbClr val="1D296F"/>
                </a:solidFill>
                <a:latin typeface="Montserrat"/>
                <a:ea typeface="Montserrat"/>
                <a:cs typeface="Montserrat"/>
                <a:sym typeface="Montserrat"/>
              </a:defRPr>
            </a:pPr>
            <a:r>
              <a:t>STELLAR CLASS OF NEW PGY1 RESIDENTS</a:t>
            </a:r>
          </a:p>
          <a:p>
            <a:pPr>
              <a:defRPr sz="7000" spc="560">
                <a:solidFill>
                  <a:srgbClr val="002A5C"/>
                </a:solidFill>
                <a:latin typeface="Montserrat"/>
                <a:ea typeface="Montserrat"/>
                <a:cs typeface="Montserrat"/>
                <a:sym typeface="Montserrat"/>
              </a:defRPr>
            </a:pPr>
            <a:r>
              <a:rPr>
                <a:solidFill>
                  <a:srgbClr val="FF85FF"/>
                </a:solidFill>
              </a:rPr>
              <a:t>STARTING JULY 1, 2016</a:t>
            </a:r>
          </a:p>
        </p:txBody>
      </p:sp>
      <p:pic>
        <p:nvPicPr>
          <p:cNvPr id="173" name="pasted-image.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6608" y="2481506"/>
            <a:ext cx="7253367" cy="5440026"/>
          </a:xfrm>
          <a:prstGeom prst="rect">
            <a:avLst/>
          </a:prstGeom>
          <a:ln w="25400">
            <a:miter lim="400000"/>
          </a:ln>
          <a:effectLst>
            <a:outerShdw blurRad="254000" dist="127000" dir="5400000" rotWithShape="0">
              <a:srgbClr val="000000">
                <a:alpha val="70000"/>
              </a:srgbClr>
            </a:outerShdw>
          </a:effectLst>
        </p:spPr>
      </p:pic>
      <p:pic>
        <p:nvPicPr>
          <p:cNvPr id="174" name="pasted-image.tif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292194" y="2481506"/>
            <a:ext cx="7253369" cy="5440026"/>
          </a:xfrm>
          <a:prstGeom prst="rect">
            <a:avLst/>
          </a:prstGeom>
          <a:ln w="25400">
            <a:miter lim="400000"/>
          </a:ln>
          <a:effectLst>
            <a:outerShdw blurRad="254000" dist="127000" dir="5400000" rotWithShape="0">
              <a:srgbClr val="000000">
                <a:alpha val="70000"/>
              </a:srgbClr>
            </a:outerShdw>
          </a:effectLst>
        </p:spPr>
      </p:pic>
      <p:pic>
        <p:nvPicPr>
          <p:cNvPr id="175" name="pasted-image.tif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54401" y="2481506"/>
            <a:ext cx="7253368" cy="5440026"/>
          </a:xfrm>
          <a:prstGeom prst="rect">
            <a:avLst/>
          </a:prstGeom>
          <a:ln w="25400">
            <a:miter lim="400000"/>
          </a:ln>
          <a:effectLst>
            <a:outerShdw blurRad="254000" dist="127000" dir="5400000" rotWithShape="0">
              <a:srgbClr val="000000">
                <a:alpha val="70000"/>
              </a:srgbClr>
            </a:outerShdw>
          </a:effectLst>
        </p:spPr>
      </p:pic>
      <p:pic>
        <p:nvPicPr>
          <p:cNvPr id="176" name="pasted-image.tif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6607" y="8174374"/>
            <a:ext cx="7253369" cy="5440026"/>
          </a:xfrm>
          <a:prstGeom prst="rect">
            <a:avLst/>
          </a:prstGeom>
          <a:ln w="25400">
            <a:miter lim="400000"/>
          </a:ln>
          <a:effectLst>
            <a:outerShdw blurRad="254000" dist="127000" dir="5400000" rotWithShape="0">
              <a:srgbClr val="000000">
                <a:alpha val="70000"/>
              </a:srgbClr>
            </a:outerShdw>
          </a:effectLst>
        </p:spPr>
      </p:pic>
      <p:pic>
        <p:nvPicPr>
          <p:cNvPr id="177" name="pasted-image.tif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292194" y="8174374"/>
            <a:ext cx="7253368" cy="5440026"/>
          </a:xfrm>
          <a:prstGeom prst="rect">
            <a:avLst/>
          </a:prstGeom>
          <a:ln w="25400">
            <a:miter lim="400000"/>
          </a:ln>
          <a:effectLst>
            <a:outerShdw blurRad="254000" dist="127000" dir="5400000" rotWithShape="0">
              <a:srgbClr val="000000">
                <a:alpha val="70000"/>
              </a:srgbClr>
            </a:outerShdw>
          </a:effectLst>
        </p:spPr>
      </p:pic>
      <p:pic>
        <p:nvPicPr>
          <p:cNvPr id="178" name="pasted-image.tiff"/>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17412" y="2434938"/>
            <a:ext cx="7527346" cy="10036462"/>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73"/>
                                        </p:tgtEl>
                                        <p:attrNameLst>
                                          <p:attrName>style.visibility</p:attrName>
                                        </p:attrNameLst>
                                      </p:cBhvr>
                                      <p:to>
                                        <p:strVal val="visible"/>
                                      </p:to>
                                    </p:set>
                                    <p:animEffect transition="in" filter="dissolve">
                                      <p:cBhvr>
                                        <p:cTn id="7" dur="1000"/>
                                        <p:tgtEl>
                                          <p:spTgt spid="173"/>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175"/>
                                        </p:tgtEl>
                                        <p:attrNameLst>
                                          <p:attrName>style.visibility</p:attrName>
                                        </p:attrNameLst>
                                      </p:cBhvr>
                                      <p:to>
                                        <p:strVal val="visible"/>
                                      </p:to>
                                    </p:set>
                                    <p:animEffect transition="in" filter="dissolve">
                                      <p:cBhvr>
                                        <p:cTn id="11" dur="1500"/>
                                        <p:tgtEl>
                                          <p:spTgt spid="175"/>
                                        </p:tgtEl>
                                      </p:cBhvr>
                                    </p:animEffect>
                                  </p:childTnLst>
                                </p:cTn>
                              </p:par>
                            </p:childTnLst>
                          </p:cTn>
                        </p:par>
                        <p:par>
                          <p:cTn id="12" fill="hold">
                            <p:stCondLst>
                              <p:cond delay="2500"/>
                            </p:stCondLst>
                            <p:childTnLst>
                              <p:par>
                                <p:cTn id="13" presetID="9" presetClass="entr" fill="hold" grpId="3" nodeType="afterEffect">
                                  <p:stCondLst>
                                    <p:cond delay="0"/>
                                  </p:stCondLst>
                                  <p:iterate>
                                    <p:tmAbs val="0"/>
                                  </p:iterate>
                                  <p:childTnLst>
                                    <p:set>
                                      <p:cBhvr>
                                        <p:cTn id="14" fill="hold"/>
                                        <p:tgtEl>
                                          <p:spTgt spid="174"/>
                                        </p:tgtEl>
                                        <p:attrNameLst>
                                          <p:attrName>style.visibility</p:attrName>
                                        </p:attrNameLst>
                                      </p:cBhvr>
                                      <p:to>
                                        <p:strVal val="visible"/>
                                      </p:to>
                                    </p:set>
                                    <p:animEffect transition="in" filter="dissolve">
                                      <p:cBhvr>
                                        <p:cTn id="15" dur="1500"/>
                                        <p:tgtEl>
                                          <p:spTgt spid="174"/>
                                        </p:tgtEl>
                                      </p:cBhvr>
                                    </p:animEffect>
                                  </p:childTnLst>
                                </p:cTn>
                              </p:par>
                            </p:childTnLst>
                          </p:cTn>
                        </p:par>
                        <p:par>
                          <p:cTn id="16" fill="hold">
                            <p:stCondLst>
                              <p:cond delay="4000"/>
                            </p:stCondLst>
                            <p:childTnLst>
                              <p:par>
                                <p:cTn id="17" presetID="9" presetClass="entr" fill="hold" grpId="4" nodeType="afterEffect">
                                  <p:stCondLst>
                                    <p:cond delay="0"/>
                                  </p:stCondLst>
                                  <p:iterate>
                                    <p:tmAbs val="0"/>
                                  </p:iterate>
                                  <p:childTnLst>
                                    <p:set>
                                      <p:cBhvr>
                                        <p:cTn id="18" fill="hold"/>
                                        <p:tgtEl>
                                          <p:spTgt spid="176"/>
                                        </p:tgtEl>
                                        <p:attrNameLst>
                                          <p:attrName>style.visibility</p:attrName>
                                        </p:attrNameLst>
                                      </p:cBhvr>
                                      <p:to>
                                        <p:strVal val="visible"/>
                                      </p:to>
                                    </p:set>
                                    <p:animEffect transition="in" filter="dissolve">
                                      <p:cBhvr>
                                        <p:cTn id="19" dur="1500"/>
                                        <p:tgtEl>
                                          <p:spTgt spid="176"/>
                                        </p:tgtEl>
                                      </p:cBhvr>
                                    </p:animEffect>
                                  </p:childTnLst>
                                </p:cTn>
                              </p:par>
                            </p:childTnLst>
                          </p:cTn>
                        </p:par>
                        <p:par>
                          <p:cTn id="20" fill="hold">
                            <p:stCondLst>
                              <p:cond delay="5500"/>
                            </p:stCondLst>
                            <p:childTnLst>
                              <p:par>
                                <p:cTn id="21" presetID="9" presetClass="entr" fill="hold" grpId="5" nodeType="afterEffect">
                                  <p:stCondLst>
                                    <p:cond delay="0"/>
                                  </p:stCondLst>
                                  <p:iterate>
                                    <p:tmAbs val="0"/>
                                  </p:iterate>
                                  <p:childTnLst>
                                    <p:set>
                                      <p:cBhvr>
                                        <p:cTn id="22" fill="hold"/>
                                        <p:tgtEl>
                                          <p:spTgt spid="177"/>
                                        </p:tgtEl>
                                        <p:attrNameLst>
                                          <p:attrName>style.visibility</p:attrName>
                                        </p:attrNameLst>
                                      </p:cBhvr>
                                      <p:to>
                                        <p:strVal val="visible"/>
                                      </p:to>
                                    </p:set>
                                    <p:animEffect transition="in" filter="dissolve">
                                      <p:cBhvr>
                                        <p:cTn id="23" dur="1500"/>
                                        <p:tgtEl>
                                          <p:spTgt spid="17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fill="hold" grpId="6" nodeType="clickEffect">
                                  <p:stCondLst>
                                    <p:cond delay="0"/>
                                  </p:stCondLst>
                                  <p:iterate>
                                    <p:tmAbs val="0"/>
                                  </p:iterate>
                                  <p:childTnLst>
                                    <p:set>
                                      <p:cBhvr>
                                        <p:cTn id="27" fill="hold"/>
                                        <p:tgtEl>
                                          <p:spTgt spid="178"/>
                                        </p:tgtEl>
                                        <p:attrNameLst>
                                          <p:attrName>style.visibility</p:attrName>
                                        </p:attrNameLst>
                                      </p:cBhvr>
                                      <p:to>
                                        <p:strVal val="visible"/>
                                      </p:to>
                                    </p:set>
                                    <p:animEffect transition="in" filter="fade">
                                      <p:cBhvr>
                                        <p:cTn id="28" dur="1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1" animBg="1" advAuto="0"/>
      <p:bldP spid="174" grpId="3" animBg="1" advAuto="0"/>
      <p:bldP spid="175" grpId="2" animBg="1" advAuto="0"/>
      <p:bldP spid="176" grpId="4" animBg="1" advAuto="0"/>
      <p:bldP spid="177" grpId="5" animBg="1" advAuto="0"/>
      <p:bldP spid="178" grpId="6"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 name="Shape 1177"/>
          <p:cNvSpPr/>
          <p:nvPr/>
        </p:nvSpPr>
        <p:spPr>
          <a:xfrm>
            <a:off x="-2128" y="-48525"/>
            <a:ext cx="24388255" cy="13813051"/>
          </a:xfrm>
          <a:prstGeom prst="rect">
            <a:avLst/>
          </a:prstGeom>
          <a:solidFill>
            <a:schemeClr val="accent1">
              <a:hueOff val="273562"/>
              <a:satOff val="2937"/>
              <a:lumOff val="-22233"/>
              <a:alpha val="85122"/>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178" name="Shape 1178"/>
          <p:cNvSpPr/>
          <p:nvPr/>
        </p:nvSpPr>
        <p:spPr>
          <a:xfrm>
            <a:off x="-8732" y="-122875"/>
            <a:ext cx="24544864" cy="14059239"/>
          </a:xfrm>
          <a:custGeom>
            <a:avLst/>
            <a:gdLst/>
            <a:ahLst/>
            <a:cxnLst>
              <a:cxn ang="0">
                <a:pos x="wd2" y="hd2"/>
              </a:cxn>
              <a:cxn ang="5400000">
                <a:pos x="wd2" y="hd2"/>
              </a:cxn>
              <a:cxn ang="10800000">
                <a:pos x="wd2" y="hd2"/>
              </a:cxn>
              <a:cxn ang="16200000">
                <a:pos x="wd2" y="hd2"/>
              </a:cxn>
            </a:cxnLst>
            <a:rect l="0" t="0" r="r" b="b"/>
            <a:pathLst>
              <a:path w="21600" h="21600" extrusionOk="0">
                <a:moveTo>
                  <a:pt x="0" y="21337"/>
                </a:moveTo>
                <a:lnTo>
                  <a:pt x="8858" y="201"/>
                </a:lnTo>
                <a:lnTo>
                  <a:pt x="21600" y="0"/>
                </a:lnTo>
                <a:lnTo>
                  <a:pt x="21592" y="21600"/>
                </a:lnTo>
                <a:lnTo>
                  <a:pt x="0" y="21337"/>
                </a:lnTo>
                <a:close/>
              </a:path>
            </a:pathLst>
          </a:custGeom>
          <a:solidFill>
            <a:srgbClr val="002A5C">
              <a:alpha val="83574"/>
            </a:srgbClr>
          </a:solidFill>
          <a:ln w="12700">
            <a:miter lim="400000"/>
          </a:ln>
        </p:spPr>
        <p:txBody>
          <a:bodyPr lIns="50800" tIns="50800" rIns="50800" bIns="50800" anchor="ctr"/>
          <a:lstStyle/>
          <a:p>
            <a:pPr>
              <a:defRPr sz="3200"/>
            </a:pPr>
            <a:endParaRPr/>
          </a:p>
        </p:txBody>
      </p:sp>
      <p:sp>
        <p:nvSpPr>
          <p:cNvPr id="1179" name="Shape 1179"/>
          <p:cNvSpPr/>
          <p:nvPr/>
        </p:nvSpPr>
        <p:spPr>
          <a:xfrm>
            <a:off x="9077261" y="5638800"/>
            <a:ext cx="15313296" cy="0"/>
          </a:xfrm>
          <a:prstGeom prst="line">
            <a:avLst/>
          </a:prstGeom>
          <a:ln w="25400">
            <a:solidFill>
              <a:srgbClr val="FFFFFF"/>
            </a:solidFill>
            <a:miter lim="400000"/>
          </a:ln>
        </p:spPr>
        <p:txBody>
          <a:bodyPr lIns="50800" tIns="50800" rIns="50800" bIns="50800" anchor="ctr"/>
          <a:lstStyle/>
          <a:p>
            <a:pPr>
              <a:defRPr sz="3200"/>
            </a:pPr>
            <a:endParaRPr/>
          </a:p>
        </p:txBody>
      </p:sp>
      <p:sp>
        <p:nvSpPr>
          <p:cNvPr id="1180" name="Shape 1180"/>
          <p:cNvSpPr/>
          <p:nvPr/>
        </p:nvSpPr>
        <p:spPr>
          <a:xfrm>
            <a:off x="-44918" y="5638800"/>
            <a:ext cx="1156578" cy="0"/>
          </a:xfrm>
          <a:prstGeom prst="line">
            <a:avLst/>
          </a:prstGeom>
          <a:ln w="25400">
            <a:solidFill>
              <a:srgbClr val="FFFFFF"/>
            </a:solidFill>
            <a:miter lim="400000"/>
          </a:ln>
        </p:spPr>
        <p:txBody>
          <a:bodyPr lIns="50800" tIns="50800" rIns="50800" bIns="50800" anchor="ctr"/>
          <a:lstStyle/>
          <a:p>
            <a:pPr>
              <a:defRPr sz="3200"/>
            </a:pPr>
            <a:endParaRPr/>
          </a:p>
        </p:txBody>
      </p:sp>
      <p:grpSp>
        <p:nvGrpSpPr>
          <p:cNvPr id="1183" name="Group 1183"/>
          <p:cNvGrpSpPr/>
          <p:nvPr/>
        </p:nvGrpSpPr>
        <p:grpSpPr>
          <a:xfrm>
            <a:off x="2299936" y="1264471"/>
            <a:ext cx="20838668" cy="1852333"/>
            <a:chOff x="0" y="0"/>
            <a:chExt cx="20838667" cy="1852331"/>
          </a:xfrm>
        </p:grpSpPr>
        <p:sp>
          <p:nvSpPr>
            <p:cNvPr id="1181" name="Shape 1181"/>
            <p:cNvSpPr/>
            <p:nvPr/>
          </p:nvSpPr>
          <p:spPr>
            <a:xfrm>
              <a:off x="0" y="0"/>
              <a:ext cx="20838669" cy="1168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gn="l">
                <a:defRPr sz="9000" spc="720">
                  <a:solidFill>
                    <a:srgbClr val="FFFFFF"/>
                  </a:solidFill>
                  <a:latin typeface="Montserrat"/>
                  <a:ea typeface="Montserrat"/>
                  <a:cs typeface="Montserrat"/>
                  <a:sym typeface="Montserrat"/>
                </a:defRPr>
              </a:pPr>
              <a:r>
                <a:rPr sz="7000" spc="560"/>
                <a:t>42</a:t>
              </a:r>
              <a:r>
                <a:rPr sz="5000" spc="400"/>
                <a:t>ND </a:t>
              </a:r>
              <a:r>
                <a:rPr sz="7000" spc="560"/>
                <a:t> ANNUAL GALLIE DAY CELEBRATION</a:t>
              </a:r>
            </a:p>
          </p:txBody>
        </p:sp>
        <p:sp>
          <p:nvSpPr>
            <p:cNvPr id="1182" name="Shape 1182"/>
            <p:cNvSpPr/>
            <p:nvPr/>
          </p:nvSpPr>
          <p:spPr>
            <a:xfrm>
              <a:off x="10120025" y="1217331"/>
              <a:ext cx="8970075" cy="635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a:defRPr sz="3500" spc="280">
                  <a:solidFill>
                    <a:srgbClr val="FF85FF"/>
                  </a:solidFill>
                  <a:latin typeface="Montserrat"/>
                  <a:ea typeface="Montserrat"/>
                  <a:cs typeface="Montserrat"/>
                  <a:sym typeface="Montserrat"/>
                </a:defRPr>
              </a:lvl1pPr>
            </a:lstStyle>
            <a:p>
              <a:r>
                <a:t>KING EDWARD HOTEL MAY 13, 2016</a:t>
              </a:r>
            </a:p>
          </p:txBody>
        </p:sp>
      </p:grpSp>
      <p:grpSp>
        <p:nvGrpSpPr>
          <p:cNvPr id="1186" name="Group 1186"/>
          <p:cNvGrpSpPr/>
          <p:nvPr/>
        </p:nvGrpSpPr>
        <p:grpSpPr>
          <a:xfrm>
            <a:off x="18486028" y="11652788"/>
            <a:ext cx="5008242" cy="1180295"/>
            <a:chOff x="0" y="0"/>
            <a:chExt cx="5008241" cy="1180293"/>
          </a:xfrm>
        </p:grpSpPr>
        <p:sp>
          <p:nvSpPr>
            <p:cNvPr id="1184" name="Shape 1184"/>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FFFFFF"/>
                  </a:solidFill>
                </a:rPr>
                <a:t>ANNUAL ADDRESS</a:t>
              </a:r>
              <a:r>
                <a:t> 2016</a:t>
              </a:r>
            </a:p>
          </p:txBody>
        </p:sp>
        <p:pic>
          <p:nvPicPr>
            <p:cNvPr id="1185"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pic>
        <p:nvPicPr>
          <p:cNvPr id="1187" name="_DSC615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7636" y="4309347"/>
            <a:ext cx="7373649" cy="2658906"/>
          </a:xfrm>
          <a:prstGeom prst="rect">
            <a:avLst/>
          </a:prstGeom>
          <a:ln w="25400">
            <a:miter lim="400000"/>
          </a:ln>
          <a:effectLst>
            <a:outerShdw blurRad="254000" dist="127000" dir="5400000" rotWithShape="0">
              <a:srgbClr val="000000">
                <a:alpha val="70000"/>
              </a:srgbClr>
            </a:outerShdw>
          </a:effectLst>
        </p:spPr>
      </p:pic>
      <p:grpSp>
        <p:nvGrpSpPr>
          <p:cNvPr id="1190" name="Group 1190"/>
          <p:cNvGrpSpPr/>
          <p:nvPr/>
        </p:nvGrpSpPr>
        <p:grpSpPr>
          <a:xfrm>
            <a:off x="10395444" y="6021290"/>
            <a:ext cx="5206451" cy="5841968"/>
            <a:chOff x="0" y="0"/>
            <a:chExt cx="5206450" cy="5841966"/>
          </a:xfrm>
        </p:grpSpPr>
        <p:pic>
          <p:nvPicPr>
            <p:cNvPr id="1188" name="_DSC5406.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5845" y="0"/>
              <a:ext cx="3335566" cy="4447830"/>
            </a:xfrm>
            <a:prstGeom prst="rect">
              <a:avLst/>
            </a:prstGeom>
            <a:ln w="25400" cap="flat">
              <a:noFill/>
              <a:miter lim="400000"/>
            </a:ln>
            <a:effectLst>
              <a:outerShdw blurRad="254000" dist="127000" dir="5400000" rotWithShape="0">
                <a:srgbClr val="000000">
                  <a:alpha val="70000"/>
                </a:srgbClr>
              </a:outerShdw>
            </a:effectLst>
          </p:spPr>
        </p:pic>
        <p:sp>
          <p:nvSpPr>
            <p:cNvPr id="1189" name="Shape 1189"/>
            <p:cNvSpPr/>
            <p:nvPr/>
          </p:nvSpPr>
          <p:spPr>
            <a:xfrm>
              <a:off x="0" y="4772626"/>
              <a:ext cx="5206451" cy="1069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584200">
                <a:lnSpc>
                  <a:spcPct val="120000"/>
                </a:lnSpc>
                <a:defRPr sz="3000">
                  <a:solidFill>
                    <a:srgbClr val="FFFFFF"/>
                  </a:solidFill>
                  <a:latin typeface="Lato Semibold"/>
                  <a:ea typeface="Lato Semibold"/>
                  <a:cs typeface="Lato Semibold"/>
                  <a:sym typeface="Lato Semibold"/>
                </a:defRPr>
              </a:pPr>
              <a:r>
                <a:t>Dr. Mohit Bhandari </a:t>
              </a:r>
            </a:p>
            <a:p>
              <a:pPr defTabSz="584200">
                <a:lnSpc>
                  <a:spcPct val="120000"/>
                </a:lnSpc>
                <a:defRPr sz="2700">
                  <a:solidFill>
                    <a:srgbClr val="FFFFFF"/>
                  </a:solidFill>
                  <a:latin typeface="Lato Regular"/>
                  <a:ea typeface="Lato Regular"/>
                  <a:cs typeface="Lato Regular"/>
                  <a:sym typeface="Lato Regular"/>
                </a:defRPr>
              </a:pPr>
              <a:r>
                <a:t>Gordon Murray Lecturer 2016</a:t>
              </a:r>
            </a:p>
          </p:txBody>
        </p:sp>
      </p:grpSp>
      <p:grpSp>
        <p:nvGrpSpPr>
          <p:cNvPr id="1193" name="Group 1193"/>
          <p:cNvGrpSpPr/>
          <p:nvPr/>
        </p:nvGrpSpPr>
        <p:grpSpPr>
          <a:xfrm>
            <a:off x="16908960" y="6110485"/>
            <a:ext cx="5783306" cy="5233827"/>
            <a:chOff x="0" y="0"/>
            <a:chExt cx="5783305" cy="5233825"/>
          </a:xfrm>
        </p:grpSpPr>
        <p:pic>
          <p:nvPicPr>
            <p:cNvPr id="1191" name="_DSC5983.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5783306" cy="3856008"/>
            </a:xfrm>
            <a:prstGeom prst="rect">
              <a:avLst/>
            </a:prstGeom>
            <a:ln w="25400" cap="flat">
              <a:noFill/>
              <a:miter lim="400000"/>
            </a:ln>
            <a:effectLst>
              <a:outerShdw blurRad="254000" dist="127000" dir="5400000" rotWithShape="0">
                <a:srgbClr val="000000">
                  <a:alpha val="70000"/>
                </a:srgbClr>
              </a:outerShdw>
            </a:effectLst>
          </p:spPr>
        </p:pic>
        <p:sp>
          <p:nvSpPr>
            <p:cNvPr id="1192" name="Shape 1192"/>
            <p:cNvSpPr/>
            <p:nvPr/>
          </p:nvSpPr>
          <p:spPr>
            <a:xfrm>
              <a:off x="567573" y="4164485"/>
              <a:ext cx="5206451" cy="1069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584200">
                <a:lnSpc>
                  <a:spcPct val="120000"/>
                </a:lnSpc>
                <a:defRPr sz="3000">
                  <a:solidFill>
                    <a:srgbClr val="FFFFFF"/>
                  </a:solidFill>
                  <a:latin typeface="Lato Semibold"/>
                  <a:ea typeface="Lato Semibold"/>
                  <a:cs typeface="Lato Semibold"/>
                  <a:sym typeface="Lato Semibold"/>
                </a:defRPr>
              </a:pPr>
              <a:r>
                <a:t>Dr. Rosalind Bradford</a:t>
              </a:r>
            </a:p>
            <a:p>
              <a:pPr defTabSz="584200">
                <a:lnSpc>
                  <a:spcPct val="120000"/>
                </a:lnSpc>
                <a:defRPr sz="2700">
                  <a:solidFill>
                    <a:srgbClr val="FFFFFF"/>
                  </a:solidFill>
                  <a:latin typeface="Lato Regular"/>
                  <a:ea typeface="Lato Regular"/>
                  <a:cs typeface="Lato Regular"/>
                  <a:sym typeface="Lato Regular"/>
                </a:defRPr>
              </a:pPr>
              <a:r>
                <a:t>Gordon Murray’s Daughter</a:t>
              </a:r>
            </a:p>
          </p:txBody>
        </p:sp>
      </p:grpSp>
      <p:pic>
        <p:nvPicPr>
          <p:cNvPr id="1194" name="_DSC6094.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660300" y="7907531"/>
            <a:ext cx="6868141" cy="4841214"/>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 name="Shape 1196"/>
          <p:cNvSpPr/>
          <p:nvPr/>
        </p:nvSpPr>
        <p:spPr>
          <a:xfrm>
            <a:off x="-2128" y="-48525"/>
            <a:ext cx="24388255" cy="13813051"/>
          </a:xfrm>
          <a:prstGeom prst="rect">
            <a:avLst/>
          </a:prstGeom>
          <a:solidFill>
            <a:schemeClr val="accent1">
              <a:hueOff val="273562"/>
              <a:satOff val="2937"/>
              <a:lumOff val="-22233"/>
              <a:alpha val="85122"/>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197" name="Shape 1197"/>
          <p:cNvSpPr/>
          <p:nvPr/>
        </p:nvSpPr>
        <p:spPr>
          <a:xfrm>
            <a:off x="-8732" y="-122875"/>
            <a:ext cx="24544864" cy="14059239"/>
          </a:xfrm>
          <a:custGeom>
            <a:avLst/>
            <a:gdLst/>
            <a:ahLst/>
            <a:cxnLst>
              <a:cxn ang="0">
                <a:pos x="wd2" y="hd2"/>
              </a:cxn>
              <a:cxn ang="5400000">
                <a:pos x="wd2" y="hd2"/>
              </a:cxn>
              <a:cxn ang="10800000">
                <a:pos x="wd2" y="hd2"/>
              </a:cxn>
              <a:cxn ang="16200000">
                <a:pos x="wd2" y="hd2"/>
              </a:cxn>
            </a:cxnLst>
            <a:rect l="0" t="0" r="r" b="b"/>
            <a:pathLst>
              <a:path w="21600" h="21600" extrusionOk="0">
                <a:moveTo>
                  <a:pt x="0" y="21337"/>
                </a:moveTo>
                <a:lnTo>
                  <a:pt x="8858" y="201"/>
                </a:lnTo>
                <a:lnTo>
                  <a:pt x="21600" y="0"/>
                </a:lnTo>
                <a:lnTo>
                  <a:pt x="21592" y="21600"/>
                </a:lnTo>
                <a:lnTo>
                  <a:pt x="0" y="21337"/>
                </a:lnTo>
                <a:close/>
              </a:path>
            </a:pathLst>
          </a:custGeom>
          <a:solidFill>
            <a:srgbClr val="002A5C">
              <a:alpha val="83574"/>
            </a:srgbClr>
          </a:solidFill>
          <a:ln w="12700">
            <a:miter lim="400000"/>
          </a:ln>
        </p:spPr>
        <p:txBody>
          <a:bodyPr lIns="50800" tIns="50800" rIns="50800" bIns="50800" anchor="ctr"/>
          <a:lstStyle/>
          <a:p>
            <a:pPr>
              <a:defRPr sz="3200"/>
            </a:pPr>
            <a:endParaRPr/>
          </a:p>
        </p:txBody>
      </p:sp>
      <p:grpSp>
        <p:nvGrpSpPr>
          <p:cNvPr id="1200" name="Group 1200"/>
          <p:cNvGrpSpPr/>
          <p:nvPr/>
        </p:nvGrpSpPr>
        <p:grpSpPr>
          <a:xfrm>
            <a:off x="18486028" y="11652788"/>
            <a:ext cx="5008242" cy="1180295"/>
            <a:chOff x="0" y="0"/>
            <a:chExt cx="5008241" cy="1180293"/>
          </a:xfrm>
        </p:grpSpPr>
        <p:sp>
          <p:nvSpPr>
            <p:cNvPr id="1198" name="Shape 1198"/>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FFFFFF"/>
                  </a:solidFill>
                </a:rPr>
                <a:t>ANNUAL ADDRESS</a:t>
              </a:r>
              <a:r>
                <a:t> 2016</a:t>
              </a:r>
            </a:p>
          </p:txBody>
        </p:sp>
        <p:pic>
          <p:nvPicPr>
            <p:cNvPr id="1199"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pic>
        <p:nvPicPr>
          <p:cNvPr id="1201" name="_DSC538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8159" y="3132361"/>
            <a:ext cx="5328425" cy="3552718"/>
          </a:xfrm>
          <a:prstGeom prst="rect">
            <a:avLst/>
          </a:prstGeom>
          <a:ln w="25400">
            <a:miter lim="400000"/>
          </a:ln>
          <a:effectLst>
            <a:outerShdw blurRad="254000" dist="127000" dir="5400000" rotWithShape="0">
              <a:srgbClr val="000000">
                <a:alpha val="70000"/>
              </a:srgbClr>
            </a:outerShdw>
          </a:effectLst>
        </p:spPr>
      </p:pic>
      <p:grpSp>
        <p:nvGrpSpPr>
          <p:cNvPr id="1204" name="Group 1204"/>
          <p:cNvGrpSpPr/>
          <p:nvPr/>
        </p:nvGrpSpPr>
        <p:grpSpPr>
          <a:xfrm>
            <a:off x="11903369" y="3378216"/>
            <a:ext cx="5206451" cy="5841968"/>
            <a:chOff x="0" y="0"/>
            <a:chExt cx="5206450" cy="5841967"/>
          </a:xfrm>
        </p:grpSpPr>
        <p:pic>
          <p:nvPicPr>
            <p:cNvPr id="1202" name="_DSC6075.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25845" y="0"/>
              <a:ext cx="3335566" cy="4447830"/>
            </a:xfrm>
            <a:prstGeom prst="rect">
              <a:avLst/>
            </a:prstGeom>
            <a:ln w="25400" cap="flat">
              <a:noFill/>
              <a:miter lim="400000"/>
            </a:ln>
            <a:effectLst>
              <a:outerShdw blurRad="254000" dist="127000" dir="5400000" rotWithShape="0">
                <a:srgbClr val="000000">
                  <a:alpha val="70000"/>
                </a:srgbClr>
              </a:outerShdw>
            </a:effectLst>
          </p:spPr>
        </p:pic>
        <p:sp>
          <p:nvSpPr>
            <p:cNvPr id="1203" name="Shape 1203"/>
            <p:cNvSpPr/>
            <p:nvPr/>
          </p:nvSpPr>
          <p:spPr>
            <a:xfrm>
              <a:off x="0" y="4772627"/>
              <a:ext cx="5206451" cy="1069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584200">
                <a:lnSpc>
                  <a:spcPct val="120000"/>
                </a:lnSpc>
                <a:defRPr sz="3000">
                  <a:solidFill>
                    <a:srgbClr val="FFFFFF"/>
                  </a:solidFill>
                  <a:latin typeface="Lato Semibold"/>
                  <a:ea typeface="Lato Semibold"/>
                  <a:cs typeface="Lato Semibold"/>
                  <a:sym typeface="Lato Semibold"/>
                </a:defRPr>
              </a:pPr>
              <a:r>
                <a:t>Dr. Dennis Di Pasquale</a:t>
              </a:r>
            </a:p>
            <a:p>
              <a:pPr defTabSz="584200">
                <a:lnSpc>
                  <a:spcPct val="120000"/>
                </a:lnSpc>
                <a:defRPr sz="2700">
                  <a:solidFill>
                    <a:srgbClr val="FFFFFF"/>
                  </a:solidFill>
                  <a:latin typeface="Lato Regular"/>
                  <a:ea typeface="Lato Regular"/>
                  <a:cs typeface="Lato Regular"/>
                  <a:sym typeface="Lato Regular"/>
                </a:defRPr>
              </a:pPr>
              <a:r>
                <a:t>Tovee Undergraduate Prize</a:t>
              </a:r>
            </a:p>
          </p:txBody>
        </p:sp>
      </p:grpSp>
      <p:grpSp>
        <p:nvGrpSpPr>
          <p:cNvPr id="1207" name="Group 1207"/>
          <p:cNvGrpSpPr/>
          <p:nvPr/>
        </p:nvGrpSpPr>
        <p:grpSpPr>
          <a:xfrm>
            <a:off x="6629168" y="4588685"/>
            <a:ext cx="5206451" cy="5841968"/>
            <a:chOff x="0" y="0"/>
            <a:chExt cx="5206450" cy="5841966"/>
          </a:xfrm>
        </p:grpSpPr>
        <p:pic>
          <p:nvPicPr>
            <p:cNvPr id="1205" name="_DSC6027.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725845" y="0"/>
              <a:ext cx="3335566" cy="4447830"/>
            </a:xfrm>
            <a:prstGeom prst="rect">
              <a:avLst/>
            </a:prstGeom>
            <a:ln w="25400" cap="flat">
              <a:noFill/>
              <a:miter lim="400000"/>
            </a:ln>
            <a:effectLst>
              <a:outerShdw blurRad="254000" dist="127000" dir="5400000" rotWithShape="0">
                <a:srgbClr val="000000">
                  <a:alpha val="70000"/>
                </a:srgbClr>
              </a:outerShdw>
            </a:effectLst>
          </p:spPr>
        </p:pic>
        <p:sp>
          <p:nvSpPr>
            <p:cNvPr id="1206" name="Shape 1206"/>
            <p:cNvSpPr/>
            <p:nvPr/>
          </p:nvSpPr>
          <p:spPr>
            <a:xfrm>
              <a:off x="0" y="4772626"/>
              <a:ext cx="5206451" cy="1069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584200">
                <a:lnSpc>
                  <a:spcPct val="120000"/>
                </a:lnSpc>
                <a:defRPr sz="3000">
                  <a:solidFill>
                    <a:srgbClr val="FFFFFF"/>
                  </a:solidFill>
                  <a:latin typeface="Lato Semibold"/>
                  <a:ea typeface="Lato Semibold"/>
                  <a:cs typeface="Lato Semibold"/>
                  <a:sym typeface="Lato Semibold"/>
                </a:defRPr>
              </a:pPr>
              <a:r>
                <a:t>Dr. Georges Azzie</a:t>
              </a:r>
            </a:p>
            <a:p>
              <a:pPr defTabSz="584200">
                <a:lnSpc>
                  <a:spcPct val="120000"/>
                </a:lnSpc>
                <a:defRPr sz="2700">
                  <a:solidFill>
                    <a:srgbClr val="FFFFFF"/>
                  </a:solidFill>
                  <a:latin typeface="Lato Regular"/>
                  <a:ea typeface="Lato Regular"/>
                  <a:cs typeface="Lato Regular"/>
                  <a:sym typeface="Lato Regular"/>
                </a:defRPr>
              </a:pPr>
              <a:r>
                <a:t>Tovee Postgraduate Prize</a:t>
              </a:r>
            </a:p>
          </p:txBody>
        </p:sp>
      </p:grpSp>
      <p:grpSp>
        <p:nvGrpSpPr>
          <p:cNvPr id="1212" name="Group 1212"/>
          <p:cNvGrpSpPr/>
          <p:nvPr/>
        </p:nvGrpSpPr>
        <p:grpSpPr>
          <a:xfrm>
            <a:off x="17545781" y="4911363"/>
            <a:ext cx="6888736" cy="6873012"/>
            <a:chOff x="0" y="0"/>
            <a:chExt cx="6888734" cy="6873010"/>
          </a:xfrm>
        </p:grpSpPr>
        <p:pic>
          <p:nvPicPr>
            <p:cNvPr id="1208" name="_DSC6029.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61260" y="0"/>
              <a:ext cx="4883934" cy="3696924"/>
            </a:xfrm>
            <a:prstGeom prst="rect">
              <a:avLst/>
            </a:prstGeom>
            <a:ln w="25400" cap="flat">
              <a:noFill/>
              <a:miter lim="400000"/>
            </a:ln>
            <a:effectLst>
              <a:outerShdw blurRad="254000" dist="127000" dir="5400000" rotWithShape="0">
                <a:srgbClr val="000000">
                  <a:alpha val="70000"/>
                </a:srgbClr>
              </a:outerShdw>
            </a:effectLst>
          </p:spPr>
        </p:pic>
        <p:grpSp>
          <p:nvGrpSpPr>
            <p:cNvPr id="1211" name="Group 1211"/>
            <p:cNvGrpSpPr/>
            <p:nvPr/>
          </p:nvGrpSpPr>
          <p:grpSpPr>
            <a:xfrm>
              <a:off x="0" y="4121385"/>
              <a:ext cx="6888735" cy="2751626"/>
              <a:chOff x="0" y="0"/>
              <a:chExt cx="6888734" cy="2751624"/>
            </a:xfrm>
          </p:grpSpPr>
          <p:sp>
            <p:nvSpPr>
              <p:cNvPr id="1209" name="Shape 1209"/>
              <p:cNvSpPr/>
              <p:nvPr/>
            </p:nvSpPr>
            <p:spPr>
              <a:xfrm>
                <a:off x="0" y="0"/>
                <a:ext cx="5206451" cy="1069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584200">
                  <a:lnSpc>
                    <a:spcPct val="120000"/>
                  </a:lnSpc>
                  <a:defRPr sz="3000">
                    <a:solidFill>
                      <a:srgbClr val="FFFFFF"/>
                    </a:solidFill>
                    <a:latin typeface="Lato Semibold"/>
                    <a:ea typeface="Lato Semibold"/>
                    <a:cs typeface="Lato Semibold"/>
                    <a:sym typeface="Lato Semibold"/>
                  </a:defRPr>
                </a:pPr>
                <a:r>
                  <a:t>Dr. Kathryn Isaac</a:t>
                </a:r>
              </a:p>
              <a:p>
                <a:pPr defTabSz="584200">
                  <a:lnSpc>
                    <a:spcPct val="120000"/>
                  </a:lnSpc>
                  <a:defRPr sz="2700">
                    <a:solidFill>
                      <a:srgbClr val="FFFFFF"/>
                    </a:solidFill>
                    <a:latin typeface="Lato Regular"/>
                    <a:ea typeface="Lato Regular"/>
                    <a:cs typeface="Lato Regular"/>
                    <a:sym typeface="Lato Regular"/>
                  </a:defRPr>
                </a:pPr>
                <a:r>
                  <a:t>D R Wilson Award</a:t>
                </a:r>
              </a:p>
            </p:txBody>
          </p:sp>
          <p:sp>
            <p:nvSpPr>
              <p:cNvPr id="1210" name="Shape 1210"/>
              <p:cNvSpPr/>
              <p:nvPr/>
            </p:nvSpPr>
            <p:spPr>
              <a:xfrm>
                <a:off x="1682284" y="1682284"/>
                <a:ext cx="5206451" cy="1069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584200">
                  <a:lnSpc>
                    <a:spcPct val="120000"/>
                  </a:lnSpc>
                  <a:defRPr sz="3000">
                    <a:solidFill>
                      <a:srgbClr val="FFFFFF"/>
                    </a:solidFill>
                    <a:latin typeface="Lato Semibold"/>
                    <a:ea typeface="Lato Semibold"/>
                    <a:cs typeface="Lato Semibold"/>
                    <a:sym typeface="Lato Semibold"/>
                  </a:defRPr>
                </a:pPr>
                <a:r>
                  <a:t> &amp; Dr. Joshua Greenberg</a:t>
                </a:r>
              </a:p>
              <a:p>
                <a:pPr defTabSz="584200">
                  <a:lnSpc>
                    <a:spcPct val="120000"/>
                  </a:lnSpc>
                  <a:defRPr sz="2700">
                    <a:solidFill>
                      <a:srgbClr val="FFFFFF"/>
                    </a:solidFill>
                    <a:latin typeface="Lato Regular"/>
                    <a:ea typeface="Lato Regular"/>
                    <a:cs typeface="Lato Regular"/>
                    <a:sym typeface="Lato Regular"/>
                  </a:defRPr>
                </a:pPr>
                <a:r>
                  <a:t>D R Wilson Award</a:t>
                </a:r>
              </a:p>
            </p:txBody>
          </p:sp>
        </p:grpSp>
      </p:grpSp>
      <p:grpSp>
        <p:nvGrpSpPr>
          <p:cNvPr id="1215" name="Group 1215"/>
          <p:cNvGrpSpPr/>
          <p:nvPr/>
        </p:nvGrpSpPr>
        <p:grpSpPr>
          <a:xfrm>
            <a:off x="2060907" y="629906"/>
            <a:ext cx="20814667" cy="1852333"/>
            <a:chOff x="0" y="0"/>
            <a:chExt cx="20814665" cy="1852331"/>
          </a:xfrm>
        </p:grpSpPr>
        <p:sp>
          <p:nvSpPr>
            <p:cNvPr id="1213" name="Shape 1213"/>
            <p:cNvSpPr/>
            <p:nvPr/>
          </p:nvSpPr>
          <p:spPr>
            <a:xfrm>
              <a:off x="0" y="0"/>
              <a:ext cx="20814666" cy="1168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a:defRPr sz="7000" spc="560">
                  <a:solidFill>
                    <a:srgbClr val="FFFFFF"/>
                  </a:solidFill>
                  <a:latin typeface="Montserrat"/>
                  <a:ea typeface="Montserrat"/>
                  <a:cs typeface="Montserrat"/>
                  <a:sym typeface="Montserrat"/>
                </a:defRPr>
              </a:lvl1pPr>
            </a:lstStyle>
            <a:p>
              <a:pPr>
                <a:defRPr sz="9000" spc="720"/>
              </a:pPr>
              <a:r>
                <a:rPr sz="7000" spc="560"/>
                <a:t>GALLIE DINNER AWARD PRESENTATIONS</a:t>
              </a:r>
            </a:p>
          </p:txBody>
        </p:sp>
        <p:sp>
          <p:nvSpPr>
            <p:cNvPr id="1214" name="Shape 1214"/>
            <p:cNvSpPr/>
            <p:nvPr/>
          </p:nvSpPr>
          <p:spPr>
            <a:xfrm>
              <a:off x="10120025" y="1217331"/>
              <a:ext cx="8970075" cy="635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a:defRPr sz="3500" spc="280">
                  <a:solidFill>
                    <a:srgbClr val="FF85FF"/>
                  </a:solidFill>
                  <a:latin typeface="Montserrat"/>
                  <a:ea typeface="Montserrat"/>
                  <a:cs typeface="Montserrat"/>
                  <a:sym typeface="Montserrat"/>
                </a:defRPr>
              </a:lvl1pPr>
            </a:lstStyle>
            <a:p>
              <a:r>
                <a:t>KING EDWARD HOTEL MAY 13, 2016</a:t>
              </a:r>
            </a:p>
          </p:txBody>
        </p:sp>
      </p:grpSp>
      <p:pic>
        <p:nvPicPr>
          <p:cNvPr id="1216" name="_DSC6161.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8158" y="7724883"/>
            <a:ext cx="5328427" cy="3552718"/>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207"/>
                                        </p:tgtEl>
                                        <p:attrNameLst>
                                          <p:attrName>style.visibility</p:attrName>
                                        </p:attrNameLst>
                                      </p:cBhvr>
                                      <p:to>
                                        <p:strVal val="visible"/>
                                      </p:to>
                                    </p:set>
                                    <p:animEffect transition="in" filter="dissolve">
                                      <p:cBhvr>
                                        <p:cTn id="7" dur="2000"/>
                                        <p:tgtEl>
                                          <p:spTgt spid="1207"/>
                                        </p:tgtEl>
                                      </p:cBhvr>
                                    </p:animEffect>
                                  </p:childTnLst>
                                </p:cTn>
                              </p:par>
                            </p:childTnLst>
                          </p:cTn>
                        </p:par>
                        <p:par>
                          <p:cTn id="8" fill="hold">
                            <p:stCondLst>
                              <p:cond delay="2000"/>
                            </p:stCondLst>
                            <p:childTnLst>
                              <p:par>
                                <p:cTn id="9" presetID="9" presetClass="entr" fill="hold" grpId="2" nodeType="afterEffect">
                                  <p:stCondLst>
                                    <p:cond delay="0"/>
                                  </p:stCondLst>
                                  <p:iterate>
                                    <p:tmAbs val="0"/>
                                  </p:iterate>
                                  <p:childTnLst>
                                    <p:set>
                                      <p:cBhvr>
                                        <p:cTn id="10" fill="hold"/>
                                        <p:tgtEl>
                                          <p:spTgt spid="1204"/>
                                        </p:tgtEl>
                                        <p:attrNameLst>
                                          <p:attrName>style.visibility</p:attrName>
                                        </p:attrNameLst>
                                      </p:cBhvr>
                                      <p:to>
                                        <p:strVal val="visible"/>
                                      </p:to>
                                    </p:set>
                                    <p:animEffect transition="in" filter="dissolve">
                                      <p:cBhvr>
                                        <p:cTn id="11" dur="2000"/>
                                        <p:tgtEl>
                                          <p:spTgt spid="1204"/>
                                        </p:tgtEl>
                                      </p:cBhvr>
                                    </p:animEffect>
                                  </p:childTnLst>
                                </p:cTn>
                              </p:par>
                            </p:childTnLst>
                          </p:cTn>
                        </p:par>
                        <p:par>
                          <p:cTn id="12" fill="hold">
                            <p:stCondLst>
                              <p:cond delay="4000"/>
                            </p:stCondLst>
                            <p:childTnLst>
                              <p:par>
                                <p:cTn id="13" presetID="9" presetClass="entr" fill="hold" grpId="3" nodeType="afterEffect">
                                  <p:stCondLst>
                                    <p:cond delay="0"/>
                                  </p:stCondLst>
                                  <p:iterate>
                                    <p:tmAbs val="0"/>
                                  </p:iterate>
                                  <p:childTnLst>
                                    <p:set>
                                      <p:cBhvr>
                                        <p:cTn id="14" fill="hold"/>
                                        <p:tgtEl>
                                          <p:spTgt spid="1212"/>
                                        </p:tgtEl>
                                        <p:attrNameLst>
                                          <p:attrName>style.visibility</p:attrName>
                                        </p:attrNameLst>
                                      </p:cBhvr>
                                      <p:to>
                                        <p:strVal val="visible"/>
                                      </p:to>
                                    </p:set>
                                    <p:animEffect transition="in" filter="dissolve">
                                      <p:cBhvr>
                                        <p:cTn id="15" dur="2000"/>
                                        <p:tgtEl>
                                          <p:spTgt spid="1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4" grpId="2" animBg="1" advAuto="0"/>
      <p:bldP spid="1207" grpId="1" animBg="1" advAuto="0"/>
      <p:bldP spid="1212" grpId="3"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 name="Shape 1218"/>
          <p:cNvSpPr/>
          <p:nvPr/>
        </p:nvSpPr>
        <p:spPr>
          <a:xfrm>
            <a:off x="-2128" y="-48525"/>
            <a:ext cx="24388255" cy="13813051"/>
          </a:xfrm>
          <a:prstGeom prst="rect">
            <a:avLst/>
          </a:prstGeom>
          <a:solidFill>
            <a:schemeClr val="accent1">
              <a:hueOff val="273562"/>
              <a:satOff val="2937"/>
              <a:lumOff val="-22233"/>
              <a:alpha val="85122"/>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219" name="Shape 1219"/>
          <p:cNvSpPr/>
          <p:nvPr/>
        </p:nvSpPr>
        <p:spPr>
          <a:xfrm>
            <a:off x="-8732" y="-122875"/>
            <a:ext cx="24544864" cy="14059239"/>
          </a:xfrm>
          <a:custGeom>
            <a:avLst/>
            <a:gdLst/>
            <a:ahLst/>
            <a:cxnLst>
              <a:cxn ang="0">
                <a:pos x="wd2" y="hd2"/>
              </a:cxn>
              <a:cxn ang="5400000">
                <a:pos x="wd2" y="hd2"/>
              </a:cxn>
              <a:cxn ang="10800000">
                <a:pos x="wd2" y="hd2"/>
              </a:cxn>
              <a:cxn ang="16200000">
                <a:pos x="wd2" y="hd2"/>
              </a:cxn>
            </a:cxnLst>
            <a:rect l="0" t="0" r="r" b="b"/>
            <a:pathLst>
              <a:path w="21600" h="21600" extrusionOk="0">
                <a:moveTo>
                  <a:pt x="0" y="21337"/>
                </a:moveTo>
                <a:lnTo>
                  <a:pt x="8858" y="201"/>
                </a:lnTo>
                <a:lnTo>
                  <a:pt x="21600" y="0"/>
                </a:lnTo>
                <a:lnTo>
                  <a:pt x="21592" y="21600"/>
                </a:lnTo>
                <a:lnTo>
                  <a:pt x="0" y="21337"/>
                </a:lnTo>
                <a:close/>
              </a:path>
            </a:pathLst>
          </a:custGeom>
          <a:solidFill>
            <a:srgbClr val="002A5C">
              <a:alpha val="83574"/>
            </a:srgbClr>
          </a:solidFill>
          <a:ln w="12700">
            <a:miter lim="400000"/>
          </a:ln>
        </p:spPr>
        <p:txBody>
          <a:bodyPr lIns="50800" tIns="50800" rIns="50800" bIns="50800" anchor="ctr"/>
          <a:lstStyle/>
          <a:p>
            <a:pPr>
              <a:defRPr sz="3200"/>
            </a:pPr>
            <a:endParaRPr/>
          </a:p>
        </p:txBody>
      </p:sp>
      <p:grpSp>
        <p:nvGrpSpPr>
          <p:cNvPr id="1222" name="Group 1222"/>
          <p:cNvGrpSpPr/>
          <p:nvPr/>
        </p:nvGrpSpPr>
        <p:grpSpPr>
          <a:xfrm>
            <a:off x="18486028" y="11652788"/>
            <a:ext cx="5008242" cy="1180295"/>
            <a:chOff x="0" y="0"/>
            <a:chExt cx="5008241" cy="1180293"/>
          </a:xfrm>
        </p:grpSpPr>
        <p:sp>
          <p:nvSpPr>
            <p:cNvPr id="1220" name="Shape 1220"/>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FFFFFF"/>
                  </a:solidFill>
                </a:rPr>
                <a:t>ANNUAL ADDRESS</a:t>
              </a:r>
              <a:r>
                <a:t> 2016</a:t>
              </a:r>
            </a:p>
          </p:txBody>
        </p:sp>
        <p:pic>
          <p:nvPicPr>
            <p:cNvPr id="1221"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pic>
        <p:nvPicPr>
          <p:cNvPr id="1223" name="Poster Session_AM_20160513_DSC519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9364" y="5122304"/>
            <a:ext cx="5206451" cy="3471392"/>
          </a:xfrm>
          <a:prstGeom prst="rect">
            <a:avLst/>
          </a:prstGeom>
          <a:ln w="25400">
            <a:miter lim="400000"/>
          </a:ln>
          <a:effectLst>
            <a:outerShdw blurRad="254000" dist="127000" dir="5400000" rotWithShape="0">
              <a:srgbClr val="000000">
                <a:alpha val="70000"/>
              </a:srgbClr>
            </a:outerShdw>
          </a:effectLst>
        </p:spPr>
      </p:pic>
      <p:grpSp>
        <p:nvGrpSpPr>
          <p:cNvPr id="1226" name="Group 1226"/>
          <p:cNvGrpSpPr/>
          <p:nvPr/>
        </p:nvGrpSpPr>
        <p:grpSpPr>
          <a:xfrm>
            <a:off x="63933" y="2650301"/>
            <a:ext cx="6745981" cy="4543217"/>
            <a:chOff x="0" y="19975"/>
            <a:chExt cx="6745980" cy="4543215"/>
          </a:xfrm>
        </p:grpSpPr>
        <p:sp>
          <p:nvSpPr>
            <p:cNvPr id="1224" name="Shape 1224"/>
            <p:cNvSpPr/>
            <p:nvPr/>
          </p:nvSpPr>
          <p:spPr>
            <a:xfrm>
              <a:off x="0" y="3177650"/>
              <a:ext cx="6745981" cy="1385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defTabSz="584200">
                <a:lnSpc>
                  <a:spcPct val="120000"/>
                </a:lnSpc>
                <a:defRPr sz="3000">
                  <a:solidFill>
                    <a:srgbClr val="FFFFFF"/>
                  </a:solidFill>
                  <a:latin typeface="Lato Semibold"/>
                  <a:ea typeface="Lato Semibold"/>
                  <a:cs typeface="Lato Semibold"/>
                  <a:sym typeface="Lato Semibold"/>
                </a:defRPr>
              </a:pPr>
              <a:r>
                <a:t>Dr. Nir Lipsman</a:t>
              </a:r>
            </a:p>
            <a:p>
              <a:pPr defTabSz="584200">
                <a:lnSpc>
                  <a:spcPct val="120000"/>
                </a:lnSpc>
                <a:defRPr sz="2700">
                  <a:solidFill>
                    <a:srgbClr val="FFFFFF"/>
                  </a:solidFill>
                  <a:latin typeface="Lato Regular"/>
                  <a:ea typeface="Lato Regular"/>
                  <a:cs typeface="Lato Regular"/>
                  <a:sym typeface="Lato Regular"/>
                </a:defRPr>
              </a:pPr>
              <a:r>
                <a:t>Shafie Fazel Award</a:t>
              </a:r>
            </a:p>
          </p:txBody>
        </p:sp>
        <p:pic>
          <p:nvPicPr>
            <p:cNvPr id="1225" name="_DSC6100.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15942" y="19975"/>
              <a:ext cx="4637207" cy="2751260"/>
            </a:xfrm>
            <a:custGeom>
              <a:avLst/>
              <a:gdLst/>
              <a:ahLst/>
              <a:cxnLst>
                <a:cxn ang="0">
                  <a:pos x="wd2" y="hd2"/>
                </a:cxn>
                <a:cxn ang="5400000">
                  <a:pos x="wd2" y="hd2"/>
                </a:cxn>
                <a:cxn ang="10800000">
                  <a:pos x="wd2" y="hd2"/>
                </a:cxn>
                <a:cxn ang="16200000">
                  <a:pos x="wd2" y="hd2"/>
                </a:cxn>
              </a:cxnLst>
              <a:rect l="0" t="0" r="r" b="b"/>
              <a:pathLst>
                <a:path w="19679" h="20588" extrusionOk="0">
                  <a:moveTo>
                    <a:pt x="8232" y="0"/>
                  </a:moveTo>
                  <a:cubicBezTo>
                    <a:pt x="6273" y="340"/>
                    <a:pt x="4392" y="1297"/>
                    <a:pt x="2882" y="2889"/>
                  </a:cubicBezTo>
                  <a:cubicBezTo>
                    <a:pt x="-961" y="6939"/>
                    <a:pt x="-961" y="13502"/>
                    <a:pt x="2882" y="17551"/>
                  </a:cubicBezTo>
                  <a:cubicBezTo>
                    <a:pt x="6724" y="21600"/>
                    <a:pt x="12954" y="21600"/>
                    <a:pt x="16796" y="17551"/>
                  </a:cubicBezTo>
                  <a:cubicBezTo>
                    <a:pt x="20639" y="13502"/>
                    <a:pt x="20639" y="6939"/>
                    <a:pt x="16796" y="2889"/>
                  </a:cubicBezTo>
                  <a:cubicBezTo>
                    <a:pt x="15286" y="1297"/>
                    <a:pt x="13405" y="340"/>
                    <a:pt x="11446" y="0"/>
                  </a:cubicBezTo>
                  <a:lnTo>
                    <a:pt x="8232" y="0"/>
                  </a:lnTo>
                  <a:close/>
                </a:path>
              </a:pathLst>
            </a:custGeom>
            <a:ln w="12700" cap="flat">
              <a:noFill/>
              <a:miter lim="400000"/>
            </a:ln>
            <a:effectLst/>
          </p:spPr>
        </p:pic>
      </p:grpSp>
      <p:grpSp>
        <p:nvGrpSpPr>
          <p:cNvPr id="1229" name="Group 1229"/>
          <p:cNvGrpSpPr/>
          <p:nvPr/>
        </p:nvGrpSpPr>
        <p:grpSpPr>
          <a:xfrm>
            <a:off x="18199566" y="4112343"/>
            <a:ext cx="5581165" cy="5588803"/>
            <a:chOff x="0" y="0"/>
            <a:chExt cx="5581163" cy="5588801"/>
          </a:xfrm>
        </p:grpSpPr>
        <p:sp>
          <p:nvSpPr>
            <p:cNvPr id="1227" name="Shape 1227"/>
            <p:cNvSpPr/>
            <p:nvPr/>
          </p:nvSpPr>
          <p:spPr>
            <a:xfrm>
              <a:off x="0" y="4442500"/>
              <a:ext cx="5581164" cy="11463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defTabSz="584200">
                <a:lnSpc>
                  <a:spcPct val="120000"/>
                </a:lnSpc>
                <a:defRPr sz="3000">
                  <a:solidFill>
                    <a:srgbClr val="FFFFFF"/>
                  </a:solidFill>
                  <a:latin typeface="Lato Semibold"/>
                  <a:ea typeface="Lato Semibold"/>
                  <a:cs typeface="Lato Semibold"/>
                  <a:sym typeface="Lato Semibold"/>
                </a:defRPr>
              </a:pPr>
              <a:r>
                <a:t>Dr. Sandra de Montbrun</a:t>
              </a:r>
            </a:p>
            <a:p>
              <a:pPr defTabSz="584200">
                <a:lnSpc>
                  <a:spcPct val="120000"/>
                </a:lnSpc>
                <a:defRPr sz="2700">
                  <a:solidFill>
                    <a:srgbClr val="FFFFFF"/>
                  </a:solidFill>
                  <a:latin typeface="Lato Regular"/>
                  <a:ea typeface="Lato Regular"/>
                  <a:cs typeface="Lato Regular"/>
                  <a:sym typeface="Lato Regular"/>
                </a:defRPr>
              </a:pPr>
              <a:r>
                <a:t>Surgical Skills Centre Award</a:t>
              </a:r>
            </a:p>
          </p:txBody>
        </p:sp>
        <p:pic>
          <p:nvPicPr>
            <p:cNvPr id="1228" name="_DSC6034.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0743" y="0"/>
              <a:ext cx="3196199" cy="3962995"/>
            </a:xfrm>
            <a:prstGeom prst="rect">
              <a:avLst/>
            </a:prstGeom>
            <a:ln w="25400" cap="flat">
              <a:noFill/>
              <a:miter lim="400000"/>
            </a:ln>
            <a:effectLst>
              <a:outerShdw blurRad="254000" dist="127000" dir="5400000" rotWithShape="0">
                <a:srgbClr val="000000">
                  <a:alpha val="70000"/>
                </a:srgbClr>
              </a:outerShdw>
            </a:effectLst>
          </p:spPr>
        </p:pic>
      </p:grpSp>
      <p:grpSp>
        <p:nvGrpSpPr>
          <p:cNvPr id="1232" name="Group 1232"/>
          <p:cNvGrpSpPr/>
          <p:nvPr/>
        </p:nvGrpSpPr>
        <p:grpSpPr>
          <a:xfrm>
            <a:off x="579698" y="8025548"/>
            <a:ext cx="5206451" cy="4934826"/>
            <a:chOff x="0" y="0"/>
            <a:chExt cx="5206450" cy="4934824"/>
          </a:xfrm>
        </p:grpSpPr>
        <p:sp>
          <p:nvSpPr>
            <p:cNvPr id="1230" name="Shape 1230"/>
            <p:cNvSpPr/>
            <p:nvPr/>
          </p:nvSpPr>
          <p:spPr>
            <a:xfrm>
              <a:off x="0" y="3865484"/>
              <a:ext cx="5206451" cy="1069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584200">
                <a:lnSpc>
                  <a:spcPct val="120000"/>
                </a:lnSpc>
                <a:defRPr sz="3000">
                  <a:solidFill>
                    <a:srgbClr val="FFFFFF"/>
                  </a:solidFill>
                  <a:latin typeface="Lato Semibold"/>
                  <a:ea typeface="Lato Semibold"/>
                  <a:cs typeface="Lato Semibold"/>
                  <a:sym typeface="Lato Semibold"/>
                </a:defRPr>
              </a:pPr>
              <a:r>
                <a:t>Dr. Teodor Grantcharov</a:t>
              </a:r>
            </a:p>
            <a:p>
              <a:pPr defTabSz="584200">
                <a:lnSpc>
                  <a:spcPct val="120000"/>
                </a:lnSpc>
                <a:defRPr sz="2700">
                  <a:solidFill>
                    <a:srgbClr val="FFFFFF"/>
                  </a:solidFill>
                  <a:latin typeface="Lato Regular"/>
                  <a:ea typeface="Lato Regular"/>
                  <a:cs typeface="Lato Regular"/>
                  <a:sym typeface="Lato Regular"/>
                </a:defRPr>
              </a:pPr>
              <a:r>
                <a:t>Charles Tator Award</a:t>
              </a:r>
            </a:p>
          </p:txBody>
        </p:sp>
        <p:pic>
          <p:nvPicPr>
            <p:cNvPr id="1231" name="_DSC5976.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5925" y="0"/>
              <a:ext cx="4534600" cy="3608471"/>
            </a:xfrm>
            <a:prstGeom prst="rect">
              <a:avLst/>
            </a:prstGeom>
            <a:ln w="25400" cap="flat">
              <a:noFill/>
              <a:miter lim="400000"/>
            </a:ln>
            <a:effectLst>
              <a:outerShdw blurRad="254000" dist="127000" dir="5400000" rotWithShape="0">
                <a:srgbClr val="000000">
                  <a:alpha val="70000"/>
                </a:srgbClr>
              </a:outerShdw>
            </a:effectLst>
          </p:spPr>
        </p:pic>
      </p:grpSp>
      <p:grpSp>
        <p:nvGrpSpPr>
          <p:cNvPr id="1235" name="Group 1235"/>
          <p:cNvGrpSpPr/>
          <p:nvPr/>
        </p:nvGrpSpPr>
        <p:grpSpPr>
          <a:xfrm>
            <a:off x="13070265" y="6279384"/>
            <a:ext cx="5206451" cy="6316899"/>
            <a:chOff x="0" y="0"/>
            <a:chExt cx="5206450" cy="6316898"/>
          </a:xfrm>
        </p:grpSpPr>
        <p:sp>
          <p:nvSpPr>
            <p:cNvPr id="1233" name="Shape 1233"/>
            <p:cNvSpPr/>
            <p:nvPr/>
          </p:nvSpPr>
          <p:spPr>
            <a:xfrm>
              <a:off x="0" y="5247557"/>
              <a:ext cx="5206451" cy="10693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584200">
                <a:lnSpc>
                  <a:spcPct val="120000"/>
                </a:lnSpc>
                <a:defRPr sz="3000">
                  <a:solidFill>
                    <a:srgbClr val="FFFFFF"/>
                  </a:solidFill>
                  <a:latin typeface="Lato Semibold"/>
                  <a:ea typeface="Lato Semibold"/>
                  <a:cs typeface="Lato Semibold"/>
                  <a:sym typeface="Lato Semibold"/>
                </a:defRPr>
              </a:pPr>
              <a:r>
                <a:t>Dr. Michael Taylor</a:t>
              </a:r>
            </a:p>
            <a:p>
              <a:pPr defTabSz="584200">
                <a:lnSpc>
                  <a:spcPct val="120000"/>
                </a:lnSpc>
                <a:defRPr sz="2700">
                  <a:solidFill>
                    <a:srgbClr val="FFFFFF"/>
                  </a:solidFill>
                  <a:latin typeface="Lato Regular"/>
                  <a:ea typeface="Lato Regular"/>
                  <a:cs typeface="Lato Regular"/>
                  <a:sym typeface="Lato Regular"/>
                </a:defRPr>
              </a:pPr>
              <a:r>
                <a:t>Lister Prize</a:t>
              </a:r>
            </a:p>
          </p:txBody>
        </p:sp>
        <p:pic>
          <p:nvPicPr>
            <p:cNvPr id="1234" name="_DSC6114.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86079" y="0"/>
              <a:ext cx="3559821" cy="4934825"/>
            </a:xfrm>
            <a:prstGeom prst="rect">
              <a:avLst/>
            </a:prstGeom>
            <a:ln w="25400" cap="flat">
              <a:noFill/>
              <a:miter lim="400000"/>
            </a:ln>
            <a:effectLst>
              <a:outerShdw blurRad="254000" dist="127000" dir="5400000" rotWithShape="0">
                <a:srgbClr val="000000">
                  <a:alpha val="70000"/>
                </a:srgbClr>
              </a:outerShdw>
            </a:effectLst>
          </p:spPr>
        </p:pic>
      </p:grpSp>
      <p:grpSp>
        <p:nvGrpSpPr>
          <p:cNvPr id="1238" name="Group 1238"/>
          <p:cNvGrpSpPr/>
          <p:nvPr/>
        </p:nvGrpSpPr>
        <p:grpSpPr>
          <a:xfrm>
            <a:off x="2035507" y="629906"/>
            <a:ext cx="20908550" cy="1852333"/>
            <a:chOff x="0" y="0"/>
            <a:chExt cx="20908549" cy="1852331"/>
          </a:xfrm>
        </p:grpSpPr>
        <p:sp>
          <p:nvSpPr>
            <p:cNvPr id="1236" name="Shape 1236"/>
            <p:cNvSpPr/>
            <p:nvPr/>
          </p:nvSpPr>
          <p:spPr>
            <a:xfrm>
              <a:off x="0" y="0"/>
              <a:ext cx="20814666" cy="1168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a:defRPr sz="7000" spc="560">
                  <a:solidFill>
                    <a:srgbClr val="FFFFFF"/>
                  </a:solidFill>
                  <a:latin typeface="Montserrat"/>
                  <a:ea typeface="Montserrat"/>
                  <a:cs typeface="Montserrat"/>
                  <a:sym typeface="Montserrat"/>
                </a:defRPr>
              </a:lvl1pPr>
            </a:lstStyle>
            <a:p>
              <a:pPr>
                <a:defRPr sz="9000" spc="720"/>
              </a:pPr>
              <a:r>
                <a:rPr sz="7000" spc="560"/>
                <a:t>GALLIE DINNER AWARD PRESENTATIONS</a:t>
              </a:r>
            </a:p>
          </p:txBody>
        </p:sp>
        <p:sp>
          <p:nvSpPr>
            <p:cNvPr id="1237" name="Shape 1237"/>
            <p:cNvSpPr/>
            <p:nvPr/>
          </p:nvSpPr>
          <p:spPr>
            <a:xfrm>
              <a:off x="10120025" y="1217331"/>
              <a:ext cx="10788524" cy="635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a:defRPr sz="3500" spc="280">
                  <a:solidFill>
                    <a:srgbClr val="FF85FF"/>
                  </a:solidFill>
                  <a:latin typeface="Montserrat"/>
                  <a:ea typeface="Montserrat"/>
                  <a:cs typeface="Montserrat"/>
                  <a:sym typeface="Montserrat"/>
                </a:defRPr>
              </a:lvl1pPr>
            </a:lstStyle>
            <a:p>
              <a:r>
                <a:t>KING EDWARD HOTEL MAY 13, 2016 Cont’d</a:t>
              </a:r>
            </a:p>
          </p:txBody>
        </p:sp>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226"/>
                                        </p:tgtEl>
                                        <p:attrNameLst>
                                          <p:attrName>style.visibility</p:attrName>
                                        </p:attrNameLst>
                                      </p:cBhvr>
                                      <p:to>
                                        <p:strVal val="visible"/>
                                      </p:to>
                                    </p:set>
                                    <p:animEffect transition="in" filter="dissolve">
                                      <p:cBhvr>
                                        <p:cTn id="7" dur="2000"/>
                                        <p:tgtEl>
                                          <p:spTgt spid="1226"/>
                                        </p:tgtEl>
                                      </p:cBhvr>
                                    </p:animEffect>
                                  </p:childTnLst>
                                </p:cTn>
                              </p:par>
                            </p:childTnLst>
                          </p:cTn>
                        </p:par>
                        <p:par>
                          <p:cTn id="8" fill="hold">
                            <p:stCondLst>
                              <p:cond delay="2000"/>
                            </p:stCondLst>
                            <p:childTnLst>
                              <p:par>
                                <p:cTn id="9" presetID="9" presetClass="entr" fill="hold" grpId="2" nodeType="afterEffect">
                                  <p:stCondLst>
                                    <p:cond delay="0"/>
                                  </p:stCondLst>
                                  <p:iterate>
                                    <p:tmAbs val="0"/>
                                  </p:iterate>
                                  <p:childTnLst>
                                    <p:set>
                                      <p:cBhvr>
                                        <p:cTn id="10" fill="hold"/>
                                        <p:tgtEl>
                                          <p:spTgt spid="1232"/>
                                        </p:tgtEl>
                                        <p:attrNameLst>
                                          <p:attrName>style.visibility</p:attrName>
                                        </p:attrNameLst>
                                      </p:cBhvr>
                                      <p:to>
                                        <p:strVal val="visible"/>
                                      </p:to>
                                    </p:set>
                                    <p:animEffect transition="in" filter="dissolve">
                                      <p:cBhvr>
                                        <p:cTn id="11" dur="2000"/>
                                        <p:tgtEl>
                                          <p:spTgt spid="1232"/>
                                        </p:tgtEl>
                                      </p:cBhvr>
                                    </p:animEffect>
                                  </p:childTnLst>
                                </p:cTn>
                              </p:par>
                            </p:childTnLst>
                          </p:cTn>
                        </p:par>
                        <p:par>
                          <p:cTn id="12" fill="hold">
                            <p:stCondLst>
                              <p:cond delay="4000"/>
                            </p:stCondLst>
                            <p:childTnLst>
                              <p:par>
                                <p:cTn id="13" presetID="9" presetClass="entr" fill="hold" grpId="3" nodeType="afterEffect">
                                  <p:stCondLst>
                                    <p:cond delay="0"/>
                                  </p:stCondLst>
                                  <p:iterate>
                                    <p:tmAbs val="0"/>
                                  </p:iterate>
                                  <p:childTnLst>
                                    <p:set>
                                      <p:cBhvr>
                                        <p:cTn id="14" fill="hold"/>
                                        <p:tgtEl>
                                          <p:spTgt spid="1235"/>
                                        </p:tgtEl>
                                        <p:attrNameLst>
                                          <p:attrName>style.visibility</p:attrName>
                                        </p:attrNameLst>
                                      </p:cBhvr>
                                      <p:to>
                                        <p:strVal val="visible"/>
                                      </p:to>
                                    </p:set>
                                    <p:animEffect transition="in" filter="dissolve">
                                      <p:cBhvr>
                                        <p:cTn id="15" dur="2000"/>
                                        <p:tgtEl>
                                          <p:spTgt spid="1235"/>
                                        </p:tgtEl>
                                      </p:cBhvr>
                                    </p:animEffect>
                                  </p:childTnLst>
                                </p:cTn>
                              </p:par>
                            </p:childTnLst>
                          </p:cTn>
                        </p:par>
                        <p:par>
                          <p:cTn id="16" fill="hold">
                            <p:stCondLst>
                              <p:cond delay="6000"/>
                            </p:stCondLst>
                            <p:childTnLst>
                              <p:par>
                                <p:cTn id="17" presetID="9" presetClass="entr" fill="hold" grpId="4" nodeType="afterEffect">
                                  <p:stCondLst>
                                    <p:cond delay="0"/>
                                  </p:stCondLst>
                                  <p:iterate>
                                    <p:tmAbs val="0"/>
                                  </p:iterate>
                                  <p:childTnLst>
                                    <p:set>
                                      <p:cBhvr>
                                        <p:cTn id="18" fill="hold"/>
                                        <p:tgtEl>
                                          <p:spTgt spid="1229"/>
                                        </p:tgtEl>
                                        <p:attrNameLst>
                                          <p:attrName>style.visibility</p:attrName>
                                        </p:attrNameLst>
                                      </p:cBhvr>
                                      <p:to>
                                        <p:strVal val="visible"/>
                                      </p:to>
                                    </p:set>
                                    <p:animEffect transition="in" filter="dissolve">
                                      <p:cBhvr>
                                        <p:cTn id="19" dur="2000"/>
                                        <p:tgtEl>
                                          <p:spTgt spid="1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6" grpId="1" animBg="1" advAuto="0"/>
      <p:bldP spid="1229" grpId="4" animBg="1" advAuto="0"/>
      <p:bldP spid="1232" grpId="2" animBg="1" advAuto="0"/>
      <p:bldP spid="1235" grpId="3"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 name="Shape 1240"/>
          <p:cNvSpPr/>
          <p:nvPr/>
        </p:nvSpPr>
        <p:spPr>
          <a:xfrm>
            <a:off x="-2128" y="-48525"/>
            <a:ext cx="24388255" cy="13813051"/>
          </a:xfrm>
          <a:prstGeom prst="rect">
            <a:avLst/>
          </a:prstGeom>
          <a:solidFill>
            <a:schemeClr val="accent1">
              <a:hueOff val="273562"/>
              <a:satOff val="2937"/>
              <a:lumOff val="-22233"/>
              <a:alpha val="85122"/>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241" name="Shape 1241"/>
          <p:cNvSpPr/>
          <p:nvPr/>
        </p:nvSpPr>
        <p:spPr>
          <a:xfrm>
            <a:off x="-8732" y="-122875"/>
            <a:ext cx="24544864" cy="14059239"/>
          </a:xfrm>
          <a:custGeom>
            <a:avLst/>
            <a:gdLst/>
            <a:ahLst/>
            <a:cxnLst>
              <a:cxn ang="0">
                <a:pos x="wd2" y="hd2"/>
              </a:cxn>
              <a:cxn ang="5400000">
                <a:pos x="wd2" y="hd2"/>
              </a:cxn>
              <a:cxn ang="10800000">
                <a:pos x="wd2" y="hd2"/>
              </a:cxn>
              <a:cxn ang="16200000">
                <a:pos x="wd2" y="hd2"/>
              </a:cxn>
            </a:cxnLst>
            <a:rect l="0" t="0" r="r" b="b"/>
            <a:pathLst>
              <a:path w="21600" h="21600" extrusionOk="0">
                <a:moveTo>
                  <a:pt x="0" y="21337"/>
                </a:moveTo>
                <a:lnTo>
                  <a:pt x="8858" y="201"/>
                </a:lnTo>
                <a:lnTo>
                  <a:pt x="21600" y="0"/>
                </a:lnTo>
                <a:lnTo>
                  <a:pt x="21592" y="21600"/>
                </a:lnTo>
                <a:lnTo>
                  <a:pt x="0" y="21337"/>
                </a:lnTo>
                <a:close/>
              </a:path>
            </a:pathLst>
          </a:custGeom>
          <a:solidFill>
            <a:srgbClr val="002A5C">
              <a:alpha val="83574"/>
            </a:srgbClr>
          </a:solidFill>
          <a:ln w="12700">
            <a:miter lim="400000"/>
          </a:ln>
        </p:spPr>
        <p:txBody>
          <a:bodyPr lIns="50800" tIns="50800" rIns="50800" bIns="50800" anchor="ctr"/>
          <a:lstStyle/>
          <a:p>
            <a:pPr>
              <a:defRPr sz="3200"/>
            </a:pPr>
            <a:endParaRPr/>
          </a:p>
        </p:txBody>
      </p:sp>
      <p:grpSp>
        <p:nvGrpSpPr>
          <p:cNvPr id="1244" name="Group 1244"/>
          <p:cNvGrpSpPr/>
          <p:nvPr/>
        </p:nvGrpSpPr>
        <p:grpSpPr>
          <a:xfrm>
            <a:off x="18486028" y="11652788"/>
            <a:ext cx="5008242" cy="1180295"/>
            <a:chOff x="0" y="0"/>
            <a:chExt cx="5008241" cy="1180293"/>
          </a:xfrm>
        </p:grpSpPr>
        <p:sp>
          <p:nvSpPr>
            <p:cNvPr id="1242" name="Shape 1242"/>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FFFFFF"/>
                  </a:solidFill>
                </a:rPr>
                <a:t>ANNUAL ADDRESS</a:t>
              </a:r>
              <a:r>
                <a:t> 2016</a:t>
              </a:r>
            </a:p>
          </p:txBody>
        </p:sp>
        <p:pic>
          <p:nvPicPr>
            <p:cNvPr id="1243"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pic>
        <p:nvPicPr>
          <p:cNvPr id="1245" name="_DSC5276.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48344" y="2355471"/>
            <a:ext cx="5553472" cy="3702766"/>
          </a:xfrm>
          <a:prstGeom prst="rect">
            <a:avLst/>
          </a:prstGeom>
          <a:ln w="25400">
            <a:miter lim="400000"/>
          </a:ln>
          <a:effectLst>
            <a:outerShdw blurRad="254000" dist="127000" dir="5400000" rotWithShape="0">
              <a:srgbClr val="000000">
                <a:alpha val="70000"/>
              </a:srgbClr>
            </a:outerShdw>
          </a:effectLst>
        </p:spPr>
      </p:pic>
      <p:grpSp>
        <p:nvGrpSpPr>
          <p:cNvPr id="1248" name="Group 1248"/>
          <p:cNvGrpSpPr/>
          <p:nvPr/>
        </p:nvGrpSpPr>
        <p:grpSpPr>
          <a:xfrm>
            <a:off x="15753672" y="3154224"/>
            <a:ext cx="4882649" cy="4867902"/>
            <a:chOff x="0" y="0"/>
            <a:chExt cx="4882647" cy="4867901"/>
          </a:xfrm>
        </p:grpSpPr>
        <p:sp>
          <p:nvSpPr>
            <p:cNvPr id="1246" name="Shape 1246"/>
            <p:cNvSpPr/>
            <p:nvPr/>
          </p:nvSpPr>
          <p:spPr>
            <a:xfrm>
              <a:off x="0" y="3865066"/>
              <a:ext cx="4882648" cy="10028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defTabSz="584200">
                <a:lnSpc>
                  <a:spcPct val="120000"/>
                </a:lnSpc>
                <a:defRPr sz="3000">
                  <a:solidFill>
                    <a:srgbClr val="FFFFFF"/>
                  </a:solidFill>
                  <a:latin typeface="Lato Semibold"/>
                  <a:ea typeface="Lato Semibold"/>
                  <a:cs typeface="Lato Semibold"/>
                  <a:sym typeface="Lato Semibold"/>
                </a:defRPr>
              </a:pPr>
              <a:r>
                <a:t>Dr. Anand Govindarajan</a:t>
              </a:r>
            </a:p>
            <a:p>
              <a:pPr defTabSz="584200">
                <a:lnSpc>
                  <a:spcPct val="120000"/>
                </a:lnSpc>
                <a:defRPr sz="2700">
                  <a:solidFill>
                    <a:srgbClr val="FFFFFF"/>
                  </a:solidFill>
                  <a:latin typeface="Lato Regular"/>
                  <a:ea typeface="Lato Regular"/>
                  <a:cs typeface="Lato Regular"/>
                  <a:sym typeface="Lato Regular"/>
                </a:defRPr>
              </a:pPr>
              <a:r>
                <a:t>B Langer Surgeon Scientist Award</a:t>
              </a:r>
            </a:p>
          </p:txBody>
        </p:sp>
        <p:pic>
          <p:nvPicPr>
            <p:cNvPr id="1247" name="_DSC6038.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1229" y="0"/>
              <a:ext cx="4580190" cy="3467003"/>
            </a:xfrm>
            <a:prstGeom prst="rect">
              <a:avLst/>
            </a:prstGeom>
            <a:ln w="25400" cap="flat">
              <a:noFill/>
              <a:miter lim="400000"/>
            </a:ln>
            <a:effectLst>
              <a:outerShdw blurRad="254000" dist="127000" dir="5400000" rotWithShape="0">
                <a:srgbClr val="000000">
                  <a:alpha val="70000"/>
                </a:srgbClr>
              </a:outerShdw>
            </a:effectLst>
          </p:spPr>
        </p:pic>
      </p:grpSp>
      <p:grpSp>
        <p:nvGrpSpPr>
          <p:cNvPr id="1251" name="Group 1251"/>
          <p:cNvGrpSpPr/>
          <p:nvPr/>
        </p:nvGrpSpPr>
        <p:grpSpPr>
          <a:xfrm>
            <a:off x="8324519" y="3166397"/>
            <a:ext cx="5693974" cy="7383206"/>
            <a:chOff x="0" y="0"/>
            <a:chExt cx="5693972" cy="7383204"/>
          </a:xfrm>
        </p:grpSpPr>
        <p:sp>
          <p:nvSpPr>
            <p:cNvPr id="1249" name="Shape 1249"/>
            <p:cNvSpPr/>
            <p:nvPr/>
          </p:nvSpPr>
          <p:spPr>
            <a:xfrm>
              <a:off x="0" y="6213733"/>
              <a:ext cx="5693973" cy="11694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defTabSz="584200">
                <a:lnSpc>
                  <a:spcPct val="120000"/>
                </a:lnSpc>
                <a:defRPr sz="3000">
                  <a:solidFill>
                    <a:srgbClr val="FFFFFF"/>
                  </a:solidFill>
                  <a:latin typeface="Lato Semibold"/>
                  <a:ea typeface="Lato Semibold"/>
                  <a:cs typeface="Lato Semibold"/>
                  <a:sym typeface="Lato Semibold"/>
                </a:defRPr>
              </a:pPr>
              <a:r>
                <a:t>Dr. Toni Zhong</a:t>
              </a:r>
            </a:p>
            <a:p>
              <a:pPr defTabSz="584200">
                <a:lnSpc>
                  <a:spcPct val="120000"/>
                </a:lnSpc>
                <a:defRPr sz="2700">
                  <a:solidFill>
                    <a:srgbClr val="FFFFFF"/>
                  </a:solidFill>
                  <a:latin typeface="Lato Regular"/>
                  <a:ea typeface="Lato Regular"/>
                  <a:cs typeface="Lato Regular"/>
                  <a:sym typeface="Lato Regular"/>
                </a:defRPr>
              </a:pPr>
              <a:r>
                <a:t>George Armstrong-Peters Prize</a:t>
              </a:r>
            </a:p>
          </p:txBody>
        </p:sp>
        <p:pic>
          <p:nvPicPr>
            <p:cNvPr id="1250" name="_DSC6043.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22608" y="0"/>
              <a:ext cx="3248756" cy="5758072"/>
            </a:xfrm>
            <a:prstGeom prst="rect">
              <a:avLst/>
            </a:prstGeom>
            <a:ln w="25400" cap="flat">
              <a:noFill/>
              <a:miter lim="400000"/>
            </a:ln>
            <a:effectLst>
              <a:outerShdw blurRad="254000" dist="127000" dir="5400000" rotWithShape="0">
                <a:srgbClr val="000000">
                  <a:alpha val="70000"/>
                </a:srgbClr>
              </a:outerShdw>
            </a:effectLst>
          </p:spPr>
        </p:pic>
      </p:grpSp>
      <p:grpSp>
        <p:nvGrpSpPr>
          <p:cNvPr id="1254" name="Group 1254"/>
          <p:cNvGrpSpPr/>
          <p:nvPr/>
        </p:nvGrpSpPr>
        <p:grpSpPr>
          <a:xfrm>
            <a:off x="475061" y="7056005"/>
            <a:ext cx="8356752" cy="6121566"/>
            <a:chOff x="0" y="0"/>
            <a:chExt cx="8356751" cy="6121564"/>
          </a:xfrm>
        </p:grpSpPr>
        <p:sp>
          <p:nvSpPr>
            <p:cNvPr id="1252" name="Shape 1252"/>
            <p:cNvSpPr/>
            <p:nvPr/>
          </p:nvSpPr>
          <p:spPr>
            <a:xfrm>
              <a:off x="0" y="5119882"/>
              <a:ext cx="8356752" cy="10016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defTabSz="584200">
                <a:lnSpc>
                  <a:spcPct val="120000"/>
                </a:lnSpc>
                <a:defRPr sz="3000">
                  <a:solidFill>
                    <a:srgbClr val="FFFFFF"/>
                  </a:solidFill>
                  <a:latin typeface="Lato Semibold"/>
                  <a:ea typeface="Lato Semibold"/>
                  <a:cs typeface="Lato Semibold"/>
                  <a:sym typeface="Lato Semibold"/>
                </a:defRPr>
              </a:pPr>
              <a:r>
                <a:t>Dr. Christoph Haller</a:t>
              </a:r>
            </a:p>
            <a:p>
              <a:pPr defTabSz="584200">
                <a:lnSpc>
                  <a:spcPct val="120000"/>
                </a:lnSpc>
                <a:defRPr sz="2700">
                  <a:solidFill>
                    <a:srgbClr val="FFFFFF"/>
                  </a:solidFill>
                  <a:latin typeface="Lato Regular"/>
                  <a:ea typeface="Lato Regular"/>
                  <a:cs typeface="Lato Regular"/>
                  <a:sym typeface="Lato Regular"/>
                </a:defRPr>
              </a:pPr>
              <a:r>
                <a:t>Zane Cohen Clinical Fellowship Achievement Award</a:t>
              </a:r>
            </a:p>
          </p:txBody>
        </p:sp>
        <p:pic>
          <p:nvPicPr>
            <p:cNvPr id="1253" name="_DSC6102.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63163" y="0"/>
              <a:ext cx="3430425" cy="4739939"/>
            </a:xfrm>
            <a:prstGeom prst="rect">
              <a:avLst/>
            </a:prstGeom>
            <a:ln w="25400" cap="flat">
              <a:noFill/>
              <a:miter lim="400000"/>
            </a:ln>
            <a:effectLst>
              <a:outerShdw blurRad="254000" dist="127000" dir="5400000" rotWithShape="0">
                <a:srgbClr val="000000">
                  <a:alpha val="70000"/>
                </a:srgbClr>
              </a:outerShdw>
            </a:effectLst>
          </p:spPr>
        </p:pic>
      </p:grpSp>
      <p:pic>
        <p:nvPicPr>
          <p:cNvPr id="1255" name="_DSC5502.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047299" y="8954969"/>
            <a:ext cx="6503856" cy="2573914"/>
          </a:xfrm>
          <a:prstGeom prst="rect">
            <a:avLst/>
          </a:prstGeom>
          <a:ln w="25400">
            <a:miter lim="400000"/>
          </a:ln>
          <a:effectLst>
            <a:outerShdw blurRad="254000" dist="127000" dir="5400000" rotWithShape="0">
              <a:srgbClr val="000000">
                <a:alpha val="70000"/>
              </a:srgbClr>
            </a:outerShdw>
          </a:effectLst>
        </p:spPr>
      </p:pic>
      <p:grpSp>
        <p:nvGrpSpPr>
          <p:cNvPr id="1258" name="Group 1258"/>
          <p:cNvGrpSpPr/>
          <p:nvPr/>
        </p:nvGrpSpPr>
        <p:grpSpPr>
          <a:xfrm>
            <a:off x="2137107" y="369048"/>
            <a:ext cx="20908550" cy="1852333"/>
            <a:chOff x="0" y="0"/>
            <a:chExt cx="20908549" cy="1852331"/>
          </a:xfrm>
        </p:grpSpPr>
        <p:sp>
          <p:nvSpPr>
            <p:cNvPr id="1256" name="Shape 1256"/>
            <p:cNvSpPr/>
            <p:nvPr/>
          </p:nvSpPr>
          <p:spPr>
            <a:xfrm>
              <a:off x="0" y="0"/>
              <a:ext cx="20814666" cy="1168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a:defRPr sz="7000" spc="560">
                  <a:solidFill>
                    <a:srgbClr val="FFFFFF"/>
                  </a:solidFill>
                  <a:latin typeface="Montserrat"/>
                  <a:ea typeface="Montserrat"/>
                  <a:cs typeface="Montserrat"/>
                  <a:sym typeface="Montserrat"/>
                </a:defRPr>
              </a:lvl1pPr>
            </a:lstStyle>
            <a:p>
              <a:pPr>
                <a:defRPr sz="9000" spc="720"/>
              </a:pPr>
              <a:r>
                <a:rPr sz="7000" spc="560"/>
                <a:t>GALLIE DINNER AWARD PRESENTATIONS</a:t>
              </a:r>
            </a:p>
          </p:txBody>
        </p:sp>
        <p:sp>
          <p:nvSpPr>
            <p:cNvPr id="1257" name="Shape 1257"/>
            <p:cNvSpPr/>
            <p:nvPr/>
          </p:nvSpPr>
          <p:spPr>
            <a:xfrm>
              <a:off x="10120025" y="1217331"/>
              <a:ext cx="10788524" cy="635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a:defRPr sz="3500" spc="280">
                  <a:solidFill>
                    <a:srgbClr val="FF85FF"/>
                  </a:solidFill>
                  <a:latin typeface="Montserrat"/>
                  <a:ea typeface="Montserrat"/>
                  <a:cs typeface="Montserrat"/>
                  <a:sym typeface="Montserrat"/>
                </a:defRPr>
              </a:lvl1pPr>
            </a:lstStyle>
            <a:p>
              <a:r>
                <a:t>KING EDWARD HOTEL MAY 13, 2016 Cont’d</a:t>
              </a:r>
            </a:p>
          </p:txBody>
        </p:sp>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254"/>
                                        </p:tgtEl>
                                        <p:attrNameLst>
                                          <p:attrName>style.visibility</p:attrName>
                                        </p:attrNameLst>
                                      </p:cBhvr>
                                      <p:to>
                                        <p:strVal val="visible"/>
                                      </p:to>
                                    </p:set>
                                    <p:animEffect transition="in" filter="dissolve">
                                      <p:cBhvr>
                                        <p:cTn id="7" dur="2000"/>
                                        <p:tgtEl>
                                          <p:spTgt spid="1254"/>
                                        </p:tgtEl>
                                      </p:cBhvr>
                                    </p:animEffect>
                                  </p:childTnLst>
                                </p:cTn>
                              </p:par>
                            </p:childTnLst>
                          </p:cTn>
                        </p:par>
                        <p:par>
                          <p:cTn id="8" fill="hold">
                            <p:stCondLst>
                              <p:cond delay="2000"/>
                            </p:stCondLst>
                            <p:childTnLst>
                              <p:par>
                                <p:cTn id="9" presetID="9" presetClass="entr" fill="hold" grpId="2" nodeType="afterEffect">
                                  <p:stCondLst>
                                    <p:cond delay="0"/>
                                  </p:stCondLst>
                                  <p:iterate>
                                    <p:tmAbs val="0"/>
                                  </p:iterate>
                                  <p:childTnLst>
                                    <p:set>
                                      <p:cBhvr>
                                        <p:cTn id="10" fill="hold"/>
                                        <p:tgtEl>
                                          <p:spTgt spid="1251"/>
                                        </p:tgtEl>
                                        <p:attrNameLst>
                                          <p:attrName>style.visibility</p:attrName>
                                        </p:attrNameLst>
                                      </p:cBhvr>
                                      <p:to>
                                        <p:strVal val="visible"/>
                                      </p:to>
                                    </p:set>
                                    <p:animEffect transition="in" filter="dissolve">
                                      <p:cBhvr>
                                        <p:cTn id="11" dur="2000"/>
                                        <p:tgtEl>
                                          <p:spTgt spid="1251"/>
                                        </p:tgtEl>
                                      </p:cBhvr>
                                    </p:animEffect>
                                  </p:childTnLst>
                                </p:cTn>
                              </p:par>
                            </p:childTnLst>
                          </p:cTn>
                        </p:par>
                        <p:par>
                          <p:cTn id="12" fill="hold">
                            <p:stCondLst>
                              <p:cond delay="4000"/>
                            </p:stCondLst>
                            <p:childTnLst>
                              <p:par>
                                <p:cTn id="13" presetID="9" presetClass="entr" fill="hold" grpId="3" nodeType="afterEffect">
                                  <p:stCondLst>
                                    <p:cond delay="0"/>
                                  </p:stCondLst>
                                  <p:iterate>
                                    <p:tmAbs val="0"/>
                                  </p:iterate>
                                  <p:childTnLst>
                                    <p:set>
                                      <p:cBhvr>
                                        <p:cTn id="14" fill="hold"/>
                                        <p:tgtEl>
                                          <p:spTgt spid="1248"/>
                                        </p:tgtEl>
                                        <p:attrNameLst>
                                          <p:attrName>style.visibility</p:attrName>
                                        </p:attrNameLst>
                                      </p:cBhvr>
                                      <p:to>
                                        <p:strVal val="visible"/>
                                      </p:to>
                                    </p:set>
                                    <p:animEffect transition="in" filter="dissolve">
                                      <p:cBhvr>
                                        <p:cTn id="15" dur="2000"/>
                                        <p:tgtEl>
                                          <p:spTgt spid="1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8" grpId="3" animBg="1" advAuto="0"/>
      <p:bldP spid="1251" grpId="2" animBg="1" advAuto="0"/>
      <p:bldP spid="1254" grpId="1"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 name="Shape 1260"/>
          <p:cNvSpPr/>
          <p:nvPr/>
        </p:nvSpPr>
        <p:spPr>
          <a:xfrm>
            <a:off x="-2128" y="-48525"/>
            <a:ext cx="24388255" cy="13813051"/>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grpSp>
        <p:nvGrpSpPr>
          <p:cNvPr id="1263" name="Group 1263"/>
          <p:cNvGrpSpPr/>
          <p:nvPr/>
        </p:nvGrpSpPr>
        <p:grpSpPr>
          <a:xfrm>
            <a:off x="18486028" y="11652788"/>
            <a:ext cx="5008242" cy="1180295"/>
            <a:chOff x="0" y="0"/>
            <a:chExt cx="5008241" cy="1180293"/>
          </a:xfrm>
        </p:grpSpPr>
        <p:sp>
          <p:nvSpPr>
            <p:cNvPr id="1261" name="Shape 1261"/>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1262"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1264" name="Shape 1264"/>
          <p:cNvSpPr/>
          <p:nvPr/>
        </p:nvSpPr>
        <p:spPr>
          <a:xfrm>
            <a:off x="2641122" y="228600"/>
            <a:ext cx="17918304" cy="2235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7000" spc="560">
                <a:solidFill>
                  <a:srgbClr val="002A5C"/>
                </a:solidFill>
                <a:latin typeface="Montserrat"/>
                <a:ea typeface="Montserrat"/>
                <a:cs typeface="Montserrat"/>
                <a:sym typeface="Montserrat"/>
              </a:defRPr>
            </a:pPr>
            <a:r>
              <a:t>UK TRAVELING SURGICAL SOCIETY</a:t>
            </a:r>
          </a:p>
          <a:p>
            <a:pPr>
              <a:defRPr sz="7000" spc="560">
                <a:solidFill>
                  <a:srgbClr val="002A5C"/>
                </a:solidFill>
                <a:latin typeface="Montserrat"/>
                <a:ea typeface="Montserrat"/>
                <a:cs typeface="Montserrat"/>
                <a:sym typeface="Montserrat"/>
              </a:defRPr>
            </a:pPr>
            <a:r>
              <a:rPr>
                <a:solidFill>
                  <a:srgbClr val="FF85FF"/>
                </a:solidFill>
              </a:rPr>
              <a:t>June 4- 11, 2016</a:t>
            </a:r>
          </a:p>
        </p:txBody>
      </p:sp>
      <p:pic>
        <p:nvPicPr>
          <p:cNvPr id="1265" name="OrthopaedicSurgeryPhotoshoot_KaylaRocca-397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80146" y="-14591408"/>
            <a:ext cx="20571489" cy="13716001"/>
          </a:xfrm>
          <a:prstGeom prst="rect">
            <a:avLst/>
          </a:prstGeom>
          <a:ln w="12700">
            <a:miter lim="400000"/>
          </a:ln>
        </p:spPr>
      </p:pic>
      <p:grpSp>
        <p:nvGrpSpPr>
          <p:cNvPr id="1268" name="Group 1268"/>
          <p:cNvGrpSpPr/>
          <p:nvPr/>
        </p:nvGrpSpPr>
        <p:grpSpPr>
          <a:xfrm>
            <a:off x="226552" y="7872464"/>
            <a:ext cx="6002592" cy="4641644"/>
            <a:chOff x="0" y="0"/>
            <a:chExt cx="6002591" cy="4641643"/>
          </a:xfrm>
        </p:grpSpPr>
        <p:pic>
          <p:nvPicPr>
            <p:cNvPr id="1267" name="pasted-image.tif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7000" y="88900"/>
              <a:ext cx="5748592" cy="4311444"/>
            </a:xfrm>
            <a:prstGeom prst="rect">
              <a:avLst/>
            </a:prstGeom>
            <a:ln>
              <a:noFill/>
            </a:ln>
            <a:effectLst/>
          </p:spPr>
        </p:pic>
        <p:pic>
          <p:nvPicPr>
            <p:cNvPr id="1266" name="Picture 1265"/>
            <p:cNvPicPr>
              <a:picLocks/>
            </p:cNvPicPr>
            <p:nvPr/>
          </p:nvPicPr>
          <p:blipFill>
            <a:blip r:embed="rId5">
              <a:extLst/>
            </a:blip>
            <a:stretch>
              <a:fillRect/>
            </a:stretch>
          </p:blipFill>
          <p:spPr>
            <a:xfrm>
              <a:off x="0" y="0"/>
              <a:ext cx="6002592" cy="4641644"/>
            </a:xfrm>
            <a:prstGeom prst="rect">
              <a:avLst/>
            </a:prstGeom>
            <a:effectLst/>
          </p:spPr>
        </p:pic>
      </p:grpSp>
      <p:grpSp>
        <p:nvGrpSpPr>
          <p:cNvPr id="1271" name="Group 1271"/>
          <p:cNvGrpSpPr/>
          <p:nvPr/>
        </p:nvGrpSpPr>
        <p:grpSpPr>
          <a:xfrm>
            <a:off x="222789" y="2592792"/>
            <a:ext cx="6010117" cy="4647288"/>
            <a:chOff x="0" y="0"/>
            <a:chExt cx="6010116" cy="4647287"/>
          </a:xfrm>
        </p:grpSpPr>
        <p:pic>
          <p:nvPicPr>
            <p:cNvPr id="1270" name="pasted-image.tif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7000" y="88900"/>
              <a:ext cx="5756117" cy="4317088"/>
            </a:xfrm>
            <a:prstGeom prst="rect">
              <a:avLst/>
            </a:prstGeom>
            <a:ln>
              <a:noFill/>
            </a:ln>
            <a:effectLst/>
          </p:spPr>
        </p:pic>
        <p:pic>
          <p:nvPicPr>
            <p:cNvPr id="1269" name="Picture 1268"/>
            <p:cNvPicPr>
              <a:picLocks/>
            </p:cNvPicPr>
            <p:nvPr/>
          </p:nvPicPr>
          <p:blipFill>
            <a:blip r:embed="rId7">
              <a:extLst/>
            </a:blip>
            <a:stretch>
              <a:fillRect/>
            </a:stretch>
          </p:blipFill>
          <p:spPr>
            <a:xfrm>
              <a:off x="0" y="0"/>
              <a:ext cx="6010117" cy="4647288"/>
            </a:xfrm>
            <a:prstGeom prst="rect">
              <a:avLst/>
            </a:prstGeom>
            <a:effectLst/>
          </p:spPr>
        </p:pic>
      </p:grpSp>
      <p:grpSp>
        <p:nvGrpSpPr>
          <p:cNvPr id="1274" name="Group 1274"/>
          <p:cNvGrpSpPr/>
          <p:nvPr/>
        </p:nvGrpSpPr>
        <p:grpSpPr>
          <a:xfrm>
            <a:off x="8344978" y="2595614"/>
            <a:ext cx="6002592" cy="4641644"/>
            <a:chOff x="0" y="0"/>
            <a:chExt cx="6002590" cy="4641643"/>
          </a:xfrm>
        </p:grpSpPr>
        <p:pic>
          <p:nvPicPr>
            <p:cNvPr id="1273" name="pasted-image.tiff"/>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7000" y="88900"/>
              <a:ext cx="5748591" cy="4311444"/>
            </a:xfrm>
            <a:prstGeom prst="rect">
              <a:avLst/>
            </a:prstGeom>
            <a:ln>
              <a:noFill/>
            </a:ln>
            <a:effectLst/>
          </p:spPr>
        </p:pic>
        <p:pic>
          <p:nvPicPr>
            <p:cNvPr id="1272" name="Picture 1271"/>
            <p:cNvPicPr>
              <a:picLocks/>
            </p:cNvPicPr>
            <p:nvPr/>
          </p:nvPicPr>
          <p:blipFill>
            <a:blip r:embed="rId5">
              <a:extLst/>
            </a:blip>
            <a:stretch>
              <a:fillRect/>
            </a:stretch>
          </p:blipFill>
          <p:spPr>
            <a:xfrm>
              <a:off x="0" y="0"/>
              <a:ext cx="6002591" cy="4641644"/>
            </a:xfrm>
            <a:prstGeom prst="rect">
              <a:avLst/>
            </a:prstGeom>
            <a:effectLst/>
          </p:spPr>
        </p:pic>
      </p:grpSp>
      <p:grpSp>
        <p:nvGrpSpPr>
          <p:cNvPr id="1277" name="Group 1277"/>
          <p:cNvGrpSpPr/>
          <p:nvPr/>
        </p:nvGrpSpPr>
        <p:grpSpPr>
          <a:xfrm>
            <a:off x="8207263" y="7769178"/>
            <a:ext cx="6278021" cy="4848216"/>
            <a:chOff x="0" y="0"/>
            <a:chExt cx="6278020" cy="4848214"/>
          </a:xfrm>
        </p:grpSpPr>
        <p:pic>
          <p:nvPicPr>
            <p:cNvPr id="1276" name="pasted-image.tiff"/>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27000" y="88900"/>
              <a:ext cx="6024021" cy="4518015"/>
            </a:xfrm>
            <a:prstGeom prst="rect">
              <a:avLst/>
            </a:prstGeom>
            <a:ln>
              <a:noFill/>
            </a:ln>
            <a:effectLst/>
          </p:spPr>
        </p:pic>
        <p:pic>
          <p:nvPicPr>
            <p:cNvPr id="1275" name="Picture 1274"/>
            <p:cNvPicPr>
              <a:picLocks/>
            </p:cNvPicPr>
            <p:nvPr/>
          </p:nvPicPr>
          <p:blipFill>
            <a:blip r:embed="rId10">
              <a:extLst/>
            </a:blip>
            <a:stretch>
              <a:fillRect/>
            </a:stretch>
          </p:blipFill>
          <p:spPr>
            <a:xfrm>
              <a:off x="0" y="0"/>
              <a:ext cx="6278021" cy="4848215"/>
            </a:xfrm>
            <a:prstGeom prst="rect">
              <a:avLst/>
            </a:prstGeom>
            <a:effectLst/>
          </p:spPr>
        </p:pic>
      </p:grpSp>
      <p:grpSp>
        <p:nvGrpSpPr>
          <p:cNvPr id="1280" name="Group 1280"/>
          <p:cNvGrpSpPr/>
          <p:nvPr/>
        </p:nvGrpSpPr>
        <p:grpSpPr>
          <a:xfrm>
            <a:off x="16083517" y="7850483"/>
            <a:ext cx="6256592" cy="4838006"/>
            <a:chOff x="0" y="0"/>
            <a:chExt cx="6256591" cy="4838005"/>
          </a:xfrm>
        </p:grpSpPr>
        <p:pic>
          <p:nvPicPr>
            <p:cNvPr id="1279" name="pasted-image.tiff"/>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27000" y="88900"/>
              <a:ext cx="6002592" cy="4507806"/>
            </a:xfrm>
            <a:prstGeom prst="rect">
              <a:avLst/>
            </a:prstGeom>
            <a:ln>
              <a:noFill/>
            </a:ln>
            <a:effectLst/>
          </p:spPr>
        </p:pic>
        <p:pic>
          <p:nvPicPr>
            <p:cNvPr id="1278" name="Picture 1277"/>
            <p:cNvPicPr>
              <a:picLocks/>
            </p:cNvPicPr>
            <p:nvPr/>
          </p:nvPicPr>
          <p:blipFill>
            <a:blip r:embed="rId12">
              <a:extLst/>
            </a:blip>
            <a:stretch>
              <a:fillRect/>
            </a:stretch>
          </p:blipFill>
          <p:spPr>
            <a:xfrm>
              <a:off x="0" y="0"/>
              <a:ext cx="6256592" cy="4838006"/>
            </a:xfrm>
            <a:prstGeom prst="rect">
              <a:avLst/>
            </a:prstGeom>
            <a:effectLst/>
          </p:spPr>
        </p:pic>
      </p:grpSp>
      <p:grpSp>
        <p:nvGrpSpPr>
          <p:cNvPr id="1283" name="Group 1283"/>
          <p:cNvGrpSpPr/>
          <p:nvPr/>
        </p:nvGrpSpPr>
        <p:grpSpPr>
          <a:xfrm>
            <a:off x="16083517" y="2576564"/>
            <a:ext cx="6256592" cy="4832144"/>
            <a:chOff x="0" y="0"/>
            <a:chExt cx="6256591" cy="4832143"/>
          </a:xfrm>
        </p:grpSpPr>
        <p:pic>
          <p:nvPicPr>
            <p:cNvPr id="1282" name="pasted-image.tiff"/>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27000" y="88900"/>
              <a:ext cx="6002592" cy="4501944"/>
            </a:xfrm>
            <a:prstGeom prst="rect">
              <a:avLst/>
            </a:prstGeom>
            <a:ln>
              <a:noFill/>
            </a:ln>
            <a:effectLst/>
          </p:spPr>
        </p:pic>
        <p:pic>
          <p:nvPicPr>
            <p:cNvPr id="1281" name="Picture 1280"/>
            <p:cNvPicPr>
              <a:picLocks/>
            </p:cNvPicPr>
            <p:nvPr/>
          </p:nvPicPr>
          <p:blipFill>
            <a:blip r:embed="rId14">
              <a:extLst/>
            </a:blip>
            <a:stretch>
              <a:fillRect/>
            </a:stretch>
          </p:blipFill>
          <p:spPr>
            <a:xfrm>
              <a:off x="0" y="0"/>
              <a:ext cx="6256592" cy="4832144"/>
            </a:xfrm>
            <a:prstGeom prst="rect">
              <a:avLst/>
            </a:prstGeom>
            <a:effectLst/>
          </p:spPr>
        </p:pic>
      </p:grpSp>
      <p:pic>
        <p:nvPicPr>
          <p:cNvPr id="1284" name="1i6a0158_27204878184_o.jp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07211" y="-37902"/>
            <a:ext cx="25198422" cy="1388497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271"/>
                                        </p:tgtEl>
                                        <p:attrNameLst>
                                          <p:attrName>style.visibility</p:attrName>
                                        </p:attrNameLst>
                                      </p:cBhvr>
                                      <p:to>
                                        <p:strVal val="visible"/>
                                      </p:to>
                                    </p:set>
                                    <p:animEffect transition="in" filter="dissolve">
                                      <p:cBhvr>
                                        <p:cTn id="7" dur="1000"/>
                                        <p:tgtEl>
                                          <p:spTgt spid="1271"/>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1268"/>
                                        </p:tgtEl>
                                        <p:attrNameLst>
                                          <p:attrName>style.visibility</p:attrName>
                                        </p:attrNameLst>
                                      </p:cBhvr>
                                      <p:to>
                                        <p:strVal val="visible"/>
                                      </p:to>
                                    </p:set>
                                    <p:animEffect transition="in" filter="dissolve">
                                      <p:cBhvr>
                                        <p:cTn id="11" dur="1000"/>
                                        <p:tgtEl>
                                          <p:spTgt spid="1268"/>
                                        </p:tgtEl>
                                      </p:cBhvr>
                                    </p:animEffect>
                                  </p:childTnLst>
                                </p:cTn>
                              </p:par>
                            </p:childTnLst>
                          </p:cTn>
                        </p:par>
                        <p:par>
                          <p:cTn id="12" fill="hold">
                            <p:stCondLst>
                              <p:cond delay="2000"/>
                            </p:stCondLst>
                            <p:childTnLst>
                              <p:par>
                                <p:cTn id="13" presetID="9" presetClass="entr" fill="hold" grpId="3" nodeType="afterEffect">
                                  <p:stCondLst>
                                    <p:cond delay="0"/>
                                  </p:stCondLst>
                                  <p:iterate>
                                    <p:tmAbs val="0"/>
                                  </p:iterate>
                                  <p:childTnLst>
                                    <p:set>
                                      <p:cBhvr>
                                        <p:cTn id="14" fill="hold"/>
                                        <p:tgtEl>
                                          <p:spTgt spid="1274"/>
                                        </p:tgtEl>
                                        <p:attrNameLst>
                                          <p:attrName>style.visibility</p:attrName>
                                        </p:attrNameLst>
                                      </p:cBhvr>
                                      <p:to>
                                        <p:strVal val="visible"/>
                                      </p:to>
                                    </p:set>
                                    <p:animEffect transition="in" filter="dissolve">
                                      <p:cBhvr>
                                        <p:cTn id="15" dur="1000"/>
                                        <p:tgtEl>
                                          <p:spTgt spid="1274"/>
                                        </p:tgtEl>
                                      </p:cBhvr>
                                    </p:animEffect>
                                  </p:childTnLst>
                                </p:cTn>
                              </p:par>
                            </p:childTnLst>
                          </p:cTn>
                        </p:par>
                        <p:par>
                          <p:cTn id="16" fill="hold">
                            <p:stCondLst>
                              <p:cond delay="3000"/>
                            </p:stCondLst>
                            <p:childTnLst>
                              <p:par>
                                <p:cTn id="17" presetID="9" presetClass="entr" fill="hold" grpId="4" nodeType="afterEffect">
                                  <p:stCondLst>
                                    <p:cond delay="0"/>
                                  </p:stCondLst>
                                  <p:iterate>
                                    <p:tmAbs val="0"/>
                                  </p:iterate>
                                  <p:childTnLst>
                                    <p:set>
                                      <p:cBhvr>
                                        <p:cTn id="18" fill="hold"/>
                                        <p:tgtEl>
                                          <p:spTgt spid="1277"/>
                                        </p:tgtEl>
                                        <p:attrNameLst>
                                          <p:attrName>style.visibility</p:attrName>
                                        </p:attrNameLst>
                                      </p:cBhvr>
                                      <p:to>
                                        <p:strVal val="visible"/>
                                      </p:to>
                                    </p:set>
                                    <p:animEffect transition="in" filter="dissolve">
                                      <p:cBhvr>
                                        <p:cTn id="19" dur="1000"/>
                                        <p:tgtEl>
                                          <p:spTgt spid="1277"/>
                                        </p:tgtEl>
                                      </p:cBhvr>
                                    </p:animEffect>
                                  </p:childTnLst>
                                </p:cTn>
                              </p:par>
                            </p:childTnLst>
                          </p:cTn>
                        </p:par>
                        <p:par>
                          <p:cTn id="20" fill="hold">
                            <p:stCondLst>
                              <p:cond delay="4000"/>
                            </p:stCondLst>
                            <p:childTnLst>
                              <p:par>
                                <p:cTn id="21" presetID="9" presetClass="entr" fill="hold" grpId="5" nodeType="afterEffect">
                                  <p:stCondLst>
                                    <p:cond delay="0"/>
                                  </p:stCondLst>
                                  <p:iterate>
                                    <p:tmAbs val="0"/>
                                  </p:iterate>
                                  <p:childTnLst>
                                    <p:set>
                                      <p:cBhvr>
                                        <p:cTn id="22" fill="hold"/>
                                        <p:tgtEl>
                                          <p:spTgt spid="1283"/>
                                        </p:tgtEl>
                                        <p:attrNameLst>
                                          <p:attrName>style.visibility</p:attrName>
                                        </p:attrNameLst>
                                      </p:cBhvr>
                                      <p:to>
                                        <p:strVal val="visible"/>
                                      </p:to>
                                    </p:set>
                                    <p:animEffect transition="in" filter="dissolve">
                                      <p:cBhvr>
                                        <p:cTn id="23" dur="1000"/>
                                        <p:tgtEl>
                                          <p:spTgt spid="1283"/>
                                        </p:tgtEl>
                                      </p:cBhvr>
                                    </p:animEffect>
                                  </p:childTnLst>
                                </p:cTn>
                              </p:par>
                            </p:childTnLst>
                          </p:cTn>
                        </p:par>
                        <p:par>
                          <p:cTn id="24" fill="hold">
                            <p:stCondLst>
                              <p:cond delay="5000"/>
                            </p:stCondLst>
                            <p:childTnLst>
                              <p:par>
                                <p:cTn id="25" presetID="9" presetClass="entr" fill="hold" grpId="6" nodeType="afterEffect">
                                  <p:stCondLst>
                                    <p:cond delay="0"/>
                                  </p:stCondLst>
                                  <p:iterate>
                                    <p:tmAbs val="0"/>
                                  </p:iterate>
                                  <p:childTnLst>
                                    <p:set>
                                      <p:cBhvr>
                                        <p:cTn id="26" fill="hold"/>
                                        <p:tgtEl>
                                          <p:spTgt spid="1280"/>
                                        </p:tgtEl>
                                        <p:attrNameLst>
                                          <p:attrName>style.visibility</p:attrName>
                                        </p:attrNameLst>
                                      </p:cBhvr>
                                      <p:to>
                                        <p:strVal val="visible"/>
                                      </p:to>
                                    </p:set>
                                    <p:animEffect transition="in" filter="dissolve">
                                      <p:cBhvr>
                                        <p:cTn id="27" dur="1000"/>
                                        <p:tgtEl>
                                          <p:spTgt spid="128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grpId="7" nodeType="clickEffect">
                                  <p:stCondLst>
                                    <p:cond delay="0"/>
                                  </p:stCondLst>
                                  <p:iterate>
                                    <p:tmAbs val="0"/>
                                  </p:iterate>
                                  <p:childTnLst>
                                    <p:set>
                                      <p:cBhvr>
                                        <p:cTn id="31" fill="hold"/>
                                        <p:tgtEl>
                                          <p:spTgt spid="1284"/>
                                        </p:tgtEl>
                                        <p:attrNameLst>
                                          <p:attrName>style.visibility</p:attrName>
                                        </p:attrNameLst>
                                      </p:cBhvr>
                                      <p:to>
                                        <p:strVal val="visible"/>
                                      </p:to>
                                    </p:set>
                                    <p:animEffect transition="in" filter="fade">
                                      <p:cBhvr>
                                        <p:cTn id="32" dur="1500"/>
                                        <p:tgtEl>
                                          <p:spTgt spid="128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mph" presetSubtype="0" accel="50000" decel="50000" fill="hold" grpId="8" nodeType="clickEffect">
                                  <p:stCondLst>
                                    <p:cond delay="0"/>
                                  </p:stCondLst>
                                  <p:childTnLst>
                                    <p:animScale>
                                      <p:cBhvr>
                                        <p:cTn id="36" dur="1000" fill="hold"/>
                                        <p:tgtEl>
                                          <p:spTgt spid="1284"/>
                                        </p:tgtEl>
                                      </p:cBhvr>
                                      <p:by x="272242" y="272242"/>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8" grpId="2" animBg="1" advAuto="0"/>
      <p:bldP spid="1271" grpId="1" animBg="1" advAuto="0"/>
      <p:bldP spid="1274" grpId="3" animBg="1" advAuto="0"/>
      <p:bldP spid="1277" grpId="4" animBg="1" advAuto="0"/>
      <p:bldP spid="1280" grpId="6" animBg="1" advAuto="0"/>
      <p:bldP spid="1283" grpId="5" animBg="1" advAuto="0"/>
      <p:bldP spid="1284" grpId="7" animBg="1" advAuto="0"/>
      <p:bldP spid="1284" grpId="8"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6" name="Shape 1286"/>
          <p:cNvSpPr/>
          <p:nvPr/>
        </p:nvSpPr>
        <p:spPr>
          <a:xfrm>
            <a:off x="-2128" y="-31747"/>
            <a:ext cx="24388255" cy="13779496"/>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pic>
        <p:nvPicPr>
          <p:cNvPr id="1287" name="OrthopaedicSurgeryPhotoshoot_KaylaRocca-4773-small-filtered.jpe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898811" y="7279784"/>
            <a:ext cx="6865542" cy="4768851"/>
          </a:xfrm>
          <a:custGeom>
            <a:avLst/>
            <a:gdLst/>
            <a:ahLst/>
            <a:cxnLst>
              <a:cxn ang="0">
                <a:pos x="wd2" y="hd2"/>
              </a:cxn>
              <a:cxn ang="5400000">
                <a:pos x="wd2" y="hd2"/>
              </a:cxn>
              <a:cxn ang="10800000">
                <a:pos x="wd2" y="hd2"/>
              </a:cxn>
              <a:cxn ang="16200000">
                <a:pos x="wd2" y="hd2"/>
              </a:cxn>
            </a:cxnLst>
            <a:rect l="0" t="0" r="r" b="b"/>
            <a:pathLst>
              <a:path w="21600" h="21600" extrusionOk="0">
                <a:moveTo>
                  <a:pt x="10801" y="21600"/>
                </a:moveTo>
                <a:lnTo>
                  <a:pt x="21600" y="0"/>
                </a:lnTo>
                <a:lnTo>
                  <a:pt x="0" y="0"/>
                </a:lnTo>
                <a:lnTo>
                  <a:pt x="10801" y="21600"/>
                </a:lnTo>
                <a:close/>
              </a:path>
            </a:pathLst>
          </a:custGeom>
          <a:ln w="12700">
            <a:miter lim="400000"/>
          </a:ln>
        </p:spPr>
      </p:pic>
      <p:pic>
        <p:nvPicPr>
          <p:cNvPr id="1288" name="shutterstock_146650463-filtered.jpe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653022" y="-25290"/>
            <a:ext cx="10352065" cy="7197726"/>
          </a:xfrm>
          <a:custGeom>
            <a:avLst/>
            <a:gdLst/>
            <a:ahLst/>
            <a:cxnLst>
              <a:cxn ang="0">
                <a:pos x="wd2" y="hd2"/>
              </a:cxn>
              <a:cxn ang="5400000">
                <a:pos x="wd2" y="hd2"/>
              </a:cxn>
              <a:cxn ang="10800000">
                <a:pos x="wd2" y="hd2"/>
              </a:cxn>
              <a:cxn ang="16200000">
                <a:pos x="wd2" y="hd2"/>
              </a:cxn>
            </a:cxnLst>
            <a:rect l="0" t="0" r="r" b="b"/>
            <a:pathLst>
              <a:path w="21600" h="21600" extrusionOk="0">
                <a:moveTo>
                  <a:pt x="10812" y="21600"/>
                </a:moveTo>
                <a:lnTo>
                  <a:pt x="21600" y="45"/>
                </a:lnTo>
                <a:lnTo>
                  <a:pt x="21600" y="0"/>
                </a:lnTo>
                <a:lnTo>
                  <a:pt x="0" y="0"/>
                </a:lnTo>
                <a:lnTo>
                  <a:pt x="10812" y="21600"/>
                </a:lnTo>
                <a:close/>
              </a:path>
            </a:pathLst>
          </a:custGeom>
          <a:ln w="25400">
            <a:miter lim="400000"/>
          </a:ln>
        </p:spPr>
      </p:pic>
      <p:pic>
        <p:nvPicPr>
          <p:cNvPr id="1289" name="AdobeStock_104300024-small-filtered.jpe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7461" y="5265795"/>
            <a:ext cx="12246770" cy="85062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ln w="12700">
            <a:miter lim="400000"/>
          </a:ln>
        </p:spPr>
      </p:pic>
      <p:sp>
        <p:nvSpPr>
          <p:cNvPr id="1290" name="Shape 1290"/>
          <p:cNvSpPr/>
          <p:nvPr/>
        </p:nvSpPr>
        <p:spPr>
          <a:xfrm>
            <a:off x="9883270" y="5389418"/>
            <a:ext cx="8689976"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pc="400">
                <a:solidFill>
                  <a:srgbClr val="002A5C"/>
                </a:solidFill>
                <a:latin typeface="Montserrat"/>
                <a:ea typeface="Montserrat"/>
                <a:cs typeface="Montserrat"/>
                <a:sym typeface="Montserrat"/>
              </a:defRPr>
            </a:lvl1pPr>
          </a:lstStyle>
          <a:p>
            <a:r>
              <a:t>HEADLINE EXEMPLARS </a:t>
            </a:r>
          </a:p>
        </p:txBody>
      </p:sp>
      <p:sp>
        <p:nvSpPr>
          <p:cNvPr id="1291" name="Shape 1291"/>
          <p:cNvSpPr/>
          <p:nvPr/>
        </p:nvSpPr>
        <p:spPr>
          <a:xfrm>
            <a:off x="14984931" y="6551617"/>
            <a:ext cx="9072723" cy="51714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17500" indent="-317500" algn="l" defTabSz="584200">
              <a:lnSpc>
                <a:spcPct val="120000"/>
              </a:lnSpc>
              <a:spcBef>
                <a:spcPts val="2400"/>
              </a:spcBef>
              <a:buSzPct val="75000"/>
              <a:buChar char="•"/>
              <a:defRPr sz="2600">
                <a:solidFill>
                  <a:srgbClr val="1D296F"/>
                </a:solidFill>
                <a:latin typeface="Lato Regular"/>
                <a:ea typeface="Lato Regular"/>
                <a:cs typeface="Lato Regular"/>
                <a:sym typeface="Lato Regular"/>
              </a:defRPr>
            </a:pPr>
            <a:r>
              <a:t>NATIONAL POST/CTV - This girl’s leg was 95% severed…(Greg Borschel and colleagues)</a:t>
            </a:r>
          </a:p>
          <a:p>
            <a:pPr marL="317500" indent="-317500" algn="l" defTabSz="584200">
              <a:lnSpc>
                <a:spcPct val="120000"/>
              </a:lnSpc>
              <a:spcBef>
                <a:spcPts val="2400"/>
              </a:spcBef>
              <a:buSzPct val="75000"/>
              <a:buChar char="•"/>
              <a:defRPr sz="2600">
                <a:solidFill>
                  <a:srgbClr val="1D296F"/>
                </a:solidFill>
                <a:latin typeface="Lato Regular"/>
                <a:ea typeface="Lato Regular"/>
                <a:cs typeface="Lato Regular"/>
                <a:sym typeface="Lato Regular"/>
              </a:defRPr>
            </a:pPr>
            <a:r>
              <a:t>GLOBE &amp; MAIL/NATIONAL POST/CBC/THE STAR - Canada’s first hand transplant…(Steve McCabe &amp; Team)</a:t>
            </a:r>
          </a:p>
          <a:p>
            <a:pPr marL="317500" indent="-317500" algn="l" defTabSz="584200">
              <a:lnSpc>
                <a:spcPct val="120000"/>
              </a:lnSpc>
              <a:spcBef>
                <a:spcPts val="1200"/>
              </a:spcBef>
              <a:buSzPct val="75000"/>
              <a:buChar char="•"/>
              <a:defRPr sz="2600">
                <a:solidFill>
                  <a:srgbClr val="1D296F"/>
                </a:solidFill>
                <a:latin typeface="Lato Regular"/>
                <a:ea typeface="Lato Regular"/>
                <a:cs typeface="Lato Regular"/>
                <a:sym typeface="Lato Regular"/>
              </a:defRPr>
            </a:pPr>
            <a:r>
              <a:t>GLOBE &amp; MAIL - Sunnybrook doctor first to perform blood-brain barrier procedure…(Todd Mainprize &amp; Team)</a:t>
            </a:r>
          </a:p>
          <a:p>
            <a:pPr marL="317500" indent="-317500" algn="l" defTabSz="584200">
              <a:lnSpc>
                <a:spcPct val="120000"/>
              </a:lnSpc>
              <a:spcBef>
                <a:spcPts val="1200"/>
              </a:spcBef>
              <a:buSzPct val="75000"/>
              <a:buChar char="•"/>
              <a:defRPr sz="2600">
                <a:solidFill>
                  <a:srgbClr val="1D296F"/>
                </a:solidFill>
                <a:latin typeface="Lato Regular"/>
                <a:ea typeface="Lato Regular"/>
                <a:cs typeface="Lato Regular"/>
                <a:sym typeface="Lato Regular"/>
              </a:defRPr>
            </a:pPr>
            <a:r>
              <a:t>2016 HONDA INDY TORONTO - Race car drivers stay safe thanks to efforts of medical team (Hugh Scully &amp; colleagues)</a:t>
            </a:r>
          </a:p>
        </p:txBody>
      </p:sp>
      <p:sp>
        <p:nvSpPr>
          <p:cNvPr id="1292" name="Shape 1292"/>
          <p:cNvSpPr/>
          <p:nvPr/>
        </p:nvSpPr>
        <p:spPr>
          <a:xfrm>
            <a:off x="10045081" y="3896707"/>
            <a:ext cx="9794241"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10000" spc="800">
                <a:solidFill>
                  <a:srgbClr val="FF85FF"/>
                </a:solidFill>
                <a:latin typeface="Montserrat"/>
                <a:ea typeface="Montserrat"/>
                <a:cs typeface="Montserrat"/>
                <a:sym typeface="Montserrat"/>
              </a:defRPr>
            </a:lvl1pPr>
          </a:lstStyle>
          <a:p>
            <a:r>
              <a:t>IN THE NEWS</a:t>
            </a:r>
          </a:p>
        </p:txBody>
      </p:sp>
      <p:grpSp>
        <p:nvGrpSpPr>
          <p:cNvPr id="1295" name="Group 1295"/>
          <p:cNvGrpSpPr/>
          <p:nvPr/>
        </p:nvGrpSpPr>
        <p:grpSpPr>
          <a:xfrm>
            <a:off x="18486028" y="11652788"/>
            <a:ext cx="5008242" cy="1180295"/>
            <a:chOff x="0" y="0"/>
            <a:chExt cx="5008241" cy="1180293"/>
          </a:xfrm>
        </p:grpSpPr>
        <p:sp>
          <p:nvSpPr>
            <p:cNvPr id="1293" name="Shape 1293"/>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1294" name="pasted-image.pd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pic>
        <p:nvPicPr>
          <p:cNvPr id="1296" name="20160717_092052.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0965" y="3017711"/>
            <a:ext cx="3131737" cy="4175649"/>
          </a:xfrm>
          <a:prstGeom prst="rect">
            <a:avLst/>
          </a:prstGeom>
          <a:ln w="25400">
            <a:miter lim="400000"/>
          </a:ln>
          <a:effectLst>
            <a:outerShdw blurRad="254000" dist="127000" dir="5400000" rotWithShape="0">
              <a:srgbClr val="000000">
                <a:alpha val="70000"/>
              </a:srgbClr>
            </a:outerShdw>
          </a:effectLst>
        </p:spPr>
      </p:pic>
      <p:pic>
        <p:nvPicPr>
          <p:cNvPr id="1297" name="pasted-image.tif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898022" y="263822"/>
            <a:ext cx="3825578" cy="3825578"/>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291">
                                            <p:bg/>
                                          </p:spTgt>
                                        </p:tgtEl>
                                        <p:attrNameLst>
                                          <p:attrName>style.visibility</p:attrName>
                                        </p:attrNameLst>
                                      </p:cBhvr>
                                      <p:to>
                                        <p:strVal val="visible"/>
                                      </p:to>
                                    </p:set>
                                  </p:childTnLst>
                                </p:cTn>
                              </p:par>
                              <p:par>
                                <p:cTn id="7" presetID="1" presetClass="entr" presetSubtype="0" fill="hold" grpId="1" nodeType="withEffect">
                                  <p:stCondLst>
                                    <p:cond delay="0"/>
                                  </p:stCondLst>
                                  <p:iterate type="lt">
                                    <p:tmAbs val="100"/>
                                  </p:iterate>
                                  <p:childTnLst>
                                    <p:set>
                                      <p:cBhvr>
                                        <p:cTn id="8" fill="hold"/>
                                        <p:tgtEl>
                                          <p:spTgt spid="1291">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type="lt">
                                    <p:tmAbs val="100"/>
                                  </p:iterate>
                                  <p:childTnLst>
                                    <p:set>
                                      <p:cBhvr>
                                        <p:cTn id="11" fill="hold"/>
                                        <p:tgtEl>
                                          <p:spTgt spid="1291">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type="lt">
                                    <p:tmAbs val="100"/>
                                  </p:iterate>
                                  <p:childTnLst>
                                    <p:set>
                                      <p:cBhvr>
                                        <p:cTn id="14" fill="hold"/>
                                        <p:tgtEl>
                                          <p:spTgt spid="1291">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1" nodeType="afterEffect">
                                  <p:stCondLst>
                                    <p:cond delay="0"/>
                                  </p:stCondLst>
                                  <p:iterate type="lt">
                                    <p:tmAbs val="100"/>
                                  </p:iterate>
                                  <p:childTnLst>
                                    <p:set>
                                      <p:cBhvr>
                                        <p:cTn id="17" fill="hold"/>
                                        <p:tgtEl>
                                          <p:spTgt spid="1291">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9" presetClass="entr" fill="hold" grpId="2" nodeType="clickEffect">
                                  <p:stCondLst>
                                    <p:cond delay="0"/>
                                  </p:stCondLst>
                                  <p:iterate>
                                    <p:tmAbs val="0"/>
                                  </p:iterate>
                                  <p:childTnLst>
                                    <p:set>
                                      <p:cBhvr>
                                        <p:cTn id="21" fill="hold"/>
                                        <p:tgtEl>
                                          <p:spTgt spid="1296"/>
                                        </p:tgtEl>
                                        <p:attrNameLst>
                                          <p:attrName>style.visibility</p:attrName>
                                        </p:attrNameLst>
                                      </p:cBhvr>
                                      <p:to>
                                        <p:strVal val="visible"/>
                                      </p:to>
                                    </p:set>
                                    <p:animEffect transition="in" filter="dissolve">
                                      <p:cBhvr>
                                        <p:cTn id="22" dur="1000"/>
                                        <p:tgtEl>
                                          <p:spTgt spid="129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3" nodeType="clickEffect">
                                  <p:stCondLst>
                                    <p:cond delay="0"/>
                                  </p:stCondLst>
                                  <p:iterate>
                                    <p:tmAbs val="0"/>
                                  </p:iterate>
                                  <p:childTnLst>
                                    <p:set>
                                      <p:cBhvr>
                                        <p:cTn id="26" fill="hold"/>
                                        <p:tgtEl>
                                          <p:spTgt spid="1297"/>
                                        </p:tgtEl>
                                        <p:attrNameLst>
                                          <p:attrName>style.visibility</p:attrName>
                                        </p:attrNameLst>
                                      </p:cBhvr>
                                      <p:to>
                                        <p:strVal val="visible"/>
                                      </p:to>
                                    </p:set>
                                    <p:animEffect transition="in" filter="dissolve">
                                      <p:cBhvr>
                                        <p:cTn id="27" dur="1000"/>
                                        <p:tgtEl>
                                          <p:spTgt spid="1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1" grpId="1" build="p" bldLvl="5" animBg="1" advAuto="0"/>
      <p:bldP spid="1296" grpId="2" animBg="1" advAuto="0"/>
      <p:bldP spid="1297" grpId="3"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9" name="Shape 1299"/>
          <p:cNvSpPr/>
          <p:nvPr/>
        </p:nvSpPr>
        <p:spPr>
          <a:xfrm>
            <a:off x="-2128" y="-31747"/>
            <a:ext cx="24388255" cy="13779496"/>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300" name="Shape 1300"/>
          <p:cNvSpPr/>
          <p:nvPr/>
        </p:nvSpPr>
        <p:spPr>
          <a:xfrm>
            <a:off x="3871114" y="-48525"/>
            <a:ext cx="20518621" cy="13813050"/>
          </a:xfrm>
          <a:prstGeom prst="rect">
            <a:avLst/>
          </a:prstGeom>
          <a:solidFill>
            <a:schemeClr val="accent1">
              <a:hueOff val="273562"/>
              <a:satOff val="2937"/>
              <a:lumOff val="-22233"/>
              <a:alpha val="84824"/>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301" name="Shape 1301"/>
          <p:cNvSpPr/>
          <p:nvPr/>
        </p:nvSpPr>
        <p:spPr>
          <a:xfrm>
            <a:off x="13973605" y="3801927"/>
            <a:ext cx="7897497"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7000" spc="560">
                <a:solidFill>
                  <a:srgbClr val="FFFFFF"/>
                </a:solidFill>
                <a:latin typeface="Montserrat"/>
                <a:ea typeface="Montserrat"/>
                <a:cs typeface="Montserrat"/>
                <a:sym typeface="Montserrat"/>
              </a:defRPr>
            </a:lvl1pPr>
          </a:lstStyle>
          <a:p>
            <a:r>
              <a:t>HONOURS AND</a:t>
            </a:r>
          </a:p>
        </p:txBody>
      </p:sp>
      <p:sp>
        <p:nvSpPr>
          <p:cNvPr id="1302" name="Shape 1302"/>
          <p:cNvSpPr/>
          <p:nvPr/>
        </p:nvSpPr>
        <p:spPr>
          <a:xfrm>
            <a:off x="13973605" y="4656370"/>
            <a:ext cx="6482082"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10000" spc="800">
                <a:solidFill>
                  <a:srgbClr val="FF85FF"/>
                </a:solidFill>
                <a:latin typeface="Montserrat"/>
                <a:ea typeface="Montserrat"/>
                <a:cs typeface="Montserrat"/>
                <a:sym typeface="Montserrat"/>
              </a:defRPr>
            </a:lvl1pPr>
          </a:lstStyle>
          <a:p>
            <a:r>
              <a:t>AWARDS</a:t>
            </a:r>
          </a:p>
        </p:txBody>
      </p:sp>
      <p:sp>
        <p:nvSpPr>
          <p:cNvPr id="1303" name="Shape 1303"/>
          <p:cNvSpPr/>
          <p:nvPr/>
        </p:nvSpPr>
        <p:spPr>
          <a:xfrm>
            <a:off x="13973605" y="6247791"/>
            <a:ext cx="259238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3500" spc="280">
                <a:solidFill>
                  <a:srgbClr val="FFFFFF"/>
                </a:solidFill>
                <a:latin typeface="Montserrat"/>
                <a:ea typeface="Montserrat"/>
                <a:cs typeface="Montserrat"/>
                <a:sym typeface="Montserrat"/>
              </a:defRPr>
            </a:lvl1pPr>
          </a:lstStyle>
          <a:p>
            <a:r>
              <a:t>2015/2016</a:t>
            </a:r>
          </a:p>
        </p:txBody>
      </p:sp>
      <p:pic>
        <p:nvPicPr>
          <p:cNvPr id="1304" name="shutterstock_146650463-filtered.jpeg"/>
          <p:cNvPicPr>
            <a:picLocks noChangeAspect="1"/>
          </p:cNvPicPr>
          <p:nvPr/>
        </p:nvPicPr>
        <p:blipFill>
          <a:blip r:embed="rId2">
            <a:extLst/>
          </a:blip>
          <a:stretch>
            <a:fillRect/>
          </a:stretch>
        </p:blipFill>
        <p:spPr>
          <a:xfrm>
            <a:off x="667456" y="2521743"/>
            <a:ext cx="12952452" cy="8672611"/>
          </a:xfrm>
          <a:prstGeom prst="rect">
            <a:avLst/>
          </a:prstGeom>
          <a:ln w="25400">
            <a:miter lim="400000"/>
          </a:ln>
        </p:spPr>
      </p:pic>
      <p:grpSp>
        <p:nvGrpSpPr>
          <p:cNvPr id="1307" name="Group 1307"/>
          <p:cNvGrpSpPr/>
          <p:nvPr/>
        </p:nvGrpSpPr>
        <p:grpSpPr>
          <a:xfrm>
            <a:off x="18486028" y="11652788"/>
            <a:ext cx="5008242" cy="1180295"/>
            <a:chOff x="0" y="0"/>
            <a:chExt cx="5008241" cy="1180293"/>
          </a:xfrm>
        </p:grpSpPr>
        <p:sp>
          <p:nvSpPr>
            <p:cNvPr id="1305" name="Shape 1305"/>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FFFFFF"/>
                  </a:solidFill>
                </a:rPr>
                <a:t>ANNUAL ADDRESS</a:t>
              </a:r>
              <a:r>
                <a:t> 2016</a:t>
              </a:r>
            </a:p>
          </p:txBody>
        </p:sp>
        <p:pic>
          <p:nvPicPr>
            <p:cNvPr id="1306" name="past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 name="Shape 1309"/>
          <p:cNvSpPr/>
          <p:nvPr/>
        </p:nvSpPr>
        <p:spPr>
          <a:xfrm>
            <a:off x="-2128" y="-48525"/>
            <a:ext cx="24388255" cy="13813051"/>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grpSp>
        <p:nvGrpSpPr>
          <p:cNvPr id="1312" name="Group 1312"/>
          <p:cNvGrpSpPr/>
          <p:nvPr/>
        </p:nvGrpSpPr>
        <p:grpSpPr>
          <a:xfrm>
            <a:off x="18486028" y="11652788"/>
            <a:ext cx="5008242" cy="1180295"/>
            <a:chOff x="0" y="0"/>
            <a:chExt cx="5008241" cy="1180293"/>
          </a:xfrm>
        </p:grpSpPr>
        <p:sp>
          <p:nvSpPr>
            <p:cNvPr id="1310" name="Shape 1310"/>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1311"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1313" name="Shape 1313"/>
          <p:cNvSpPr/>
          <p:nvPr/>
        </p:nvSpPr>
        <p:spPr>
          <a:xfrm>
            <a:off x="1345722" y="381000"/>
            <a:ext cx="16519526"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7000" spc="560">
                <a:solidFill>
                  <a:srgbClr val="002A5C"/>
                </a:solidFill>
                <a:latin typeface="Montserrat"/>
                <a:ea typeface="Montserrat"/>
                <a:cs typeface="Montserrat"/>
                <a:sym typeface="Montserrat"/>
              </a:defRPr>
            </a:pPr>
            <a:r>
              <a:t>HONOURS AND AWARDS </a:t>
            </a:r>
            <a:r>
              <a:rPr sz="5000" spc="400">
                <a:solidFill>
                  <a:srgbClr val="FF85FF"/>
                </a:solidFill>
              </a:rPr>
              <a:t>2015-2016</a:t>
            </a:r>
          </a:p>
        </p:txBody>
      </p:sp>
      <p:pic>
        <p:nvPicPr>
          <p:cNvPr id="1314" name="OrthopaedicSurgeryPhotoshoot_KaylaRocca-397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80146" y="-14591408"/>
            <a:ext cx="20571489" cy="13716001"/>
          </a:xfrm>
          <a:prstGeom prst="rect">
            <a:avLst/>
          </a:prstGeom>
          <a:ln w="12700">
            <a:miter lim="400000"/>
          </a:ln>
        </p:spPr>
      </p:pic>
      <p:grpSp>
        <p:nvGrpSpPr>
          <p:cNvPr id="1318" name="Group 1318"/>
          <p:cNvGrpSpPr/>
          <p:nvPr/>
        </p:nvGrpSpPr>
        <p:grpSpPr>
          <a:xfrm>
            <a:off x="1504114" y="2247269"/>
            <a:ext cx="9492939" cy="1957389"/>
            <a:chOff x="0" y="0"/>
            <a:chExt cx="9492938" cy="1957387"/>
          </a:xfrm>
        </p:grpSpPr>
        <p:sp>
          <p:nvSpPr>
            <p:cNvPr id="1315" name="Shape 1315"/>
            <p:cNvSpPr/>
            <p:nvPr/>
          </p:nvSpPr>
          <p:spPr>
            <a:xfrm>
              <a:off x="2697521" y="922975"/>
              <a:ext cx="2767166"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JAMIL AHMAD</a:t>
              </a:r>
            </a:p>
          </p:txBody>
        </p:sp>
        <p:pic>
          <p:nvPicPr>
            <p:cNvPr id="1316" name="AhmadJ.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317" name="Shape 1317"/>
            <p:cNvSpPr/>
            <p:nvPr/>
          </p:nvSpPr>
          <p:spPr>
            <a:xfrm>
              <a:off x="3064198" y="1416504"/>
              <a:ext cx="6428741"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pPr>
                <a:defRPr sz="2900"/>
              </a:pPr>
              <a:r>
                <a:rPr sz="2000"/>
                <a:t>William K Lindsay Faculty Research Mentor Award</a:t>
              </a:r>
            </a:p>
          </p:txBody>
        </p:sp>
      </p:grpSp>
      <p:grpSp>
        <p:nvGrpSpPr>
          <p:cNvPr id="1322" name="Group 1322"/>
          <p:cNvGrpSpPr/>
          <p:nvPr/>
        </p:nvGrpSpPr>
        <p:grpSpPr>
          <a:xfrm>
            <a:off x="1134955" y="7945674"/>
            <a:ext cx="10231257" cy="1957389"/>
            <a:chOff x="0" y="0"/>
            <a:chExt cx="10231255" cy="1957387"/>
          </a:xfrm>
        </p:grpSpPr>
        <p:sp>
          <p:nvSpPr>
            <p:cNvPr id="1319" name="Shape 1319"/>
            <p:cNvSpPr/>
            <p:nvPr/>
          </p:nvSpPr>
          <p:spPr>
            <a:xfrm>
              <a:off x="2715398" y="705644"/>
              <a:ext cx="3979978"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ABDOLLAH BEHZADI</a:t>
              </a:r>
            </a:p>
          </p:txBody>
        </p:sp>
        <p:pic>
          <p:nvPicPr>
            <p:cNvPr id="1320" name="Behzadi, A. 2013.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0"/>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321" name="Shape 1321"/>
            <p:cNvSpPr/>
            <p:nvPr/>
          </p:nvSpPr>
          <p:spPr>
            <a:xfrm>
              <a:off x="3099951" y="1313398"/>
              <a:ext cx="7131305"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r>
                <a:t>2016 Dr. Norman Hill Award for Leadership in Education</a:t>
              </a:r>
            </a:p>
          </p:txBody>
        </p:sp>
      </p:grpSp>
      <p:grpSp>
        <p:nvGrpSpPr>
          <p:cNvPr id="1326" name="Group 1326"/>
          <p:cNvGrpSpPr/>
          <p:nvPr/>
        </p:nvGrpSpPr>
        <p:grpSpPr>
          <a:xfrm>
            <a:off x="13178580" y="3340512"/>
            <a:ext cx="10295072" cy="1957388"/>
            <a:chOff x="0" y="0"/>
            <a:chExt cx="10295071" cy="1957387"/>
          </a:xfrm>
        </p:grpSpPr>
        <p:sp>
          <p:nvSpPr>
            <p:cNvPr id="1323" name="Shape 1323"/>
            <p:cNvSpPr/>
            <p:nvPr/>
          </p:nvSpPr>
          <p:spPr>
            <a:xfrm>
              <a:off x="2697522" y="922976"/>
              <a:ext cx="2999932"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NAJMA AHMED</a:t>
              </a:r>
            </a:p>
          </p:txBody>
        </p:sp>
        <p:pic>
          <p:nvPicPr>
            <p:cNvPr id="1324" name="Ahmed, N. 2013.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325" name="Shape 1325"/>
            <p:cNvSpPr/>
            <p:nvPr/>
          </p:nvSpPr>
          <p:spPr>
            <a:xfrm>
              <a:off x="3064199" y="1416504"/>
              <a:ext cx="7230873"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pPr>
                <a:defRPr sz="2900"/>
              </a:pPr>
              <a:r>
                <a:rPr sz="2000"/>
                <a:t>2016 Royal College / AMS Donald Richards Wilson Award</a:t>
              </a:r>
            </a:p>
          </p:txBody>
        </p:sp>
      </p:grpSp>
      <p:grpSp>
        <p:nvGrpSpPr>
          <p:cNvPr id="1330" name="Group 1330"/>
          <p:cNvGrpSpPr/>
          <p:nvPr/>
        </p:nvGrpSpPr>
        <p:grpSpPr>
          <a:xfrm>
            <a:off x="8634066" y="10750757"/>
            <a:ext cx="8818568" cy="1957389"/>
            <a:chOff x="0" y="0"/>
            <a:chExt cx="8818567" cy="1957387"/>
          </a:xfrm>
        </p:grpSpPr>
        <p:sp>
          <p:nvSpPr>
            <p:cNvPr id="1327" name="Shape 1327"/>
            <p:cNvSpPr/>
            <p:nvPr/>
          </p:nvSpPr>
          <p:spPr>
            <a:xfrm>
              <a:off x="2697522" y="922976"/>
              <a:ext cx="4105199"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GREGORY BORSCHEL</a:t>
              </a:r>
            </a:p>
          </p:txBody>
        </p:sp>
        <p:pic>
          <p:nvPicPr>
            <p:cNvPr id="1328" name="Borschel, G. 2013.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0" y="0"/>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329" name="Shape 1329"/>
            <p:cNvSpPr/>
            <p:nvPr/>
          </p:nvSpPr>
          <p:spPr>
            <a:xfrm>
              <a:off x="3064197" y="1416504"/>
              <a:ext cx="5754371"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pPr>
                <a:defRPr sz="2900"/>
              </a:pPr>
              <a:r>
                <a:rPr sz="2000"/>
                <a:t>Plastic Surgery Foundation Visiting Professor</a:t>
              </a:r>
            </a:p>
          </p:txBody>
        </p:sp>
      </p:grpSp>
      <p:grpSp>
        <p:nvGrpSpPr>
          <p:cNvPr id="1334" name="Group 1334"/>
          <p:cNvGrpSpPr/>
          <p:nvPr/>
        </p:nvGrpSpPr>
        <p:grpSpPr>
          <a:xfrm>
            <a:off x="6673591" y="5412647"/>
            <a:ext cx="9669409" cy="2218915"/>
            <a:chOff x="0" y="0"/>
            <a:chExt cx="9669408" cy="2218913"/>
          </a:xfrm>
        </p:grpSpPr>
        <p:sp>
          <p:nvSpPr>
            <p:cNvPr id="1331" name="Shape 1331"/>
            <p:cNvSpPr/>
            <p:nvPr/>
          </p:nvSpPr>
          <p:spPr>
            <a:xfrm>
              <a:off x="2697521" y="922976"/>
              <a:ext cx="3869856"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OLEH ANTONYSHYN</a:t>
              </a:r>
            </a:p>
          </p:txBody>
        </p:sp>
        <p:pic>
          <p:nvPicPr>
            <p:cNvPr id="1332" name="Antonyshyn, O. 2013.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0" y="0"/>
              <a:ext cx="2500710" cy="2157810"/>
            </a:xfrm>
            <a:custGeom>
              <a:avLst/>
              <a:gdLst/>
              <a:ahLst/>
              <a:cxnLst>
                <a:cxn ang="0">
                  <a:pos x="wd2" y="hd2"/>
                </a:cxn>
                <a:cxn ang="5400000">
                  <a:pos x="wd2" y="hd2"/>
                </a:cxn>
                <a:cxn ang="10800000">
                  <a:pos x="wd2" y="hd2"/>
                </a:cxn>
                <a:cxn ang="16200000">
                  <a:pos x="wd2" y="hd2"/>
                </a:cxn>
              </a:cxnLst>
              <a:rect l="0" t="0" r="r" b="b"/>
              <a:pathLst>
                <a:path w="21600" h="21600" extrusionOk="0">
                  <a:moveTo>
                    <a:pt x="1745" y="0"/>
                  </a:moveTo>
                  <a:cubicBezTo>
                    <a:pt x="782" y="0"/>
                    <a:pt x="0" y="906"/>
                    <a:pt x="0" y="2022"/>
                  </a:cubicBezTo>
                  <a:lnTo>
                    <a:pt x="0" y="19578"/>
                  </a:lnTo>
                  <a:cubicBezTo>
                    <a:pt x="0" y="20694"/>
                    <a:pt x="782" y="21600"/>
                    <a:pt x="1745" y="21600"/>
                  </a:cubicBezTo>
                  <a:lnTo>
                    <a:pt x="19859" y="21600"/>
                  </a:lnTo>
                  <a:cubicBezTo>
                    <a:pt x="20822" y="21600"/>
                    <a:pt x="21600" y="20694"/>
                    <a:pt x="21600" y="19578"/>
                  </a:cubicBezTo>
                  <a:lnTo>
                    <a:pt x="21600" y="2022"/>
                  </a:lnTo>
                  <a:cubicBezTo>
                    <a:pt x="21600" y="906"/>
                    <a:pt x="20822" y="0"/>
                    <a:pt x="19859" y="0"/>
                  </a:cubicBezTo>
                  <a:lnTo>
                    <a:pt x="1745" y="0"/>
                  </a:lnTo>
                  <a:close/>
                </a:path>
              </a:pathLst>
            </a:custGeom>
            <a:ln w="12700" cap="flat">
              <a:noFill/>
              <a:miter lim="400000"/>
            </a:ln>
            <a:effectLst/>
          </p:spPr>
        </p:pic>
        <p:sp>
          <p:nvSpPr>
            <p:cNvPr id="1333" name="Shape 1333"/>
            <p:cNvSpPr/>
            <p:nvPr/>
          </p:nvSpPr>
          <p:spPr>
            <a:xfrm>
              <a:off x="3099951" y="1507713"/>
              <a:ext cx="6569457"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584200">
                <a:defRPr sz="2900">
                  <a:solidFill>
                    <a:srgbClr val="1D296F"/>
                  </a:solidFill>
                  <a:latin typeface="Montserrat"/>
                  <a:ea typeface="Montserrat"/>
                  <a:cs typeface="Montserrat"/>
                  <a:sym typeface="Montserrat"/>
                </a:defRPr>
              </a:pPr>
              <a:r>
                <a:rPr sz="2000"/>
                <a:t>Department of Surgery UG Teaching Award (SHSC)</a:t>
              </a:r>
            </a:p>
            <a:p>
              <a:pPr algn="l" defTabSz="584200">
                <a:defRPr sz="2900">
                  <a:solidFill>
                    <a:srgbClr val="1D296F"/>
                  </a:solidFill>
                  <a:latin typeface="Montserrat"/>
                  <a:ea typeface="Montserrat"/>
                  <a:cs typeface="Montserrat"/>
                  <a:sym typeface="Montserrat"/>
                </a:defRPr>
              </a:pPr>
              <a:r>
                <a:rPr sz="2000"/>
                <a:t>Ukraine - Order of Merit</a:t>
              </a:r>
            </a:p>
          </p:txBody>
        </p:sp>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318"/>
                                        </p:tgtEl>
                                        <p:attrNameLst>
                                          <p:attrName>style.visibility</p:attrName>
                                        </p:attrNameLst>
                                      </p:cBhvr>
                                      <p:to>
                                        <p:strVal val="visible"/>
                                      </p:to>
                                    </p:set>
                                    <p:animEffect transition="in" filter="dissolve">
                                      <p:cBhvr>
                                        <p:cTn id="7" dur="1000"/>
                                        <p:tgtEl>
                                          <p:spTgt spid="1318"/>
                                        </p:tgtEl>
                                      </p:cBhvr>
                                    </p:animEffect>
                                  </p:childTnLst>
                                </p:cTn>
                              </p:par>
                            </p:childTnLst>
                          </p:cTn>
                        </p:par>
                        <p:par>
                          <p:cTn id="8" fill="hold">
                            <p:stCondLst>
                              <p:cond delay="1000"/>
                            </p:stCondLst>
                            <p:childTnLst>
                              <p:par>
                                <p:cTn id="9" presetID="9" presetClass="entr" fill="hold" grpId="2" nodeType="afterEffect">
                                  <p:stCondLst>
                                    <p:cond delay="200"/>
                                  </p:stCondLst>
                                  <p:iterate>
                                    <p:tmAbs val="0"/>
                                  </p:iterate>
                                  <p:childTnLst>
                                    <p:set>
                                      <p:cBhvr>
                                        <p:cTn id="10" fill="hold"/>
                                        <p:tgtEl>
                                          <p:spTgt spid="1326"/>
                                        </p:tgtEl>
                                        <p:attrNameLst>
                                          <p:attrName>style.visibility</p:attrName>
                                        </p:attrNameLst>
                                      </p:cBhvr>
                                      <p:to>
                                        <p:strVal val="visible"/>
                                      </p:to>
                                    </p:set>
                                    <p:animEffect transition="in" filter="dissolve">
                                      <p:cBhvr>
                                        <p:cTn id="11" dur="1000"/>
                                        <p:tgtEl>
                                          <p:spTgt spid="1326"/>
                                        </p:tgtEl>
                                      </p:cBhvr>
                                    </p:animEffect>
                                  </p:childTnLst>
                                </p:cTn>
                              </p:par>
                            </p:childTnLst>
                          </p:cTn>
                        </p:par>
                        <p:par>
                          <p:cTn id="12" fill="hold">
                            <p:stCondLst>
                              <p:cond delay="2200"/>
                            </p:stCondLst>
                            <p:childTnLst>
                              <p:par>
                                <p:cTn id="13" presetID="9" presetClass="entr" fill="hold" grpId="3" nodeType="afterEffect">
                                  <p:stCondLst>
                                    <p:cond delay="200"/>
                                  </p:stCondLst>
                                  <p:iterate>
                                    <p:tmAbs val="0"/>
                                  </p:iterate>
                                  <p:childTnLst>
                                    <p:set>
                                      <p:cBhvr>
                                        <p:cTn id="14" fill="hold"/>
                                        <p:tgtEl>
                                          <p:spTgt spid="1334"/>
                                        </p:tgtEl>
                                        <p:attrNameLst>
                                          <p:attrName>style.visibility</p:attrName>
                                        </p:attrNameLst>
                                      </p:cBhvr>
                                      <p:to>
                                        <p:strVal val="visible"/>
                                      </p:to>
                                    </p:set>
                                    <p:animEffect transition="in" filter="dissolve">
                                      <p:cBhvr>
                                        <p:cTn id="15" dur="1000"/>
                                        <p:tgtEl>
                                          <p:spTgt spid="1334"/>
                                        </p:tgtEl>
                                      </p:cBhvr>
                                    </p:animEffect>
                                  </p:childTnLst>
                                </p:cTn>
                              </p:par>
                            </p:childTnLst>
                          </p:cTn>
                        </p:par>
                        <p:par>
                          <p:cTn id="16" fill="hold">
                            <p:stCondLst>
                              <p:cond delay="3400"/>
                            </p:stCondLst>
                            <p:childTnLst>
                              <p:par>
                                <p:cTn id="17" presetID="9" presetClass="entr" fill="hold" grpId="4" nodeType="afterEffect">
                                  <p:stCondLst>
                                    <p:cond delay="200"/>
                                  </p:stCondLst>
                                  <p:iterate>
                                    <p:tmAbs val="0"/>
                                  </p:iterate>
                                  <p:childTnLst>
                                    <p:set>
                                      <p:cBhvr>
                                        <p:cTn id="18" fill="hold"/>
                                        <p:tgtEl>
                                          <p:spTgt spid="1322"/>
                                        </p:tgtEl>
                                        <p:attrNameLst>
                                          <p:attrName>style.visibility</p:attrName>
                                        </p:attrNameLst>
                                      </p:cBhvr>
                                      <p:to>
                                        <p:strVal val="visible"/>
                                      </p:to>
                                    </p:set>
                                    <p:animEffect transition="in" filter="dissolve">
                                      <p:cBhvr>
                                        <p:cTn id="19" dur="1000"/>
                                        <p:tgtEl>
                                          <p:spTgt spid="1322"/>
                                        </p:tgtEl>
                                      </p:cBhvr>
                                    </p:animEffect>
                                  </p:childTnLst>
                                </p:cTn>
                              </p:par>
                            </p:childTnLst>
                          </p:cTn>
                        </p:par>
                        <p:par>
                          <p:cTn id="20" fill="hold">
                            <p:stCondLst>
                              <p:cond delay="4600"/>
                            </p:stCondLst>
                            <p:childTnLst>
                              <p:par>
                                <p:cTn id="21" presetID="9" presetClass="entr" fill="hold" grpId="5" nodeType="afterEffect">
                                  <p:stCondLst>
                                    <p:cond delay="200"/>
                                  </p:stCondLst>
                                  <p:iterate>
                                    <p:tmAbs val="0"/>
                                  </p:iterate>
                                  <p:childTnLst>
                                    <p:set>
                                      <p:cBhvr>
                                        <p:cTn id="22" fill="hold"/>
                                        <p:tgtEl>
                                          <p:spTgt spid="1330"/>
                                        </p:tgtEl>
                                        <p:attrNameLst>
                                          <p:attrName>style.visibility</p:attrName>
                                        </p:attrNameLst>
                                      </p:cBhvr>
                                      <p:to>
                                        <p:strVal val="visible"/>
                                      </p:to>
                                    </p:set>
                                    <p:animEffect transition="in" filter="dissolve">
                                      <p:cBhvr>
                                        <p:cTn id="23" dur="1250"/>
                                        <p:tgtEl>
                                          <p:spTgt spid="1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8" grpId="1" animBg="1" advAuto="0"/>
      <p:bldP spid="1322" grpId="4" animBg="1" advAuto="0"/>
      <p:bldP spid="1326" grpId="2" animBg="1" advAuto="0"/>
      <p:bldP spid="1330" grpId="5" animBg="1" advAuto="0"/>
      <p:bldP spid="1334" grpId="3"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6" name="Shape 1336"/>
          <p:cNvSpPr/>
          <p:nvPr/>
        </p:nvSpPr>
        <p:spPr>
          <a:xfrm>
            <a:off x="-2128" y="-48525"/>
            <a:ext cx="24388255" cy="13813051"/>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grpSp>
        <p:nvGrpSpPr>
          <p:cNvPr id="1339" name="Group 1339"/>
          <p:cNvGrpSpPr/>
          <p:nvPr/>
        </p:nvGrpSpPr>
        <p:grpSpPr>
          <a:xfrm>
            <a:off x="18486028" y="11652788"/>
            <a:ext cx="5008242" cy="1180295"/>
            <a:chOff x="0" y="0"/>
            <a:chExt cx="5008241" cy="1180293"/>
          </a:xfrm>
        </p:grpSpPr>
        <p:sp>
          <p:nvSpPr>
            <p:cNvPr id="1337" name="Shape 1337"/>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1338"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1340" name="Shape 1340"/>
          <p:cNvSpPr/>
          <p:nvPr/>
        </p:nvSpPr>
        <p:spPr>
          <a:xfrm>
            <a:off x="1828322" y="598467"/>
            <a:ext cx="19484976"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7000" spc="560">
                <a:solidFill>
                  <a:srgbClr val="002A5C"/>
                </a:solidFill>
                <a:latin typeface="Montserrat"/>
                <a:ea typeface="Montserrat"/>
                <a:cs typeface="Montserrat"/>
                <a:sym typeface="Montserrat"/>
              </a:defRPr>
            </a:pPr>
            <a:r>
              <a:t>HONOURS AND AWARDS </a:t>
            </a:r>
            <a:r>
              <a:rPr sz="5000" spc="400">
                <a:solidFill>
                  <a:srgbClr val="FF85FF"/>
                </a:solidFill>
              </a:rPr>
              <a:t>2015-2016 CONT’D</a:t>
            </a:r>
          </a:p>
        </p:txBody>
      </p:sp>
      <p:pic>
        <p:nvPicPr>
          <p:cNvPr id="1341" name="OrthopaedicSurgeryPhotoshoot_KaylaRocca-397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80146" y="-14591408"/>
            <a:ext cx="20571489" cy="13716001"/>
          </a:xfrm>
          <a:prstGeom prst="rect">
            <a:avLst/>
          </a:prstGeom>
          <a:ln w="12700">
            <a:miter lim="400000"/>
          </a:ln>
        </p:spPr>
      </p:pic>
      <p:grpSp>
        <p:nvGrpSpPr>
          <p:cNvPr id="1345" name="Group 1345"/>
          <p:cNvGrpSpPr/>
          <p:nvPr/>
        </p:nvGrpSpPr>
        <p:grpSpPr>
          <a:xfrm>
            <a:off x="13476161" y="2432191"/>
            <a:ext cx="10201696" cy="2230318"/>
            <a:chOff x="0" y="0"/>
            <a:chExt cx="10201694" cy="2230316"/>
          </a:xfrm>
        </p:grpSpPr>
        <p:sp>
          <p:nvSpPr>
            <p:cNvPr id="1342" name="Shape 1342"/>
            <p:cNvSpPr/>
            <p:nvPr/>
          </p:nvSpPr>
          <p:spPr>
            <a:xfrm>
              <a:off x="2697521" y="922975"/>
              <a:ext cx="2901227"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MITCH BROWN</a:t>
              </a:r>
            </a:p>
          </p:txBody>
        </p:sp>
        <p:pic>
          <p:nvPicPr>
            <p:cNvPr id="1343" name="Brown, M. 2013.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344" name="Shape 1344"/>
            <p:cNvSpPr/>
            <p:nvPr/>
          </p:nvSpPr>
          <p:spPr>
            <a:xfrm>
              <a:off x="3082075" y="1519116"/>
              <a:ext cx="7119621"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584200">
                <a:defRPr sz="2900">
                  <a:solidFill>
                    <a:srgbClr val="1D296F"/>
                  </a:solidFill>
                  <a:latin typeface="Montserrat"/>
                  <a:ea typeface="Montserrat"/>
                  <a:cs typeface="Montserrat"/>
                  <a:sym typeface="Montserrat"/>
                </a:defRPr>
              </a:pPr>
              <a:r>
                <a:rPr sz="2000"/>
                <a:t>Canadian Society of Plastic Surgeons President’s Medal</a:t>
              </a:r>
            </a:p>
            <a:p>
              <a:pPr algn="l" defTabSz="584200">
                <a:defRPr sz="2900">
                  <a:solidFill>
                    <a:srgbClr val="1D296F"/>
                  </a:solidFill>
                  <a:latin typeface="Montserrat"/>
                  <a:ea typeface="Montserrat"/>
                  <a:cs typeface="Montserrat"/>
                  <a:sym typeface="Montserrat"/>
                </a:defRPr>
              </a:pPr>
              <a:r>
                <a:rPr sz="2000"/>
                <a:t>Arnis Freiberg Faculty Teaching Award</a:t>
              </a:r>
            </a:p>
          </p:txBody>
        </p:sp>
      </p:grpSp>
      <p:grpSp>
        <p:nvGrpSpPr>
          <p:cNvPr id="1349" name="Group 1349"/>
          <p:cNvGrpSpPr/>
          <p:nvPr/>
        </p:nvGrpSpPr>
        <p:grpSpPr>
          <a:xfrm>
            <a:off x="1693981" y="7970106"/>
            <a:ext cx="12510145" cy="1957389"/>
            <a:chOff x="0" y="0"/>
            <a:chExt cx="12510144" cy="1957387"/>
          </a:xfrm>
        </p:grpSpPr>
        <p:sp>
          <p:nvSpPr>
            <p:cNvPr id="1346" name="Shape 1346"/>
            <p:cNvSpPr/>
            <p:nvPr/>
          </p:nvSpPr>
          <p:spPr>
            <a:xfrm>
              <a:off x="2715398" y="705644"/>
              <a:ext cx="3835973"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ROBERT CUSIMANO</a:t>
              </a:r>
            </a:p>
          </p:txBody>
        </p:sp>
        <p:pic>
          <p:nvPicPr>
            <p:cNvPr id="1347" name="Cusimano, R. 2013.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0"/>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348" name="Shape 1348"/>
            <p:cNvSpPr/>
            <p:nvPr/>
          </p:nvSpPr>
          <p:spPr>
            <a:xfrm>
              <a:off x="3099951" y="1313398"/>
              <a:ext cx="9410193"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r>
                <a:t>Lynda L. Mickleborough Award for Excellence in Cardiac Surgery Teaching</a:t>
              </a:r>
            </a:p>
          </p:txBody>
        </p:sp>
      </p:grpSp>
      <p:grpSp>
        <p:nvGrpSpPr>
          <p:cNvPr id="1353" name="Group 1353"/>
          <p:cNvGrpSpPr/>
          <p:nvPr/>
        </p:nvGrpSpPr>
        <p:grpSpPr>
          <a:xfrm>
            <a:off x="1636830" y="4287424"/>
            <a:ext cx="11588186" cy="1957388"/>
            <a:chOff x="0" y="0"/>
            <a:chExt cx="11588185" cy="1957387"/>
          </a:xfrm>
        </p:grpSpPr>
        <p:sp>
          <p:nvSpPr>
            <p:cNvPr id="1350" name="Shape 1350"/>
            <p:cNvSpPr/>
            <p:nvPr/>
          </p:nvSpPr>
          <p:spPr>
            <a:xfrm>
              <a:off x="2697522" y="922975"/>
              <a:ext cx="4027857"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GEORGE CHRISTAKIS</a:t>
              </a:r>
            </a:p>
          </p:txBody>
        </p:sp>
        <p:pic>
          <p:nvPicPr>
            <p:cNvPr id="1351" name="Christakis, G. 2013.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352" name="Shape 1352"/>
            <p:cNvSpPr/>
            <p:nvPr/>
          </p:nvSpPr>
          <p:spPr>
            <a:xfrm>
              <a:off x="3064199" y="1416504"/>
              <a:ext cx="8523987"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pPr>
                <a:defRPr sz="2900"/>
              </a:pPr>
              <a:r>
                <a:rPr sz="2000"/>
                <a:t>John Provan Outstanding Undergraduate Surgical Educator Award</a:t>
              </a:r>
            </a:p>
          </p:txBody>
        </p:sp>
      </p:grpSp>
      <p:grpSp>
        <p:nvGrpSpPr>
          <p:cNvPr id="1357" name="Group 1357"/>
          <p:cNvGrpSpPr/>
          <p:nvPr/>
        </p:nvGrpSpPr>
        <p:grpSpPr>
          <a:xfrm>
            <a:off x="1907352" y="11002131"/>
            <a:ext cx="5871030" cy="1938339"/>
            <a:chOff x="0" y="19050"/>
            <a:chExt cx="5871028" cy="1938337"/>
          </a:xfrm>
        </p:grpSpPr>
        <p:sp>
          <p:nvSpPr>
            <p:cNvPr id="1354" name="Shape 1354"/>
            <p:cNvSpPr/>
            <p:nvPr/>
          </p:nvSpPr>
          <p:spPr>
            <a:xfrm>
              <a:off x="2649139" y="940853"/>
              <a:ext cx="2495360"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TIM DANIELS</a:t>
              </a:r>
            </a:p>
          </p:txBody>
        </p:sp>
        <p:pic>
          <p:nvPicPr>
            <p:cNvPr id="1355" name="Daniels, T. 2013.jpe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0" y="19050"/>
              <a:ext cx="2527300" cy="1938338"/>
            </a:xfrm>
            <a:custGeom>
              <a:avLst/>
              <a:gdLst/>
              <a:ahLst/>
              <a:cxnLst>
                <a:cxn ang="0">
                  <a:pos x="wd2" y="hd2"/>
                </a:cxn>
                <a:cxn ang="5400000">
                  <a:pos x="wd2" y="hd2"/>
                </a:cxn>
                <a:cxn ang="10800000">
                  <a:pos x="wd2" y="hd2"/>
                </a:cxn>
                <a:cxn ang="16200000">
                  <a:pos x="wd2" y="hd2"/>
                </a:cxn>
              </a:cxnLst>
              <a:rect l="0" t="0" r="r" b="b"/>
              <a:pathLst>
                <a:path w="21600" h="21600" extrusionOk="0">
                  <a:moveTo>
                    <a:pt x="1004" y="0"/>
                  </a:moveTo>
                  <a:cubicBezTo>
                    <a:pt x="413" y="357"/>
                    <a:pt x="0" y="1133"/>
                    <a:pt x="0" y="2039"/>
                  </a:cubicBezTo>
                  <a:lnTo>
                    <a:pt x="0" y="19353"/>
                  </a:lnTo>
                  <a:cubicBezTo>
                    <a:pt x="0" y="20596"/>
                    <a:pt x="773" y="21600"/>
                    <a:pt x="1727" y="21600"/>
                  </a:cubicBezTo>
                  <a:lnTo>
                    <a:pt x="19873" y="21600"/>
                  </a:lnTo>
                  <a:cubicBezTo>
                    <a:pt x="20827" y="21600"/>
                    <a:pt x="21600" y="20596"/>
                    <a:pt x="21600" y="19353"/>
                  </a:cubicBezTo>
                  <a:lnTo>
                    <a:pt x="21600" y="2039"/>
                  </a:lnTo>
                  <a:cubicBezTo>
                    <a:pt x="21600" y="1134"/>
                    <a:pt x="21190" y="357"/>
                    <a:pt x="20599" y="0"/>
                  </a:cubicBezTo>
                  <a:lnTo>
                    <a:pt x="1004" y="0"/>
                  </a:lnTo>
                  <a:close/>
                </a:path>
              </a:pathLst>
            </a:custGeom>
            <a:ln w="12700" cap="flat">
              <a:noFill/>
              <a:miter lim="400000"/>
            </a:ln>
            <a:effectLst/>
          </p:spPr>
        </p:pic>
        <p:sp>
          <p:nvSpPr>
            <p:cNvPr id="1356" name="Shape 1356"/>
            <p:cNvSpPr/>
            <p:nvPr/>
          </p:nvSpPr>
          <p:spPr>
            <a:xfrm>
              <a:off x="3015814" y="1434381"/>
              <a:ext cx="2855215"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pPr>
                <a:defRPr sz="2900"/>
              </a:pPr>
              <a:r>
                <a:rPr sz="2000"/>
                <a:t>Roger A. Mann Award</a:t>
              </a:r>
            </a:p>
          </p:txBody>
        </p:sp>
      </p:grpSp>
      <p:grpSp>
        <p:nvGrpSpPr>
          <p:cNvPr id="1361" name="Group 1361"/>
          <p:cNvGrpSpPr/>
          <p:nvPr/>
        </p:nvGrpSpPr>
        <p:grpSpPr>
          <a:xfrm>
            <a:off x="13468873" y="6301440"/>
            <a:ext cx="7523871" cy="2150551"/>
            <a:chOff x="0" y="7259"/>
            <a:chExt cx="7523869" cy="2150550"/>
          </a:xfrm>
        </p:grpSpPr>
        <p:sp>
          <p:nvSpPr>
            <p:cNvPr id="1358" name="Shape 1358"/>
            <p:cNvSpPr/>
            <p:nvPr/>
          </p:nvSpPr>
          <p:spPr>
            <a:xfrm>
              <a:off x="2697521" y="922976"/>
              <a:ext cx="2708238"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SEAN CLEARY</a:t>
              </a:r>
            </a:p>
          </p:txBody>
        </p:sp>
        <p:pic>
          <p:nvPicPr>
            <p:cNvPr id="1359" name="Cleary, S. 2013.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0" y="7259"/>
              <a:ext cx="2500710" cy="2150551"/>
            </a:xfrm>
            <a:custGeom>
              <a:avLst/>
              <a:gdLst/>
              <a:ahLst/>
              <a:cxnLst>
                <a:cxn ang="0">
                  <a:pos x="wd2" y="hd2"/>
                </a:cxn>
                <a:cxn ang="5400000">
                  <a:pos x="wd2" y="hd2"/>
                </a:cxn>
                <a:cxn ang="10800000">
                  <a:pos x="wd2" y="hd2"/>
                </a:cxn>
                <a:cxn ang="16200000">
                  <a:pos x="wd2" y="hd2"/>
                </a:cxn>
              </a:cxnLst>
              <a:rect l="0" t="0" r="r" b="b"/>
              <a:pathLst>
                <a:path w="21600" h="21600" extrusionOk="0">
                  <a:moveTo>
                    <a:pt x="1306" y="0"/>
                  </a:moveTo>
                  <a:cubicBezTo>
                    <a:pt x="556" y="227"/>
                    <a:pt x="0" y="1014"/>
                    <a:pt x="0" y="1957"/>
                  </a:cubicBezTo>
                  <a:lnTo>
                    <a:pt x="0" y="19571"/>
                  </a:lnTo>
                  <a:cubicBezTo>
                    <a:pt x="0" y="20691"/>
                    <a:pt x="782" y="21600"/>
                    <a:pt x="1745" y="21600"/>
                  </a:cubicBezTo>
                  <a:lnTo>
                    <a:pt x="19859" y="21600"/>
                  </a:lnTo>
                  <a:cubicBezTo>
                    <a:pt x="20822" y="21600"/>
                    <a:pt x="21600" y="20691"/>
                    <a:pt x="21600" y="19571"/>
                  </a:cubicBezTo>
                  <a:lnTo>
                    <a:pt x="21600" y="1957"/>
                  </a:lnTo>
                  <a:cubicBezTo>
                    <a:pt x="21600" y="1015"/>
                    <a:pt x="21046" y="228"/>
                    <a:pt x="20297" y="0"/>
                  </a:cubicBezTo>
                  <a:lnTo>
                    <a:pt x="1306" y="0"/>
                  </a:lnTo>
                  <a:close/>
                </a:path>
              </a:pathLst>
            </a:custGeom>
            <a:ln w="12700" cap="flat">
              <a:noFill/>
              <a:miter lim="400000"/>
            </a:ln>
            <a:effectLst/>
          </p:spPr>
        </p:pic>
        <p:sp>
          <p:nvSpPr>
            <p:cNvPr id="1360" name="Shape 1360"/>
            <p:cNvSpPr/>
            <p:nvPr/>
          </p:nvSpPr>
          <p:spPr>
            <a:xfrm>
              <a:off x="3099951" y="1660113"/>
              <a:ext cx="4423919"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defRPr sz="2000">
                  <a:solidFill>
                    <a:srgbClr val="1D296F"/>
                  </a:solidFill>
                  <a:latin typeface="Montserrat"/>
                  <a:ea typeface="Montserrat"/>
                  <a:cs typeface="Montserrat"/>
                  <a:sym typeface="Montserrat"/>
                </a:defRPr>
              </a:lvl1pPr>
            </a:lstStyle>
            <a:p>
              <a:pPr>
                <a:defRPr sz="2900"/>
              </a:pPr>
              <a:r>
                <a:rPr sz="2000"/>
                <a:t>Nicolas Colapinto Teaching Award</a:t>
              </a:r>
            </a:p>
          </p:txBody>
        </p:sp>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345"/>
                                        </p:tgtEl>
                                        <p:attrNameLst>
                                          <p:attrName>style.visibility</p:attrName>
                                        </p:attrNameLst>
                                      </p:cBhvr>
                                      <p:to>
                                        <p:strVal val="visible"/>
                                      </p:to>
                                    </p:set>
                                    <p:animEffect transition="in" filter="dissolve">
                                      <p:cBhvr>
                                        <p:cTn id="7" dur="1000"/>
                                        <p:tgtEl>
                                          <p:spTgt spid="1345"/>
                                        </p:tgtEl>
                                      </p:cBhvr>
                                    </p:animEffect>
                                  </p:childTnLst>
                                </p:cTn>
                              </p:par>
                            </p:childTnLst>
                          </p:cTn>
                        </p:par>
                        <p:par>
                          <p:cTn id="8" fill="hold">
                            <p:stCondLst>
                              <p:cond delay="1000"/>
                            </p:stCondLst>
                            <p:childTnLst>
                              <p:par>
                                <p:cTn id="9" presetID="9" presetClass="entr" fill="hold" grpId="2" nodeType="afterEffect">
                                  <p:stCondLst>
                                    <p:cond delay="200"/>
                                  </p:stCondLst>
                                  <p:iterate>
                                    <p:tmAbs val="0"/>
                                  </p:iterate>
                                  <p:childTnLst>
                                    <p:set>
                                      <p:cBhvr>
                                        <p:cTn id="10" fill="hold"/>
                                        <p:tgtEl>
                                          <p:spTgt spid="1353"/>
                                        </p:tgtEl>
                                        <p:attrNameLst>
                                          <p:attrName>style.visibility</p:attrName>
                                        </p:attrNameLst>
                                      </p:cBhvr>
                                      <p:to>
                                        <p:strVal val="visible"/>
                                      </p:to>
                                    </p:set>
                                    <p:animEffect transition="in" filter="dissolve">
                                      <p:cBhvr>
                                        <p:cTn id="11" dur="1000"/>
                                        <p:tgtEl>
                                          <p:spTgt spid="1353"/>
                                        </p:tgtEl>
                                      </p:cBhvr>
                                    </p:animEffect>
                                  </p:childTnLst>
                                </p:cTn>
                              </p:par>
                            </p:childTnLst>
                          </p:cTn>
                        </p:par>
                        <p:par>
                          <p:cTn id="12" fill="hold">
                            <p:stCondLst>
                              <p:cond delay="2200"/>
                            </p:stCondLst>
                            <p:childTnLst>
                              <p:par>
                                <p:cTn id="13" presetID="9" presetClass="entr" fill="hold" grpId="3" nodeType="afterEffect">
                                  <p:stCondLst>
                                    <p:cond delay="200"/>
                                  </p:stCondLst>
                                  <p:iterate>
                                    <p:tmAbs val="0"/>
                                  </p:iterate>
                                  <p:childTnLst>
                                    <p:set>
                                      <p:cBhvr>
                                        <p:cTn id="14" fill="hold"/>
                                        <p:tgtEl>
                                          <p:spTgt spid="1361"/>
                                        </p:tgtEl>
                                        <p:attrNameLst>
                                          <p:attrName>style.visibility</p:attrName>
                                        </p:attrNameLst>
                                      </p:cBhvr>
                                      <p:to>
                                        <p:strVal val="visible"/>
                                      </p:to>
                                    </p:set>
                                    <p:animEffect transition="in" filter="dissolve">
                                      <p:cBhvr>
                                        <p:cTn id="15" dur="1000"/>
                                        <p:tgtEl>
                                          <p:spTgt spid="1361"/>
                                        </p:tgtEl>
                                      </p:cBhvr>
                                    </p:animEffect>
                                  </p:childTnLst>
                                </p:cTn>
                              </p:par>
                            </p:childTnLst>
                          </p:cTn>
                        </p:par>
                        <p:par>
                          <p:cTn id="16" fill="hold">
                            <p:stCondLst>
                              <p:cond delay="3400"/>
                            </p:stCondLst>
                            <p:childTnLst>
                              <p:par>
                                <p:cTn id="17" presetID="9" presetClass="entr" fill="hold" grpId="4" nodeType="afterEffect">
                                  <p:stCondLst>
                                    <p:cond delay="200"/>
                                  </p:stCondLst>
                                  <p:iterate>
                                    <p:tmAbs val="0"/>
                                  </p:iterate>
                                  <p:childTnLst>
                                    <p:set>
                                      <p:cBhvr>
                                        <p:cTn id="18" fill="hold"/>
                                        <p:tgtEl>
                                          <p:spTgt spid="1349"/>
                                        </p:tgtEl>
                                        <p:attrNameLst>
                                          <p:attrName>style.visibility</p:attrName>
                                        </p:attrNameLst>
                                      </p:cBhvr>
                                      <p:to>
                                        <p:strVal val="visible"/>
                                      </p:to>
                                    </p:set>
                                    <p:animEffect transition="in" filter="dissolve">
                                      <p:cBhvr>
                                        <p:cTn id="19" dur="1000"/>
                                        <p:tgtEl>
                                          <p:spTgt spid="1349"/>
                                        </p:tgtEl>
                                      </p:cBhvr>
                                    </p:animEffect>
                                  </p:childTnLst>
                                </p:cTn>
                              </p:par>
                            </p:childTnLst>
                          </p:cTn>
                        </p:par>
                        <p:par>
                          <p:cTn id="20" fill="hold">
                            <p:stCondLst>
                              <p:cond delay="4600"/>
                            </p:stCondLst>
                            <p:childTnLst>
                              <p:par>
                                <p:cTn id="21" presetID="9" presetClass="entr" fill="hold" grpId="5" nodeType="afterEffect">
                                  <p:stCondLst>
                                    <p:cond delay="200"/>
                                  </p:stCondLst>
                                  <p:iterate>
                                    <p:tmAbs val="0"/>
                                  </p:iterate>
                                  <p:childTnLst>
                                    <p:set>
                                      <p:cBhvr>
                                        <p:cTn id="22" fill="hold"/>
                                        <p:tgtEl>
                                          <p:spTgt spid="1357"/>
                                        </p:tgtEl>
                                        <p:attrNameLst>
                                          <p:attrName>style.visibility</p:attrName>
                                        </p:attrNameLst>
                                      </p:cBhvr>
                                      <p:to>
                                        <p:strVal val="visible"/>
                                      </p:to>
                                    </p:set>
                                    <p:animEffect transition="in" filter="dissolve">
                                      <p:cBhvr>
                                        <p:cTn id="23" dur="1000"/>
                                        <p:tgtEl>
                                          <p:spTgt spid="1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5" grpId="1" animBg="1" advAuto="0"/>
      <p:bldP spid="1349" grpId="4" animBg="1" advAuto="0"/>
      <p:bldP spid="1353" grpId="2" animBg="1" advAuto="0"/>
      <p:bldP spid="1357" grpId="5" animBg="1" advAuto="0"/>
      <p:bldP spid="1361" grpId="3"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3" name="Shape 1363"/>
          <p:cNvSpPr/>
          <p:nvPr/>
        </p:nvSpPr>
        <p:spPr>
          <a:xfrm>
            <a:off x="-2128" y="-48525"/>
            <a:ext cx="24388255" cy="13813051"/>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grpSp>
        <p:nvGrpSpPr>
          <p:cNvPr id="1366" name="Group 1366"/>
          <p:cNvGrpSpPr/>
          <p:nvPr/>
        </p:nvGrpSpPr>
        <p:grpSpPr>
          <a:xfrm>
            <a:off x="18486028" y="11652788"/>
            <a:ext cx="5008242" cy="1180295"/>
            <a:chOff x="0" y="0"/>
            <a:chExt cx="5008241" cy="1180293"/>
          </a:xfrm>
        </p:grpSpPr>
        <p:sp>
          <p:nvSpPr>
            <p:cNvPr id="1364" name="Shape 1364"/>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1365"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1367" name="Shape 1367"/>
          <p:cNvSpPr/>
          <p:nvPr/>
        </p:nvSpPr>
        <p:spPr>
          <a:xfrm>
            <a:off x="2234722" y="494360"/>
            <a:ext cx="19484976"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7000" spc="560">
                <a:solidFill>
                  <a:srgbClr val="002A5C"/>
                </a:solidFill>
                <a:latin typeface="Montserrat"/>
                <a:ea typeface="Montserrat"/>
                <a:cs typeface="Montserrat"/>
                <a:sym typeface="Montserrat"/>
              </a:defRPr>
            </a:pPr>
            <a:r>
              <a:t>HONOURS AND AWARDS </a:t>
            </a:r>
            <a:r>
              <a:rPr sz="5000" spc="400">
                <a:solidFill>
                  <a:srgbClr val="FF85FF"/>
                </a:solidFill>
              </a:rPr>
              <a:t>2015-2016 CONT’D</a:t>
            </a:r>
          </a:p>
        </p:txBody>
      </p:sp>
      <p:pic>
        <p:nvPicPr>
          <p:cNvPr id="1368" name="OrthopaedicSurgeryPhotoshoot_KaylaRocca-397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80146" y="-14591408"/>
            <a:ext cx="20571489" cy="13716001"/>
          </a:xfrm>
          <a:prstGeom prst="rect">
            <a:avLst/>
          </a:prstGeom>
          <a:ln w="12700">
            <a:miter lim="400000"/>
          </a:ln>
        </p:spPr>
      </p:pic>
      <p:grpSp>
        <p:nvGrpSpPr>
          <p:cNvPr id="1372" name="Group 1372"/>
          <p:cNvGrpSpPr/>
          <p:nvPr/>
        </p:nvGrpSpPr>
        <p:grpSpPr>
          <a:xfrm>
            <a:off x="13533767" y="4409906"/>
            <a:ext cx="9983248" cy="1957388"/>
            <a:chOff x="0" y="0"/>
            <a:chExt cx="9983246" cy="1957387"/>
          </a:xfrm>
        </p:grpSpPr>
        <p:sp>
          <p:nvSpPr>
            <p:cNvPr id="1369" name="Shape 1369"/>
            <p:cNvSpPr/>
            <p:nvPr/>
          </p:nvSpPr>
          <p:spPr>
            <a:xfrm>
              <a:off x="3977394" y="578691"/>
              <a:ext cx="3277261"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ANDREW DUECK</a:t>
              </a:r>
            </a:p>
          </p:txBody>
        </p:sp>
        <p:pic>
          <p:nvPicPr>
            <p:cNvPr id="1370" name="Dueck, A. 2013.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455946" y="0"/>
              <a:ext cx="2527301"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371" name="Shape 1371"/>
            <p:cNvSpPr/>
            <p:nvPr/>
          </p:nvSpPr>
          <p:spPr>
            <a:xfrm>
              <a:off x="0" y="1222257"/>
              <a:ext cx="7074408"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defRPr sz="2000">
                  <a:solidFill>
                    <a:srgbClr val="1D296F"/>
                  </a:solidFill>
                  <a:latin typeface="Montserrat"/>
                  <a:ea typeface="Montserrat"/>
                  <a:cs typeface="Montserrat"/>
                  <a:sym typeface="Montserrat"/>
                </a:defRPr>
              </a:lvl1pPr>
            </a:lstStyle>
            <a:p>
              <a:pPr>
                <a:defRPr sz="2900"/>
              </a:pPr>
              <a:r>
                <a:rPr sz="2000"/>
                <a:t>Best Faculty Teacher in VS as voted by residents/fellows</a:t>
              </a:r>
            </a:p>
          </p:txBody>
        </p:sp>
      </p:grpSp>
      <p:grpSp>
        <p:nvGrpSpPr>
          <p:cNvPr id="1376" name="Group 1376"/>
          <p:cNvGrpSpPr/>
          <p:nvPr/>
        </p:nvGrpSpPr>
        <p:grpSpPr>
          <a:xfrm>
            <a:off x="889002" y="10672016"/>
            <a:ext cx="7220739" cy="1957388"/>
            <a:chOff x="0" y="0"/>
            <a:chExt cx="7220738" cy="1957387"/>
          </a:xfrm>
        </p:grpSpPr>
        <p:sp>
          <p:nvSpPr>
            <p:cNvPr id="1373" name="Shape 1373"/>
            <p:cNvSpPr/>
            <p:nvPr/>
          </p:nvSpPr>
          <p:spPr>
            <a:xfrm>
              <a:off x="2769029" y="866535"/>
              <a:ext cx="1973111"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JOEL FISH</a:t>
              </a:r>
            </a:p>
          </p:txBody>
        </p:sp>
        <p:pic>
          <p:nvPicPr>
            <p:cNvPr id="1374" name="Fish, J. 2013.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0"/>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375" name="Shape 1375"/>
            <p:cNvSpPr/>
            <p:nvPr/>
          </p:nvSpPr>
          <p:spPr>
            <a:xfrm>
              <a:off x="2939060" y="1368669"/>
              <a:ext cx="4281679"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r>
                <a:t>Inaugural Ronald M Zuker Award</a:t>
              </a:r>
            </a:p>
          </p:txBody>
        </p:sp>
      </p:grpSp>
      <p:grpSp>
        <p:nvGrpSpPr>
          <p:cNvPr id="1380" name="Group 1380"/>
          <p:cNvGrpSpPr/>
          <p:nvPr/>
        </p:nvGrpSpPr>
        <p:grpSpPr>
          <a:xfrm>
            <a:off x="11521637" y="1441036"/>
            <a:ext cx="12135354" cy="1957388"/>
            <a:chOff x="0" y="0"/>
            <a:chExt cx="12135352" cy="1957387"/>
          </a:xfrm>
        </p:grpSpPr>
        <p:sp>
          <p:nvSpPr>
            <p:cNvPr id="1377" name="Shape 1377"/>
            <p:cNvSpPr/>
            <p:nvPr/>
          </p:nvSpPr>
          <p:spPr>
            <a:xfrm>
              <a:off x="6676795" y="705643"/>
              <a:ext cx="2815045"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TIRONE DAVID</a:t>
              </a:r>
            </a:p>
          </p:txBody>
        </p:sp>
        <p:pic>
          <p:nvPicPr>
            <p:cNvPr id="1378" name="David, T. 2013.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9608053" y="0"/>
              <a:ext cx="2527301"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379" name="Shape 1379"/>
            <p:cNvSpPr/>
            <p:nvPr/>
          </p:nvSpPr>
          <p:spPr>
            <a:xfrm>
              <a:off x="0" y="1315203"/>
              <a:ext cx="9308846"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pPr>
                <a:defRPr sz="2900"/>
              </a:pPr>
              <a:r>
                <a:rPr sz="2000"/>
                <a:t>American Association for Thoracic Surgery Scientific Achievement Award</a:t>
              </a:r>
            </a:p>
          </p:txBody>
        </p:sp>
      </p:grpSp>
      <p:grpSp>
        <p:nvGrpSpPr>
          <p:cNvPr id="1384" name="Group 1384"/>
          <p:cNvGrpSpPr/>
          <p:nvPr/>
        </p:nvGrpSpPr>
        <p:grpSpPr>
          <a:xfrm>
            <a:off x="948321" y="2770588"/>
            <a:ext cx="9980199" cy="1957388"/>
            <a:chOff x="0" y="0"/>
            <a:chExt cx="9980197" cy="1957387"/>
          </a:xfrm>
        </p:grpSpPr>
        <p:sp>
          <p:nvSpPr>
            <p:cNvPr id="1381" name="Shape 1381"/>
            <p:cNvSpPr/>
            <p:nvPr/>
          </p:nvSpPr>
          <p:spPr>
            <a:xfrm>
              <a:off x="3139574" y="807076"/>
              <a:ext cx="4789501"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JOAO de REZENDE-NETO</a:t>
              </a:r>
            </a:p>
          </p:txBody>
        </p:sp>
        <p:pic>
          <p:nvPicPr>
            <p:cNvPr id="1382" name="Rezende-Neto, Joao.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0" y="0"/>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383" name="Shape 1383"/>
            <p:cNvSpPr/>
            <p:nvPr/>
          </p:nvSpPr>
          <p:spPr>
            <a:xfrm>
              <a:off x="2911885" y="1411287"/>
              <a:ext cx="7068313"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pPr>
                <a:defRPr sz="2900"/>
              </a:pPr>
              <a:r>
                <a:rPr sz="2000"/>
                <a:t>William J Horsey Award for Excellence in PG Education </a:t>
              </a:r>
            </a:p>
          </p:txBody>
        </p:sp>
      </p:grpSp>
      <p:grpSp>
        <p:nvGrpSpPr>
          <p:cNvPr id="1388" name="Group 1388"/>
          <p:cNvGrpSpPr/>
          <p:nvPr/>
        </p:nvGrpSpPr>
        <p:grpSpPr>
          <a:xfrm>
            <a:off x="855930" y="6621443"/>
            <a:ext cx="11726869" cy="2157413"/>
            <a:chOff x="0" y="0"/>
            <a:chExt cx="11726868" cy="2157412"/>
          </a:xfrm>
        </p:grpSpPr>
        <p:sp>
          <p:nvSpPr>
            <p:cNvPr id="1385" name="Shape 1385"/>
            <p:cNvSpPr/>
            <p:nvPr/>
          </p:nvSpPr>
          <p:spPr>
            <a:xfrm>
              <a:off x="2697521" y="922976"/>
              <a:ext cx="3496768"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STEPHEN FREMES</a:t>
              </a:r>
            </a:p>
          </p:txBody>
        </p:sp>
        <p:pic>
          <p:nvPicPr>
            <p:cNvPr id="1386" name="Fremes, S. 2013.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0" y="0"/>
              <a:ext cx="2527300" cy="2157413"/>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06"/>
                    <a:pt x="0" y="2023"/>
                  </a:cubicBezTo>
                  <a:lnTo>
                    <a:pt x="0" y="19577"/>
                  </a:lnTo>
                  <a:cubicBezTo>
                    <a:pt x="0" y="20694"/>
                    <a:pt x="773" y="21600"/>
                    <a:pt x="1727" y="21600"/>
                  </a:cubicBezTo>
                  <a:lnTo>
                    <a:pt x="19873" y="21600"/>
                  </a:lnTo>
                  <a:cubicBezTo>
                    <a:pt x="20827" y="21600"/>
                    <a:pt x="21600" y="20694"/>
                    <a:pt x="21600" y="19577"/>
                  </a:cubicBezTo>
                  <a:lnTo>
                    <a:pt x="21600" y="2023"/>
                  </a:lnTo>
                  <a:cubicBezTo>
                    <a:pt x="21600" y="906"/>
                    <a:pt x="20827" y="0"/>
                    <a:pt x="19873" y="0"/>
                  </a:cubicBezTo>
                  <a:lnTo>
                    <a:pt x="1727" y="0"/>
                  </a:lnTo>
                  <a:close/>
                </a:path>
              </a:pathLst>
            </a:custGeom>
            <a:ln w="12700" cap="flat">
              <a:noFill/>
              <a:miter lim="400000"/>
            </a:ln>
            <a:effectLst/>
          </p:spPr>
        </p:pic>
        <p:sp>
          <p:nvSpPr>
            <p:cNvPr id="1387" name="Shape 1387"/>
            <p:cNvSpPr/>
            <p:nvPr/>
          </p:nvSpPr>
          <p:spPr>
            <a:xfrm>
              <a:off x="3051498" y="1416504"/>
              <a:ext cx="8675371"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pPr>
                <a:defRPr sz="2900"/>
              </a:pPr>
              <a:r>
                <a:rPr sz="2000"/>
                <a:t>Bernard Goldman Award for Excellence in Cardiac Surgery Teaching</a:t>
              </a:r>
            </a:p>
          </p:txBody>
        </p:sp>
      </p:grpSp>
      <p:grpSp>
        <p:nvGrpSpPr>
          <p:cNvPr id="1392" name="Group 1392"/>
          <p:cNvGrpSpPr/>
          <p:nvPr/>
        </p:nvGrpSpPr>
        <p:grpSpPr>
          <a:xfrm>
            <a:off x="17506188" y="7931227"/>
            <a:ext cx="6110058" cy="2157810"/>
            <a:chOff x="0" y="0"/>
            <a:chExt cx="6110056" cy="2157809"/>
          </a:xfrm>
        </p:grpSpPr>
        <p:sp>
          <p:nvSpPr>
            <p:cNvPr id="1389" name="Shape 1389"/>
            <p:cNvSpPr/>
            <p:nvPr/>
          </p:nvSpPr>
          <p:spPr>
            <a:xfrm>
              <a:off x="0" y="630799"/>
              <a:ext cx="3452572"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RICHARD HOLTBY</a:t>
              </a:r>
            </a:p>
          </p:txBody>
        </p:sp>
        <p:pic>
          <p:nvPicPr>
            <p:cNvPr id="1390" name="Holtby, R. 2013.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3609347" y="0"/>
              <a:ext cx="2500710" cy="2157810"/>
            </a:xfrm>
            <a:custGeom>
              <a:avLst/>
              <a:gdLst/>
              <a:ahLst/>
              <a:cxnLst>
                <a:cxn ang="0">
                  <a:pos x="wd2" y="hd2"/>
                </a:cxn>
                <a:cxn ang="5400000">
                  <a:pos x="wd2" y="hd2"/>
                </a:cxn>
                <a:cxn ang="10800000">
                  <a:pos x="wd2" y="hd2"/>
                </a:cxn>
                <a:cxn ang="16200000">
                  <a:pos x="wd2" y="hd2"/>
                </a:cxn>
              </a:cxnLst>
              <a:rect l="0" t="0" r="r" b="b"/>
              <a:pathLst>
                <a:path w="21600" h="21600" extrusionOk="0">
                  <a:moveTo>
                    <a:pt x="1745" y="0"/>
                  </a:moveTo>
                  <a:cubicBezTo>
                    <a:pt x="782" y="0"/>
                    <a:pt x="0" y="906"/>
                    <a:pt x="0" y="2022"/>
                  </a:cubicBezTo>
                  <a:lnTo>
                    <a:pt x="0" y="19578"/>
                  </a:lnTo>
                  <a:cubicBezTo>
                    <a:pt x="0" y="20694"/>
                    <a:pt x="782" y="21600"/>
                    <a:pt x="1745" y="21600"/>
                  </a:cubicBezTo>
                  <a:lnTo>
                    <a:pt x="19859" y="21600"/>
                  </a:lnTo>
                  <a:cubicBezTo>
                    <a:pt x="20822" y="21600"/>
                    <a:pt x="21600" y="20694"/>
                    <a:pt x="21600" y="19578"/>
                  </a:cubicBezTo>
                  <a:lnTo>
                    <a:pt x="21600" y="2022"/>
                  </a:lnTo>
                  <a:cubicBezTo>
                    <a:pt x="21600" y="906"/>
                    <a:pt x="20822" y="0"/>
                    <a:pt x="19859" y="0"/>
                  </a:cubicBezTo>
                  <a:lnTo>
                    <a:pt x="1745" y="0"/>
                  </a:lnTo>
                  <a:close/>
                </a:path>
              </a:pathLst>
            </a:custGeom>
            <a:ln w="12700" cap="flat">
              <a:noFill/>
              <a:miter lim="400000"/>
            </a:ln>
            <a:effectLst/>
          </p:spPr>
        </p:pic>
        <p:sp>
          <p:nvSpPr>
            <p:cNvPr id="1391" name="Shape 1391"/>
            <p:cNvSpPr/>
            <p:nvPr/>
          </p:nvSpPr>
          <p:spPr>
            <a:xfrm>
              <a:off x="516097" y="1120608"/>
              <a:ext cx="2379727"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defRPr sz="2000">
                  <a:solidFill>
                    <a:srgbClr val="1D296F"/>
                  </a:solidFill>
                  <a:latin typeface="Montserrat"/>
                  <a:ea typeface="Montserrat"/>
                  <a:cs typeface="Montserrat"/>
                  <a:sym typeface="Montserrat"/>
                </a:defRPr>
              </a:lvl1pPr>
            </a:lstStyle>
            <a:p>
              <a:pPr>
                <a:defRPr sz="2900"/>
              </a:pPr>
              <a:r>
                <a:rPr sz="2000"/>
                <a:t>Marvin Tile Award</a:t>
              </a:r>
            </a:p>
          </p:txBody>
        </p:sp>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380"/>
                                        </p:tgtEl>
                                        <p:attrNameLst>
                                          <p:attrName>style.visibility</p:attrName>
                                        </p:attrNameLst>
                                      </p:cBhvr>
                                      <p:to>
                                        <p:strVal val="visible"/>
                                      </p:to>
                                    </p:set>
                                    <p:animEffect transition="in" filter="dissolve">
                                      <p:cBhvr>
                                        <p:cTn id="7" dur="1000"/>
                                        <p:tgtEl>
                                          <p:spTgt spid="1380"/>
                                        </p:tgtEl>
                                      </p:cBhvr>
                                    </p:animEffect>
                                  </p:childTnLst>
                                </p:cTn>
                              </p:par>
                            </p:childTnLst>
                          </p:cTn>
                        </p:par>
                        <p:par>
                          <p:cTn id="8" fill="hold">
                            <p:stCondLst>
                              <p:cond delay="1000"/>
                            </p:stCondLst>
                            <p:childTnLst>
                              <p:par>
                                <p:cTn id="9" presetID="9" presetClass="entr" fill="hold" grpId="2" nodeType="afterEffect">
                                  <p:stCondLst>
                                    <p:cond delay="200"/>
                                  </p:stCondLst>
                                  <p:iterate>
                                    <p:tmAbs val="0"/>
                                  </p:iterate>
                                  <p:childTnLst>
                                    <p:set>
                                      <p:cBhvr>
                                        <p:cTn id="10" fill="hold"/>
                                        <p:tgtEl>
                                          <p:spTgt spid="1384"/>
                                        </p:tgtEl>
                                        <p:attrNameLst>
                                          <p:attrName>style.visibility</p:attrName>
                                        </p:attrNameLst>
                                      </p:cBhvr>
                                      <p:to>
                                        <p:strVal val="visible"/>
                                      </p:to>
                                    </p:set>
                                    <p:animEffect transition="in" filter="dissolve">
                                      <p:cBhvr>
                                        <p:cTn id="11" dur="1000"/>
                                        <p:tgtEl>
                                          <p:spTgt spid="1384"/>
                                        </p:tgtEl>
                                      </p:cBhvr>
                                    </p:animEffect>
                                  </p:childTnLst>
                                </p:cTn>
                              </p:par>
                            </p:childTnLst>
                          </p:cTn>
                        </p:par>
                        <p:par>
                          <p:cTn id="12" fill="hold">
                            <p:stCondLst>
                              <p:cond delay="2200"/>
                            </p:stCondLst>
                            <p:childTnLst>
                              <p:par>
                                <p:cTn id="13" presetID="9" presetClass="entr" fill="hold" grpId="3" nodeType="afterEffect">
                                  <p:stCondLst>
                                    <p:cond delay="200"/>
                                  </p:stCondLst>
                                  <p:iterate>
                                    <p:tmAbs val="0"/>
                                  </p:iterate>
                                  <p:childTnLst>
                                    <p:set>
                                      <p:cBhvr>
                                        <p:cTn id="14" fill="hold"/>
                                        <p:tgtEl>
                                          <p:spTgt spid="1372"/>
                                        </p:tgtEl>
                                        <p:attrNameLst>
                                          <p:attrName>style.visibility</p:attrName>
                                        </p:attrNameLst>
                                      </p:cBhvr>
                                      <p:to>
                                        <p:strVal val="visible"/>
                                      </p:to>
                                    </p:set>
                                    <p:animEffect transition="in" filter="dissolve">
                                      <p:cBhvr>
                                        <p:cTn id="15" dur="1000"/>
                                        <p:tgtEl>
                                          <p:spTgt spid="1372"/>
                                        </p:tgtEl>
                                      </p:cBhvr>
                                    </p:animEffect>
                                  </p:childTnLst>
                                </p:cTn>
                              </p:par>
                            </p:childTnLst>
                          </p:cTn>
                        </p:par>
                        <p:par>
                          <p:cTn id="16" fill="hold">
                            <p:stCondLst>
                              <p:cond delay="3400"/>
                            </p:stCondLst>
                            <p:childTnLst>
                              <p:par>
                                <p:cTn id="17" presetID="9" presetClass="entr" fill="hold" grpId="4" nodeType="afterEffect">
                                  <p:stCondLst>
                                    <p:cond delay="200"/>
                                  </p:stCondLst>
                                  <p:iterate>
                                    <p:tmAbs val="0"/>
                                  </p:iterate>
                                  <p:childTnLst>
                                    <p:set>
                                      <p:cBhvr>
                                        <p:cTn id="18" fill="hold"/>
                                        <p:tgtEl>
                                          <p:spTgt spid="1376"/>
                                        </p:tgtEl>
                                        <p:attrNameLst>
                                          <p:attrName>style.visibility</p:attrName>
                                        </p:attrNameLst>
                                      </p:cBhvr>
                                      <p:to>
                                        <p:strVal val="visible"/>
                                      </p:to>
                                    </p:set>
                                    <p:animEffect transition="in" filter="dissolve">
                                      <p:cBhvr>
                                        <p:cTn id="19" dur="1000"/>
                                        <p:tgtEl>
                                          <p:spTgt spid="1376"/>
                                        </p:tgtEl>
                                      </p:cBhvr>
                                    </p:animEffect>
                                  </p:childTnLst>
                                </p:cTn>
                              </p:par>
                            </p:childTnLst>
                          </p:cTn>
                        </p:par>
                        <p:par>
                          <p:cTn id="20" fill="hold">
                            <p:stCondLst>
                              <p:cond delay="4600"/>
                            </p:stCondLst>
                            <p:childTnLst>
                              <p:par>
                                <p:cTn id="21" presetID="9" presetClass="entr" fill="hold" grpId="5" nodeType="afterEffect">
                                  <p:stCondLst>
                                    <p:cond delay="200"/>
                                  </p:stCondLst>
                                  <p:iterate>
                                    <p:tmAbs val="0"/>
                                  </p:iterate>
                                  <p:childTnLst>
                                    <p:set>
                                      <p:cBhvr>
                                        <p:cTn id="22" fill="hold"/>
                                        <p:tgtEl>
                                          <p:spTgt spid="1388"/>
                                        </p:tgtEl>
                                        <p:attrNameLst>
                                          <p:attrName>style.visibility</p:attrName>
                                        </p:attrNameLst>
                                      </p:cBhvr>
                                      <p:to>
                                        <p:strVal val="visible"/>
                                      </p:to>
                                    </p:set>
                                    <p:animEffect transition="in" filter="dissolve">
                                      <p:cBhvr>
                                        <p:cTn id="23" dur="1000"/>
                                        <p:tgtEl>
                                          <p:spTgt spid="1388"/>
                                        </p:tgtEl>
                                      </p:cBhvr>
                                    </p:animEffect>
                                  </p:childTnLst>
                                </p:cTn>
                              </p:par>
                            </p:childTnLst>
                          </p:cTn>
                        </p:par>
                        <p:par>
                          <p:cTn id="24" fill="hold">
                            <p:stCondLst>
                              <p:cond delay="5800"/>
                            </p:stCondLst>
                            <p:childTnLst>
                              <p:par>
                                <p:cTn id="25" presetID="9" presetClass="entr" fill="hold" grpId="6" nodeType="afterEffect">
                                  <p:stCondLst>
                                    <p:cond delay="0"/>
                                  </p:stCondLst>
                                  <p:iterate>
                                    <p:tmAbs val="0"/>
                                  </p:iterate>
                                  <p:childTnLst>
                                    <p:set>
                                      <p:cBhvr>
                                        <p:cTn id="26" fill="hold"/>
                                        <p:tgtEl>
                                          <p:spTgt spid="1392"/>
                                        </p:tgtEl>
                                        <p:attrNameLst>
                                          <p:attrName>style.visibility</p:attrName>
                                        </p:attrNameLst>
                                      </p:cBhvr>
                                      <p:to>
                                        <p:strVal val="visible"/>
                                      </p:to>
                                    </p:set>
                                    <p:animEffect transition="in" filter="dissolve">
                                      <p:cBhvr>
                                        <p:cTn id="27" dur="1000"/>
                                        <p:tgtEl>
                                          <p:spTgt spid="1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 grpId="3" animBg="1" advAuto="0"/>
      <p:bldP spid="1376" grpId="4" animBg="1" advAuto="0"/>
      <p:bldP spid="1380" grpId="1" animBg="1" advAuto="0"/>
      <p:bldP spid="1384" grpId="2" animBg="1" advAuto="0"/>
      <p:bldP spid="1388" grpId="5" animBg="1" advAuto="0"/>
      <p:bldP spid="1392" grpId="6"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p:nvPr/>
        </p:nvSpPr>
        <p:spPr>
          <a:xfrm>
            <a:off x="-98767" y="16351253"/>
            <a:ext cx="25805694" cy="13779496"/>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81" name="Shape 181"/>
          <p:cNvSpPr/>
          <p:nvPr/>
        </p:nvSpPr>
        <p:spPr>
          <a:xfrm>
            <a:off x="-41927" y="7742774"/>
            <a:ext cx="24467854" cy="6000319"/>
          </a:xfrm>
          <a:prstGeom prst="rect">
            <a:avLst/>
          </a:prstGeom>
          <a:solidFill>
            <a:schemeClr val="accent5">
              <a:hueOff val="-176146"/>
              <a:satOff val="3665"/>
              <a:lumOff val="-13986"/>
              <a:alpha val="5000"/>
            </a:schemeClr>
          </a:solidFill>
          <a:ln w="12700">
            <a:miter lim="400000"/>
          </a:ln>
        </p:spPr>
        <p:txBody>
          <a:bodyPr lIns="50800" tIns="50800" rIns="50800" bIns="50800" anchor="ctr"/>
          <a:lstStyle/>
          <a:p>
            <a:pPr>
              <a:defRPr sz="3200">
                <a:solidFill>
                  <a:srgbClr val="FFFFFF"/>
                </a:solidFill>
              </a:defRPr>
            </a:pPr>
            <a:endParaRPr/>
          </a:p>
        </p:txBody>
      </p:sp>
      <p:sp>
        <p:nvSpPr>
          <p:cNvPr id="182" name="Shape 182"/>
          <p:cNvSpPr/>
          <p:nvPr/>
        </p:nvSpPr>
        <p:spPr>
          <a:xfrm>
            <a:off x="-81392" y="7757645"/>
            <a:ext cx="24503637" cy="1"/>
          </a:xfrm>
          <a:prstGeom prst="line">
            <a:avLst/>
          </a:prstGeom>
          <a:ln w="12700">
            <a:solidFill>
              <a:srgbClr val="002A5C"/>
            </a:solidFill>
            <a:miter lim="400000"/>
          </a:ln>
        </p:spPr>
        <p:txBody>
          <a:bodyPr lIns="50800" tIns="50800" rIns="50800" bIns="50800" anchor="ctr"/>
          <a:lstStyle/>
          <a:p>
            <a:pPr>
              <a:defRPr sz="3200"/>
            </a:pPr>
            <a:endParaRPr/>
          </a:p>
        </p:txBody>
      </p:sp>
      <p:grpSp>
        <p:nvGrpSpPr>
          <p:cNvPr id="185" name="Group 185"/>
          <p:cNvGrpSpPr/>
          <p:nvPr/>
        </p:nvGrpSpPr>
        <p:grpSpPr>
          <a:xfrm>
            <a:off x="18486028" y="11652788"/>
            <a:ext cx="5008242" cy="1180295"/>
            <a:chOff x="0" y="0"/>
            <a:chExt cx="5008241" cy="1180293"/>
          </a:xfrm>
        </p:grpSpPr>
        <p:sp>
          <p:nvSpPr>
            <p:cNvPr id="183" name="Shape 183"/>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184" name="past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186" name="Shape 186"/>
          <p:cNvSpPr/>
          <p:nvPr/>
        </p:nvSpPr>
        <p:spPr>
          <a:xfrm rot="8100000">
            <a:off x="5553773" y="7573015"/>
            <a:ext cx="356562" cy="35656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close/>
              </a:path>
            </a:pathLst>
          </a:custGeom>
          <a:solidFill>
            <a:srgbClr val="002A5C"/>
          </a:solidFill>
          <a:ln w="12700">
            <a:miter lim="400000"/>
          </a:ln>
        </p:spPr>
        <p:txBody>
          <a:bodyPr lIns="50800" tIns="50800" rIns="50800" bIns="50800" anchor="ctr"/>
          <a:lstStyle/>
          <a:p>
            <a:pPr>
              <a:defRPr sz="3200">
                <a:solidFill>
                  <a:srgbClr val="002A5C"/>
                </a:solidFill>
              </a:defRPr>
            </a:pPr>
            <a:endParaRPr/>
          </a:p>
        </p:txBody>
      </p:sp>
      <p:sp>
        <p:nvSpPr>
          <p:cNvPr id="187" name="Shape 187"/>
          <p:cNvSpPr/>
          <p:nvPr/>
        </p:nvSpPr>
        <p:spPr>
          <a:xfrm rot="8100000">
            <a:off x="2335589" y="7578295"/>
            <a:ext cx="359825" cy="3598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A5C"/>
          </a:solidFill>
          <a:ln w="12700">
            <a:miter lim="400000"/>
          </a:ln>
        </p:spPr>
        <p:txBody>
          <a:bodyPr lIns="50800" tIns="50800" rIns="50800" bIns="50800" anchor="ctr"/>
          <a:lstStyle/>
          <a:p>
            <a:pPr>
              <a:defRPr sz="3200">
                <a:solidFill>
                  <a:srgbClr val="002A5C"/>
                </a:solidFill>
              </a:defRPr>
            </a:pPr>
            <a:endParaRPr/>
          </a:p>
        </p:txBody>
      </p:sp>
      <p:sp>
        <p:nvSpPr>
          <p:cNvPr id="188" name="Shape 188"/>
          <p:cNvSpPr/>
          <p:nvPr/>
        </p:nvSpPr>
        <p:spPr>
          <a:xfrm rot="8100000">
            <a:off x="8768694" y="7578295"/>
            <a:ext cx="359826" cy="3598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A5C"/>
          </a:solidFill>
          <a:ln w="12700">
            <a:miter lim="400000"/>
          </a:ln>
        </p:spPr>
        <p:txBody>
          <a:bodyPr lIns="50800" tIns="50800" rIns="50800" bIns="50800" anchor="ctr"/>
          <a:lstStyle/>
          <a:p>
            <a:pPr>
              <a:defRPr sz="3200">
                <a:solidFill>
                  <a:srgbClr val="002A5C"/>
                </a:solidFill>
              </a:defRPr>
            </a:pPr>
            <a:endParaRPr/>
          </a:p>
        </p:txBody>
      </p:sp>
      <p:grpSp>
        <p:nvGrpSpPr>
          <p:cNvPr id="192" name="Group 192"/>
          <p:cNvGrpSpPr/>
          <p:nvPr/>
        </p:nvGrpSpPr>
        <p:grpSpPr>
          <a:xfrm>
            <a:off x="612179" y="3506035"/>
            <a:ext cx="3806645" cy="3777865"/>
            <a:chOff x="0" y="46059"/>
            <a:chExt cx="3806644" cy="3777863"/>
          </a:xfrm>
        </p:grpSpPr>
        <p:sp>
          <p:nvSpPr>
            <p:cNvPr id="189" name="Shape 189"/>
            <p:cNvSpPr/>
            <p:nvPr/>
          </p:nvSpPr>
          <p:spPr>
            <a:xfrm>
              <a:off x="0" y="3358846"/>
              <a:ext cx="3806645" cy="4650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2400" spc="192">
                  <a:solidFill>
                    <a:srgbClr val="1D296F"/>
                  </a:solidFill>
                  <a:latin typeface="Montserrat"/>
                  <a:ea typeface="Montserrat"/>
                  <a:cs typeface="Montserrat"/>
                  <a:sym typeface="Montserrat"/>
                </a:defRPr>
              </a:lvl1pPr>
            </a:lstStyle>
            <a:p>
              <a:r>
                <a:t>Associate Chair</a:t>
              </a:r>
            </a:p>
          </p:txBody>
        </p:sp>
        <p:sp>
          <p:nvSpPr>
            <p:cNvPr id="190" name="Shape 190"/>
            <p:cNvSpPr/>
            <p:nvPr/>
          </p:nvSpPr>
          <p:spPr>
            <a:xfrm>
              <a:off x="99373" y="2635254"/>
              <a:ext cx="3607898" cy="7297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3300" spc="264">
                  <a:solidFill>
                    <a:srgbClr val="0268B3"/>
                  </a:solidFill>
                  <a:latin typeface="Montserrat"/>
                  <a:ea typeface="Montserrat"/>
                  <a:cs typeface="Montserrat"/>
                  <a:sym typeface="Montserrat"/>
                </a:defRPr>
              </a:lvl1pPr>
            </a:lstStyle>
            <a:p>
              <a:r>
                <a:t>Ori Rotstein</a:t>
              </a:r>
            </a:p>
          </p:txBody>
        </p:sp>
        <p:pic>
          <p:nvPicPr>
            <p:cNvPr id="191" name="Rotstein, O. 2013.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14519" y="46059"/>
              <a:ext cx="2577704" cy="2405460"/>
            </a:xfrm>
            <a:custGeom>
              <a:avLst/>
              <a:gdLst/>
              <a:ahLst/>
              <a:cxnLst>
                <a:cxn ang="0">
                  <a:pos x="wd2" y="hd2"/>
                </a:cxn>
                <a:cxn ang="5400000">
                  <a:pos x="wd2" y="hd2"/>
                </a:cxn>
                <a:cxn ang="10800000">
                  <a:pos x="wd2" y="hd2"/>
                </a:cxn>
                <a:cxn ang="16200000">
                  <a:pos x="wd2" y="hd2"/>
                </a:cxn>
              </a:cxnLst>
              <a:rect l="0" t="0" r="r" b="b"/>
              <a:pathLst>
                <a:path w="21600" h="21600" extrusionOk="0">
                  <a:moveTo>
                    <a:pt x="10798" y="21600"/>
                  </a:moveTo>
                  <a:lnTo>
                    <a:pt x="21600" y="13193"/>
                  </a:lnTo>
                  <a:lnTo>
                    <a:pt x="17599" y="0"/>
                  </a:lnTo>
                  <a:lnTo>
                    <a:pt x="3997" y="0"/>
                  </a:lnTo>
                  <a:lnTo>
                    <a:pt x="0" y="13193"/>
                  </a:lnTo>
                  <a:lnTo>
                    <a:pt x="10798" y="21600"/>
                  </a:lnTo>
                  <a:close/>
                </a:path>
              </a:pathLst>
            </a:custGeom>
            <a:ln w="12700" cap="flat">
              <a:solidFill>
                <a:srgbClr val="000000"/>
              </a:solidFill>
              <a:prstDash val="solid"/>
              <a:miter lim="400000"/>
            </a:ln>
            <a:effectLst/>
          </p:spPr>
        </p:pic>
      </p:grpSp>
      <p:sp>
        <p:nvSpPr>
          <p:cNvPr id="193" name="Shape 193"/>
          <p:cNvSpPr/>
          <p:nvPr/>
        </p:nvSpPr>
        <p:spPr>
          <a:xfrm rot="8100000">
            <a:off x="15201799" y="7577733"/>
            <a:ext cx="359825" cy="3598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A5C"/>
          </a:solidFill>
          <a:ln w="12700">
            <a:miter lim="400000"/>
          </a:ln>
        </p:spPr>
        <p:txBody>
          <a:bodyPr lIns="50800" tIns="50800" rIns="50800" bIns="50800" anchor="ctr"/>
          <a:lstStyle/>
          <a:p>
            <a:pPr>
              <a:defRPr sz="3200">
                <a:solidFill>
                  <a:srgbClr val="002A5C"/>
                </a:solidFill>
              </a:defRPr>
            </a:pPr>
            <a:endParaRPr/>
          </a:p>
        </p:txBody>
      </p:sp>
      <p:sp>
        <p:nvSpPr>
          <p:cNvPr id="194" name="Shape 194"/>
          <p:cNvSpPr/>
          <p:nvPr/>
        </p:nvSpPr>
        <p:spPr>
          <a:xfrm rot="8100000">
            <a:off x="21645436" y="7578295"/>
            <a:ext cx="359826" cy="3598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2A5C"/>
          </a:solidFill>
          <a:ln w="12700">
            <a:miter lim="400000"/>
          </a:ln>
        </p:spPr>
        <p:txBody>
          <a:bodyPr lIns="50800" tIns="50800" rIns="50800" bIns="50800" anchor="ctr"/>
          <a:lstStyle/>
          <a:p>
            <a:pPr>
              <a:defRPr sz="3200">
                <a:solidFill>
                  <a:srgbClr val="002A5C"/>
                </a:solidFill>
              </a:defRPr>
            </a:pPr>
            <a:endParaRPr/>
          </a:p>
        </p:txBody>
      </p:sp>
      <p:grpSp>
        <p:nvGrpSpPr>
          <p:cNvPr id="198" name="Group 198"/>
          <p:cNvGrpSpPr/>
          <p:nvPr/>
        </p:nvGrpSpPr>
        <p:grpSpPr>
          <a:xfrm>
            <a:off x="6831079" y="3459998"/>
            <a:ext cx="4235057" cy="3823902"/>
            <a:chOff x="0" y="-141"/>
            <a:chExt cx="4235055" cy="3823900"/>
          </a:xfrm>
        </p:grpSpPr>
        <p:pic>
          <p:nvPicPr>
            <p:cNvPr id="195" name="Keshavjee, S. 2013.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28720" y="-142"/>
              <a:ext cx="2577704" cy="2451498"/>
            </a:xfrm>
            <a:custGeom>
              <a:avLst/>
              <a:gdLst/>
              <a:ahLst/>
              <a:cxnLst>
                <a:cxn ang="0">
                  <a:pos x="wd2" y="hd2"/>
                </a:cxn>
                <a:cxn ang="5400000">
                  <a:pos x="wd2" y="hd2"/>
                </a:cxn>
                <a:cxn ang="10800000">
                  <a:pos x="wd2" y="hd2"/>
                </a:cxn>
                <a:cxn ang="16200000">
                  <a:pos x="wd2" y="hd2"/>
                </a:cxn>
              </a:cxnLst>
              <a:rect l="0" t="0" r="r" b="b"/>
              <a:pathLst>
                <a:path w="21600" h="21600" extrusionOk="0">
                  <a:moveTo>
                    <a:pt x="10802" y="21600"/>
                  </a:moveTo>
                  <a:lnTo>
                    <a:pt x="21600" y="13351"/>
                  </a:lnTo>
                  <a:lnTo>
                    <a:pt x="17476" y="0"/>
                  </a:lnTo>
                  <a:lnTo>
                    <a:pt x="4127" y="0"/>
                  </a:lnTo>
                  <a:lnTo>
                    <a:pt x="0" y="13351"/>
                  </a:lnTo>
                  <a:lnTo>
                    <a:pt x="10802" y="21600"/>
                  </a:lnTo>
                  <a:close/>
                </a:path>
              </a:pathLst>
            </a:custGeom>
            <a:ln w="12700" cap="flat">
              <a:solidFill>
                <a:srgbClr val="000000"/>
              </a:solidFill>
              <a:prstDash val="solid"/>
              <a:miter lim="400000"/>
            </a:ln>
            <a:effectLst/>
          </p:spPr>
        </p:pic>
        <p:sp>
          <p:nvSpPr>
            <p:cNvPr id="196" name="Shape 196"/>
            <p:cNvSpPr/>
            <p:nvPr/>
          </p:nvSpPr>
          <p:spPr>
            <a:xfrm>
              <a:off x="0" y="3358681"/>
              <a:ext cx="4235056" cy="4650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2400" spc="192">
                  <a:solidFill>
                    <a:srgbClr val="1D296F"/>
                  </a:solidFill>
                  <a:latin typeface="Montserrat"/>
                  <a:ea typeface="Montserrat"/>
                  <a:cs typeface="Montserrat"/>
                  <a:sym typeface="Montserrat"/>
                </a:defRPr>
              </a:lvl1pPr>
            </a:lstStyle>
            <a:p>
              <a:r>
                <a:t>Vice Chair, Innovation</a:t>
              </a:r>
            </a:p>
          </p:txBody>
        </p:sp>
        <p:sp>
          <p:nvSpPr>
            <p:cNvPr id="197" name="Shape 197"/>
            <p:cNvSpPr/>
            <p:nvPr/>
          </p:nvSpPr>
          <p:spPr>
            <a:xfrm>
              <a:off x="247043" y="2635090"/>
              <a:ext cx="3924406" cy="7297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3300" spc="264">
                  <a:solidFill>
                    <a:srgbClr val="0268B3"/>
                  </a:solidFill>
                  <a:latin typeface="Montserrat"/>
                  <a:ea typeface="Montserrat"/>
                  <a:cs typeface="Montserrat"/>
                  <a:sym typeface="Montserrat"/>
                </a:defRPr>
              </a:lvl1pPr>
            </a:lstStyle>
            <a:p>
              <a:r>
                <a:t>Shaf Keshavjee</a:t>
              </a:r>
            </a:p>
          </p:txBody>
        </p:sp>
      </p:grpSp>
      <p:grpSp>
        <p:nvGrpSpPr>
          <p:cNvPr id="202" name="Group 202"/>
          <p:cNvGrpSpPr/>
          <p:nvPr/>
        </p:nvGrpSpPr>
        <p:grpSpPr>
          <a:xfrm>
            <a:off x="12877590" y="3459998"/>
            <a:ext cx="5008243" cy="3823902"/>
            <a:chOff x="0" y="-82"/>
            <a:chExt cx="5008241" cy="3823900"/>
          </a:xfrm>
        </p:grpSpPr>
        <p:pic>
          <p:nvPicPr>
            <p:cNvPr id="199" name="McLeod, R.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181574" y="-83"/>
              <a:ext cx="2577704" cy="2451498"/>
            </a:xfrm>
            <a:custGeom>
              <a:avLst/>
              <a:gdLst/>
              <a:ahLst/>
              <a:cxnLst>
                <a:cxn ang="0">
                  <a:pos x="wd2" y="hd2"/>
                </a:cxn>
                <a:cxn ang="5400000">
                  <a:pos x="wd2" y="hd2"/>
                </a:cxn>
                <a:cxn ang="10800000">
                  <a:pos x="wd2" y="hd2"/>
                </a:cxn>
                <a:cxn ang="16200000">
                  <a:pos x="wd2" y="hd2"/>
                </a:cxn>
              </a:cxnLst>
              <a:rect l="0" t="0" r="r" b="b"/>
              <a:pathLst>
                <a:path w="21600" h="21600" extrusionOk="0">
                  <a:moveTo>
                    <a:pt x="10802" y="21600"/>
                  </a:moveTo>
                  <a:lnTo>
                    <a:pt x="21600" y="13351"/>
                  </a:lnTo>
                  <a:lnTo>
                    <a:pt x="17476" y="0"/>
                  </a:lnTo>
                  <a:lnTo>
                    <a:pt x="4127" y="0"/>
                  </a:lnTo>
                  <a:lnTo>
                    <a:pt x="0" y="13351"/>
                  </a:lnTo>
                  <a:lnTo>
                    <a:pt x="10802" y="21600"/>
                  </a:lnTo>
                  <a:close/>
                </a:path>
              </a:pathLst>
            </a:custGeom>
            <a:ln w="12700" cap="flat">
              <a:solidFill>
                <a:srgbClr val="000000"/>
              </a:solidFill>
              <a:prstDash val="solid"/>
              <a:miter lim="400000"/>
            </a:ln>
            <a:effectLst/>
          </p:spPr>
        </p:pic>
        <p:sp>
          <p:nvSpPr>
            <p:cNvPr id="200" name="Shape 200"/>
            <p:cNvSpPr/>
            <p:nvPr/>
          </p:nvSpPr>
          <p:spPr>
            <a:xfrm>
              <a:off x="0" y="3358741"/>
              <a:ext cx="5008242" cy="4650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2400" spc="192">
                  <a:solidFill>
                    <a:srgbClr val="1D296F"/>
                  </a:solidFill>
                  <a:latin typeface="Montserrat"/>
                  <a:ea typeface="Montserrat"/>
                  <a:cs typeface="Montserrat"/>
                  <a:sym typeface="Montserrat"/>
                </a:defRPr>
              </a:lvl1pPr>
            </a:lstStyle>
            <a:p>
              <a:r>
                <a:t>Vice Chair, Best Practices</a:t>
              </a:r>
            </a:p>
          </p:txBody>
        </p:sp>
        <p:sp>
          <p:nvSpPr>
            <p:cNvPr id="201" name="Shape 201"/>
            <p:cNvSpPr/>
            <p:nvPr/>
          </p:nvSpPr>
          <p:spPr>
            <a:xfrm>
              <a:off x="600798" y="2635149"/>
              <a:ext cx="3924407" cy="7297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3300" spc="264">
                  <a:solidFill>
                    <a:srgbClr val="0268B3"/>
                  </a:solidFill>
                  <a:latin typeface="Montserrat"/>
                  <a:ea typeface="Montserrat"/>
                  <a:cs typeface="Montserrat"/>
                  <a:sym typeface="Montserrat"/>
                </a:defRPr>
              </a:lvl1pPr>
            </a:lstStyle>
            <a:p>
              <a:r>
                <a:t>Robin McLeod</a:t>
              </a:r>
            </a:p>
          </p:txBody>
        </p:sp>
      </p:grpSp>
      <p:sp>
        <p:nvSpPr>
          <p:cNvPr id="203" name="Shape 203"/>
          <p:cNvSpPr/>
          <p:nvPr/>
        </p:nvSpPr>
        <p:spPr>
          <a:xfrm>
            <a:off x="1836229" y="685800"/>
            <a:ext cx="20711542"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7000" spc="560">
                <a:solidFill>
                  <a:srgbClr val="1D296F"/>
                </a:solidFill>
                <a:latin typeface="Montserrat"/>
                <a:ea typeface="Montserrat"/>
                <a:cs typeface="Montserrat"/>
                <a:sym typeface="Montserrat"/>
              </a:defRPr>
            </a:pPr>
            <a:r>
              <a:t>YOUR EXECUTIVE COMMITTEE</a:t>
            </a:r>
            <a:r>
              <a:rPr>
                <a:solidFill>
                  <a:srgbClr val="FF85FF"/>
                </a:solidFill>
              </a:rPr>
              <a:t>/2015-2016</a:t>
            </a:r>
          </a:p>
        </p:txBody>
      </p:sp>
      <p:grpSp>
        <p:nvGrpSpPr>
          <p:cNvPr id="207" name="Group 207"/>
          <p:cNvGrpSpPr/>
          <p:nvPr/>
        </p:nvGrpSpPr>
        <p:grpSpPr>
          <a:xfrm>
            <a:off x="19632017" y="3506035"/>
            <a:ext cx="4386666" cy="3777865"/>
            <a:chOff x="0" y="46146"/>
            <a:chExt cx="4386665" cy="3777863"/>
          </a:xfrm>
        </p:grpSpPr>
        <p:pic>
          <p:nvPicPr>
            <p:cNvPr id="204" name="Richards, R. 2013.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904530" y="46146"/>
              <a:ext cx="2577704" cy="2405460"/>
            </a:xfrm>
            <a:custGeom>
              <a:avLst/>
              <a:gdLst/>
              <a:ahLst/>
              <a:cxnLst>
                <a:cxn ang="0">
                  <a:pos x="wd2" y="hd2"/>
                </a:cxn>
                <a:cxn ang="5400000">
                  <a:pos x="wd2" y="hd2"/>
                </a:cxn>
                <a:cxn ang="10800000">
                  <a:pos x="wd2" y="hd2"/>
                </a:cxn>
                <a:cxn ang="16200000">
                  <a:pos x="wd2" y="hd2"/>
                </a:cxn>
              </a:cxnLst>
              <a:rect l="0" t="0" r="r" b="b"/>
              <a:pathLst>
                <a:path w="21600" h="21600" extrusionOk="0">
                  <a:moveTo>
                    <a:pt x="10798" y="21600"/>
                  </a:moveTo>
                  <a:lnTo>
                    <a:pt x="21600" y="13190"/>
                  </a:lnTo>
                  <a:lnTo>
                    <a:pt x="17599" y="0"/>
                  </a:lnTo>
                  <a:lnTo>
                    <a:pt x="3997" y="0"/>
                  </a:lnTo>
                  <a:lnTo>
                    <a:pt x="0" y="13190"/>
                  </a:lnTo>
                  <a:lnTo>
                    <a:pt x="10798" y="21600"/>
                  </a:lnTo>
                  <a:close/>
                </a:path>
              </a:pathLst>
            </a:custGeom>
            <a:ln w="12700" cap="flat">
              <a:solidFill>
                <a:srgbClr val="000000"/>
              </a:solidFill>
              <a:prstDash val="solid"/>
              <a:miter lim="400000"/>
            </a:ln>
            <a:effectLst/>
          </p:spPr>
        </p:pic>
        <p:sp>
          <p:nvSpPr>
            <p:cNvPr id="205" name="Shape 205"/>
            <p:cNvSpPr/>
            <p:nvPr/>
          </p:nvSpPr>
          <p:spPr>
            <a:xfrm>
              <a:off x="0" y="2635341"/>
              <a:ext cx="4386666" cy="7297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3300" spc="264">
                  <a:solidFill>
                    <a:srgbClr val="0268B3"/>
                  </a:solidFill>
                  <a:latin typeface="Montserrat"/>
                  <a:ea typeface="Montserrat"/>
                  <a:cs typeface="Montserrat"/>
                  <a:sym typeface="Montserrat"/>
                </a:defRPr>
              </a:lvl1pPr>
            </a:lstStyle>
            <a:p>
              <a:r>
                <a:t>Robin Richards</a:t>
              </a:r>
            </a:p>
          </p:txBody>
        </p:sp>
        <p:sp>
          <p:nvSpPr>
            <p:cNvPr id="206" name="Shape 206"/>
            <p:cNvSpPr/>
            <p:nvPr/>
          </p:nvSpPr>
          <p:spPr>
            <a:xfrm>
              <a:off x="128878" y="3358933"/>
              <a:ext cx="4128908" cy="4650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2400" spc="192">
                  <a:solidFill>
                    <a:srgbClr val="1D296F"/>
                  </a:solidFill>
                  <a:latin typeface="Montserrat"/>
                  <a:ea typeface="Montserrat"/>
                  <a:cs typeface="Montserrat"/>
                  <a:sym typeface="Montserrat"/>
                </a:defRPr>
              </a:lvl1pPr>
            </a:lstStyle>
            <a:p>
              <a:r>
                <a:t>Vice Chair, Clinical</a:t>
              </a:r>
            </a:p>
          </p:txBody>
        </p:sp>
      </p:grpSp>
      <p:sp>
        <p:nvSpPr>
          <p:cNvPr id="208" name="Shape 208"/>
          <p:cNvSpPr/>
          <p:nvPr/>
        </p:nvSpPr>
        <p:spPr>
          <a:xfrm rot="8100000">
            <a:off x="18425248" y="7573015"/>
            <a:ext cx="356563" cy="35656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close/>
              </a:path>
            </a:pathLst>
          </a:custGeom>
          <a:solidFill>
            <a:srgbClr val="002A5C"/>
          </a:solidFill>
          <a:ln w="12700">
            <a:miter lim="400000"/>
          </a:ln>
        </p:spPr>
        <p:txBody>
          <a:bodyPr lIns="50800" tIns="50800" rIns="50800" bIns="50800" anchor="ctr"/>
          <a:lstStyle/>
          <a:p>
            <a:pPr>
              <a:defRPr sz="3200">
                <a:solidFill>
                  <a:srgbClr val="002A5C"/>
                </a:solidFill>
              </a:defRPr>
            </a:pPr>
            <a:endParaRPr/>
          </a:p>
        </p:txBody>
      </p:sp>
      <p:sp>
        <p:nvSpPr>
          <p:cNvPr id="209" name="Shape 209"/>
          <p:cNvSpPr/>
          <p:nvPr/>
        </p:nvSpPr>
        <p:spPr>
          <a:xfrm rot="8100000">
            <a:off x="11992145" y="7573213"/>
            <a:ext cx="356563" cy="3565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close/>
              </a:path>
            </a:pathLst>
          </a:custGeom>
          <a:solidFill>
            <a:srgbClr val="002A5C"/>
          </a:solidFill>
          <a:ln w="12700">
            <a:miter lim="400000"/>
          </a:ln>
        </p:spPr>
        <p:txBody>
          <a:bodyPr lIns="50800" tIns="50800" rIns="50800" bIns="50800" anchor="ctr"/>
          <a:lstStyle/>
          <a:p>
            <a:pPr>
              <a:defRPr sz="3200">
                <a:solidFill>
                  <a:srgbClr val="002A5C"/>
                </a:solidFill>
              </a:defRPr>
            </a:pPr>
            <a:endParaRPr/>
          </a:p>
        </p:txBody>
      </p:sp>
      <p:grpSp>
        <p:nvGrpSpPr>
          <p:cNvPr id="213" name="Group 213"/>
          <p:cNvGrpSpPr/>
          <p:nvPr/>
        </p:nvGrpSpPr>
        <p:grpSpPr>
          <a:xfrm>
            <a:off x="3538721" y="8183378"/>
            <a:ext cx="4386666" cy="3706065"/>
            <a:chOff x="0" y="0"/>
            <a:chExt cx="4386665" cy="3706063"/>
          </a:xfrm>
        </p:grpSpPr>
        <p:sp>
          <p:nvSpPr>
            <p:cNvPr id="210" name="Shape 210"/>
            <p:cNvSpPr/>
            <p:nvPr/>
          </p:nvSpPr>
          <p:spPr>
            <a:xfrm>
              <a:off x="128879" y="713385"/>
              <a:ext cx="4128908" cy="4650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2400" spc="192">
                  <a:solidFill>
                    <a:srgbClr val="1D296F"/>
                  </a:solidFill>
                  <a:latin typeface="Montserrat"/>
                  <a:ea typeface="Montserrat"/>
                  <a:cs typeface="Montserrat"/>
                  <a:sym typeface="Montserrat"/>
                </a:defRPr>
              </a:lvl1pPr>
            </a:lstStyle>
            <a:p>
              <a:r>
                <a:t>Vice Chair, Research</a:t>
              </a:r>
            </a:p>
          </p:txBody>
        </p:sp>
        <p:sp>
          <p:nvSpPr>
            <p:cNvPr id="211" name="Shape 211"/>
            <p:cNvSpPr/>
            <p:nvPr/>
          </p:nvSpPr>
          <p:spPr>
            <a:xfrm>
              <a:off x="0" y="0"/>
              <a:ext cx="4386666" cy="7297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3300" spc="264">
                  <a:solidFill>
                    <a:srgbClr val="0268B3"/>
                  </a:solidFill>
                  <a:latin typeface="Montserrat"/>
                  <a:ea typeface="Montserrat"/>
                  <a:cs typeface="Montserrat"/>
                  <a:sym typeface="Montserrat"/>
                </a:defRPr>
              </a:lvl1pPr>
            </a:lstStyle>
            <a:p>
              <a:r>
                <a:t>Michael Fehlings</a:t>
              </a:r>
            </a:p>
          </p:txBody>
        </p:sp>
        <p:pic>
          <p:nvPicPr>
            <p:cNvPr id="212" name="MFehlings.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022443" y="1418979"/>
              <a:ext cx="2385220" cy="2287085"/>
            </a:xfrm>
            <a:custGeom>
              <a:avLst/>
              <a:gdLst/>
              <a:ahLst/>
              <a:cxnLst>
                <a:cxn ang="0">
                  <a:pos x="wd2" y="hd2"/>
                </a:cxn>
                <a:cxn ang="5400000">
                  <a:pos x="wd2" y="hd2"/>
                </a:cxn>
                <a:cxn ang="10800000">
                  <a:pos x="wd2" y="hd2"/>
                </a:cxn>
                <a:cxn ang="16200000">
                  <a:pos x="wd2" y="hd2"/>
                </a:cxn>
              </a:cxnLst>
              <a:rect l="0" t="0" r="r" b="b"/>
              <a:pathLst>
                <a:path w="21600" h="21600" extrusionOk="0">
                  <a:moveTo>
                    <a:pt x="10764" y="0"/>
                  </a:moveTo>
                  <a:lnTo>
                    <a:pt x="0" y="8234"/>
                  </a:lnTo>
                  <a:lnTo>
                    <a:pt x="4126" y="21600"/>
                  </a:lnTo>
                  <a:lnTo>
                    <a:pt x="17474" y="21600"/>
                  </a:lnTo>
                  <a:lnTo>
                    <a:pt x="21600" y="8234"/>
                  </a:lnTo>
                  <a:lnTo>
                    <a:pt x="10836" y="0"/>
                  </a:lnTo>
                  <a:lnTo>
                    <a:pt x="10764" y="0"/>
                  </a:lnTo>
                  <a:close/>
                </a:path>
              </a:pathLst>
            </a:custGeom>
            <a:ln w="25400" cap="flat">
              <a:solidFill>
                <a:srgbClr val="000000"/>
              </a:solidFill>
              <a:prstDash val="solid"/>
              <a:miter lim="400000"/>
            </a:ln>
            <a:effectLst/>
          </p:spPr>
        </p:pic>
      </p:grpSp>
      <p:grpSp>
        <p:nvGrpSpPr>
          <p:cNvPr id="217" name="Group 217"/>
          <p:cNvGrpSpPr/>
          <p:nvPr/>
        </p:nvGrpSpPr>
        <p:grpSpPr>
          <a:xfrm>
            <a:off x="14638827" y="8219419"/>
            <a:ext cx="9496940" cy="3490936"/>
            <a:chOff x="0" y="0"/>
            <a:chExt cx="9496938" cy="3490935"/>
          </a:xfrm>
        </p:grpSpPr>
        <p:sp>
          <p:nvSpPr>
            <p:cNvPr id="214" name="Shape 214"/>
            <p:cNvSpPr/>
            <p:nvPr/>
          </p:nvSpPr>
          <p:spPr>
            <a:xfrm>
              <a:off x="0" y="677345"/>
              <a:ext cx="9496939" cy="4650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2400" spc="192">
                  <a:solidFill>
                    <a:srgbClr val="1D296F"/>
                  </a:solidFill>
                  <a:latin typeface="Montserrat"/>
                  <a:ea typeface="Montserrat"/>
                  <a:cs typeface="Montserrat"/>
                  <a:sym typeface="Montserrat"/>
                </a:defRPr>
              </a:lvl1pPr>
            </a:lstStyle>
            <a:p>
              <a:r>
                <a:t>Chair, Departmental Appointments Committee</a:t>
              </a:r>
            </a:p>
          </p:txBody>
        </p:sp>
        <p:sp>
          <p:nvSpPr>
            <p:cNvPr id="215" name="Shape 215"/>
            <p:cNvSpPr/>
            <p:nvPr/>
          </p:nvSpPr>
          <p:spPr>
            <a:xfrm>
              <a:off x="2024267" y="0"/>
              <a:ext cx="3924406" cy="7297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3300" spc="264">
                  <a:solidFill>
                    <a:srgbClr val="0268B3"/>
                  </a:solidFill>
                  <a:latin typeface="Montserrat"/>
                  <a:ea typeface="Montserrat"/>
                  <a:cs typeface="Montserrat"/>
                  <a:sym typeface="Montserrat"/>
                </a:defRPr>
              </a:lvl1pPr>
            </a:lstStyle>
            <a:p>
              <a:r>
                <a:t>Avery Nathens</a:t>
              </a:r>
            </a:p>
          </p:txBody>
        </p:sp>
        <p:pic>
          <p:nvPicPr>
            <p:cNvPr id="216" name="Nathens, A. 2013.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2788931" y="1237634"/>
              <a:ext cx="2385219" cy="2253302"/>
            </a:xfrm>
            <a:custGeom>
              <a:avLst/>
              <a:gdLst/>
              <a:ahLst/>
              <a:cxnLst>
                <a:cxn ang="0">
                  <a:pos x="wd2" y="hd2"/>
                </a:cxn>
                <a:cxn ang="5400000">
                  <a:pos x="wd2" y="hd2"/>
                </a:cxn>
                <a:cxn ang="10800000">
                  <a:pos x="wd2" y="hd2"/>
                </a:cxn>
                <a:cxn ang="16200000">
                  <a:pos x="wd2" y="hd2"/>
                </a:cxn>
              </a:cxnLst>
              <a:rect l="0" t="0" r="r" b="b"/>
              <a:pathLst>
                <a:path w="21600" h="21600" extrusionOk="0">
                  <a:moveTo>
                    <a:pt x="10351" y="0"/>
                  </a:moveTo>
                  <a:lnTo>
                    <a:pt x="0" y="8034"/>
                  </a:lnTo>
                  <a:lnTo>
                    <a:pt x="4126" y="21600"/>
                  </a:lnTo>
                  <a:lnTo>
                    <a:pt x="17474" y="21600"/>
                  </a:lnTo>
                  <a:lnTo>
                    <a:pt x="21600" y="8034"/>
                  </a:lnTo>
                  <a:lnTo>
                    <a:pt x="11249" y="0"/>
                  </a:lnTo>
                  <a:lnTo>
                    <a:pt x="10351" y="0"/>
                  </a:lnTo>
                  <a:close/>
                </a:path>
              </a:pathLst>
            </a:custGeom>
            <a:ln w="25400" cap="flat">
              <a:solidFill>
                <a:srgbClr val="000000"/>
              </a:solidFill>
              <a:prstDash val="solid"/>
              <a:miter lim="400000"/>
            </a:ln>
            <a:effectLst/>
          </p:spPr>
        </p:pic>
      </p:grpSp>
      <p:grpSp>
        <p:nvGrpSpPr>
          <p:cNvPr id="221" name="Group 221"/>
          <p:cNvGrpSpPr/>
          <p:nvPr/>
        </p:nvGrpSpPr>
        <p:grpSpPr>
          <a:xfrm>
            <a:off x="9836463" y="8183378"/>
            <a:ext cx="4235056" cy="3706065"/>
            <a:chOff x="0" y="0"/>
            <a:chExt cx="4235055" cy="3706063"/>
          </a:xfrm>
        </p:grpSpPr>
        <p:sp>
          <p:nvSpPr>
            <p:cNvPr id="218" name="Shape 218"/>
            <p:cNvSpPr/>
            <p:nvPr/>
          </p:nvSpPr>
          <p:spPr>
            <a:xfrm>
              <a:off x="0" y="713385"/>
              <a:ext cx="4235056" cy="4650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2400" spc="192">
                  <a:solidFill>
                    <a:srgbClr val="1D296F"/>
                  </a:solidFill>
                  <a:latin typeface="Montserrat"/>
                  <a:ea typeface="Montserrat"/>
                  <a:cs typeface="Montserrat"/>
                  <a:sym typeface="Montserrat"/>
                </a:defRPr>
              </a:lvl1pPr>
            </a:lstStyle>
            <a:p>
              <a:r>
                <a:t>Vice Chair, Education</a:t>
              </a:r>
            </a:p>
          </p:txBody>
        </p:sp>
        <p:sp>
          <p:nvSpPr>
            <p:cNvPr id="219" name="Shape 219"/>
            <p:cNvSpPr/>
            <p:nvPr/>
          </p:nvSpPr>
          <p:spPr>
            <a:xfrm>
              <a:off x="551588" y="0"/>
              <a:ext cx="3607898" cy="7297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3300" spc="264">
                  <a:solidFill>
                    <a:srgbClr val="0268B3"/>
                  </a:solidFill>
                  <a:latin typeface="Montserrat"/>
                  <a:ea typeface="Montserrat"/>
                  <a:cs typeface="Montserrat"/>
                  <a:sym typeface="Montserrat"/>
                </a:defRPr>
              </a:lvl1pPr>
            </a:lstStyle>
            <a:p>
              <a:r>
                <a:t>David Latter</a:t>
              </a:r>
            </a:p>
          </p:txBody>
        </p:sp>
        <p:pic>
          <p:nvPicPr>
            <p:cNvPr id="220" name="Latter, D. 2013.jp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1157998" y="1454591"/>
              <a:ext cx="2385220" cy="2251473"/>
            </a:xfrm>
            <a:custGeom>
              <a:avLst/>
              <a:gdLst/>
              <a:ahLst/>
              <a:cxnLst>
                <a:cxn ang="0">
                  <a:pos x="wd2" y="hd2"/>
                </a:cxn>
                <a:cxn ang="5400000">
                  <a:pos x="wd2" y="hd2"/>
                </a:cxn>
                <a:cxn ang="10800000">
                  <a:pos x="wd2" y="hd2"/>
                </a:cxn>
                <a:cxn ang="16200000">
                  <a:pos x="wd2" y="hd2"/>
                </a:cxn>
              </a:cxnLst>
              <a:rect l="0" t="0" r="r" b="b"/>
              <a:pathLst>
                <a:path w="21600" h="21600" extrusionOk="0">
                  <a:moveTo>
                    <a:pt x="10326" y="0"/>
                  </a:moveTo>
                  <a:lnTo>
                    <a:pt x="0" y="8022"/>
                  </a:lnTo>
                  <a:lnTo>
                    <a:pt x="4126" y="21600"/>
                  </a:lnTo>
                  <a:lnTo>
                    <a:pt x="17474" y="21600"/>
                  </a:lnTo>
                  <a:lnTo>
                    <a:pt x="21600" y="8022"/>
                  </a:lnTo>
                  <a:lnTo>
                    <a:pt x="11274" y="0"/>
                  </a:lnTo>
                  <a:lnTo>
                    <a:pt x="10326" y="0"/>
                  </a:lnTo>
                  <a:close/>
                </a:path>
              </a:pathLst>
            </a:custGeom>
            <a:ln w="25400" cap="flat">
              <a:solidFill>
                <a:srgbClr val="000000"/>
              </a:solidFill>
              <a:prstDash val="solid"/>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92"/>
                                        </p:tgtEl>
                                        <p:attrNameLst>
                                          <p:attrName>style.visibility</p:attrName>
                                        </p:attrNameLst>
                                      </p:cBhvr>
                                      <p:to>
                                        <p:strVal val="visible"/>
                                      </p:to>
                                    </p:set>
                                    <p:animEffect transition="in" filter="dissolve">
                                      <p:cBhvr>
                                        <p:cTn id="7" dur="1000"/>
                                        <p:tgtEl>
                                          <p:spTgt spid="192"/>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198"/>
                                        </p:tgtEl>
                                        <p:attrNameLst>
                                          <p:attrName>style.visibility</p:attrName>
                                        </p:attrNameLst>
                                      </p:cBhvr>
                                      <p:to>
                                        <p:strVal val="visible"/>
                                      </p:to>
                                    </p:set>
                                    <p:animEffect transition="in" filter="dissolve">
                                      <p:cBhvr>
                                        <p:cTn id="11" dur="1000"/>
                                        <p:tgtEl>
                                          <p:spTgt spid="198"/>
                                        </p:tgtEl>
                                      </p:cBhvr>
                                    </p:animEffect>
                                  </p:childTnLst>
                                </p:cTn>
                              </p:par>
                            </p:childTnLst>
                          </p:cTn>
                        </p:par>
                        <p:par>
                          <p:cTn id="12" fill="hold">
                            <p:stCondLst>
                              <p:cond delay="2000"/>
                            </p:stCondLst>
                            <p:childTnLst>
                              <p:par>
                                <p:cTn id="13" presetID="9" presetClass="entr" fill="hold" grpId="3" nodeType="afterEffect">
                                  <p:stCondLst>
                                    <p:cond delay="0"/>
                                  </p:stCondLst>
                                  <p:iterate>
                                    <p:tmAbs val="0"/>
                                  </p:iterate>
                                  <p:childTnLst>
                                    <p:set>
                                      <p:cBhvr>
                                        <p:cTn id="14" fill="hold"/>
                                        <p:tgtEl>
                                          <p:spTgt spid="202"/>
                                        </p:tgtEl>
                                        <p:attrNameLst>
                                          <p:attrName>style.visibility</p:attrName>
                                        </p:attrNameLst>
                                      </p:cBhvr>
                                      <p:to>
                                        <p:strVal val="visible"/>
                                      </p:to>
                                    </p:set>
                                    <p:animEffect transition="in" filter="dissolve">
                                      <p:cBhvr>
                                        <p:cTn id="15" dur="1000"/>
                                        <p:tgtEl>
                                          <p:spTgt spid="202"/>
                                        </p:tgtEl>
                                      </p:cBhvr>
                                    </p:animEffect>
                                  </p:childTnLst>
                                </p:cTn>
                              </p:par>
                            </p:childTnLst>
                          </p:cTn>
                        </p:par>
                        <p:par>
                          <p:cTn id="16" fill="hold">
                            <p:stCondLst>
                              <p:cond delay="3000"/>
                            </p:stCondLst>
                            <p:childTnLst>
                              <p:par>
                                <p:cTn id="17" presetID="9" presetClass="entr" fill="hold" grpId="4" nodeType="afterEffect">
                                  <p:stCondLst>
                                    <p:cond delay="0"/>
                                  </p:stCondLst>
                                  <p:iterate>
                                    <p:tmAbs val="0"/>
                                  </p:iterate>
                                  <p:childTnLst>
                                    <p:set>
                                      <p:cBhvr>
                                        <p:cTn id="18" fill="hold"/>
                                        <p:tgtEl>
                                          <p:spTgt spid="207"/>
                                        </p:tgtEl>
                                        <p:attrNameLst>
                                          <p:attrName>style.visibility</p:attrName>
                                        </p:attrNameLst>
                                      </p:cBhvr>
                                      <p:to>
                                        <p:strVal val="visible"/>
                                      </p:to>
                                    </p:set>
                                    <p:animEffect transition="in" filter="dissolve">
                                      <p:cBhvr>
                                        <p:cTn id="19" dur="1000"/>
                                        <p:tgtEl>
                                          <p:spTgt spid="207"/>
                                        </p:tgtEl>
                                      </p:cBhvr>
                                    </p:animEffect>
                                  </p:childTnLst>
                                </p:cTn>
                              </p:par>
                            </p:childTnLst>
                          </p:cTn>
                        </p:par>
                        <p:par>
                          <p:cTn id="20" fill="hold">
                            <p:stCondLst>
                              <p:cond delay="4000"/>
                            </p:stCondLst>
                            <p:childTnLst>
                              <p:par>
                                <p:cTn id="21" presetID="9" presetClass="entr" fill="hold" grpId="5" nodeType="afterEffect">
                                  <p:stCondLst>
                                    <p:cond delay="0"/>
                                  </p:stCondLst>
                                  <p:iterate>
                                    <p:tmAbs val="0"/>
                                  </p:iterate>
                                  <p:childTnLst>
                                    <p:set>
                                      <p:cBhvr>
                                        <p:cTn id="22" fill="hold"/>
                                        <p:tgtEl>
                                          <p:spTgt spid="213"/>
                                        </p:tgtEl>
                                        <p:attrNameLst>
                                          <p:attrName>style.visibility</p:attrName>
                                        </p:attrNameLst>
                                      </p:cBhvr>
                                      <p:to>
                                        <p:strVal val="visible"/>
                                      </p:to>
                                    </p:set>
                                    <p:animEffect transition="in" filter="dissolve">
                                      <p:cBhvr>
                                        <p:cTn id="23" dur="1000"/>
                                        <p:tgtEl>
                                          <p:spTgt spid="213"/>
                                        </p:tgtEl>
                                      </p:cBhvr>
                                    </p:animEffect>
                                  </p:childTnLst>
                                </p:cTn>
                              </p:par>
                            </p:childTnLst>
                          </p:cTn>
                        </p:par>
                        <p:par>
                          <p:cTn id="24" fill="hold">
                            <p:stCondLst>
                              <p:cond delay="5000"/>
                            </p:stCondLst>
                            <p:childTnLst>
                              <p:par>
                                <p:cTn id="25" presetID="9" presetClass="entr" fill="hold" grpId="6" nodeType="afterEffect">
                                  <p:stCondLst>
                                    <p:cond delay="0"/>
                                  </p:stCondLst>
                                  <p:iterate>
                                    <p:tmAbs val="0"/>
                                  </p:iterate>
                                  <p:childTnLst>
                                    <p:set>
                                      <p:cBhvr>
                                        <p:cTn id="26" fill="hold"/>
                                        <p:tgtEl>
                                          <p:spTgt spid="221"/>
                                        </p:tgtEl>
                                        <p:attrNameLst>
                                          <p:attrName>style.visibility</p:attrName>
                                        </p:attrNameLst>
                                      </p:cBhvr>
                                      <p:to>
                                        <p:strVal val="visible"/>
                                      </p:to>
                                    </p:set>
                                    <p:animEffect transition="in" filter="dissolve">
                                      <p:cBhvr>
                                        <p:cTn id="27" dur="1000"/>
                                        <p:tgtEl>
                                          <p:spTgt spid="221"/>
                                        </p:tgtEl>
                                      </p:cBhvr>
                                    </p:animEffect>
                                  </p:childTnLst>
                                </p:cTn>
                              </p:par>
                            </p:childTnLst>
                          </p:cTn>
                        </p:par>
                        <p:par>
                          <p:cTn id="28" fill="hold">
                            <p:stCondLst>
                              <p:cond delay="6000"/>
                            </p:stCondLst>
                            <p:childTnLst>
                              <p:par>
                                <p:cTn id="29" presetID="9" presetClass="entr" fill="hold" grpId="7" nodeType="afterEffect">
                                  <p:stCondLst>
                                    <p:cond delay="0"/>
                                  </p:stCondLst>
                                  <p:iterate>
                                    <p:tmAbs val="0"/>
                                  </p:iterate>
                                  <p:childTnLst>
                                    <p:set>
                                      <p:cBhvr>
                                        <p:cTn id="30" fill="hold"/>
                                        <p:tgtEl>
                                          <p:spTgt spid="217"/>
                                        </p:tgtEl>
                                        <p:attrNameLst>
                                          <p:attrName>style.visibility</p:attrName>
                                        </p:attrNameLst>
                                      </p:cBhvr>
                                      <p:to>
                                        <p:strVal val="visible"/>
                                      </p:to>
                                    </p:set>
                                    <p:animEffect transition="in" filter="dissolve">
                                      <p:cBhvr>
                                        <p:cTn id="31" dur="100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1" animBg="1" advAuto="0"/>
      <p:bldP spid="198" grpId="2" animBg="1" advAuto="0"/>
      <p:bldP spid="202" grpId="3" animBg="1" advAuto="0"/>
      <p:bldP spid="207" grpId="4" animBg="1" advAuto="0"/>
      <p:bldP spid="213" grpId="5" animBg="1" advAuto="0"/>
      <p:bldP spid="217" grpId="7" animBg="1" advAuto="0"/>
      <p:bldP spid="221" grpId="6"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4" name="Shape 1394"/>
          <p:cNvSpPr/>
          <p:nvPr/>
        </p:nvSpPr>
        <p:spPr>
          <a:xfrm>
            <a:off x="-2128" y="-48525"/>
            <a:ext cx="24388255" cy="13813051"/>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grpSp>
        <p:nvGrpSpPr>
          <p:cNvPr id="1397" name="Group 1397"/>
          <p:cNvGrpSpPr/>
          <p:nvPr/>
        </p:nvGrpSpPr>
        <p:grpSpPr>
          <a:xfrm>
            <a:off x="18486028" y="11652788"/>
            <a:ext cx="5008242" cy="1180295"/>
            <a:chOff x="0" y="0"/>
            <a:chExt cx="5008241" cy="1180293"/>
          </a:xfrm>
        </p:grpSpPr>
        <p:sp>
          <p:nvSpPr>
            <p:cNvPr id="1395" name="Shape 1395"/>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1396"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1398" name="Shape 1398"/>
          <p:cNvSpPr/>
          <p:nvPr/>
        </p:nvSpPr>
        <p:spPr>
          <a:xfrm>
            <a:off x="1752122" y="533400"/>
            <a:ext cx="19484976"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7000" spc="560">
                <a:solidFill>
                  <a:srgbClr val="002A5C"/>
                </a:solidFill>
                <a:latin typeface="Montserrat"/>
                <a:ea typeface="Montserrat"/>
                <a:cs typeface="Montserrat"/>
                <a:sym typeface="Montserrat"/>
              </a:defRPr>
            </a:pPr>
            <a:r>
              <a:t>HONOURS AND AWARDS </a:t>
            </a:r>
            <a:r>
              <a:rPr sz="5000" spc="400">
                <a:solidFill>
                  <a:srgbClr val="FF85FF"/>
                </a:solidFill>
              </a:rPr>
              <a:t>2015-2016 CONT’D</a:t>
            </a:r>
          </a:p>
        </p:txBody>
      </p:sp>
      <p:pic>
        <p:nvPicPr>
          <p:cNvPr id="1399" name="OrthopaedicSurgeryPhotoshoot_KaylaRocca-397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80146" y="-14591408"/>
            <a:ext cx="20571489" cy="13716001"/>
          </a:xfrm>
          <a:prstGeom prst="rect">
            <a:avLst/>
          </a:prstGeom>
          <a:ln w="12700">
            <a:miter lim="400000"/>
          </a:ln>
        </p:spPr>
      </p:pic>
      <p:grpSp>
        <p:nvGrpSpPr>
          <p:cNvPr id="1403" name="Group 1403"/>
          <p:cNvGrpSpPr/>
          <p:nvPr/>
        </p:nvGrpSpPr>
        <p:grpSpPr>
          <a:xfrm>
            <a:off x="1291156" y="2281474"/>
            <a:ext cx="10520708" cy="2232423"/>
            <a:chOff x="0" y="0"/>
            <a:chExt cx="10520706" cy="2232421"/>
          </a:xfrm>
        </p:grpSpPr>
        <p:sp>
          <p:nvSpPr>
            <p:cNvPr id="1400" name="Shape 1400"/>
            <p:cNvSpPr/>
            <p:nvPr/>
          </p:nvSpPr>
          <p:spPr>
            <a:xfrm>
              <a:off x="2715398" y="705643"/>
              <a:ext cx="2821674"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OSAMI HONJO</a:t>
              </a:r>
            </a:p>
          </p:txBody>
        </p:sp>
        <p:pic>
          <p:nvPicPr>
            <p:cNvPr id="1401" name="Honjo, O. 2013.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2527300" cy="2232422"/>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876"/>
                    <a:pt x="0" y="1955"/>
                  </a:cubicBezTo>
                  <a:lnTo>
                    <a:pt x="0" y="19645"/>
                  </a:lnTo>
                  <a:cubicBezTo>
                    <a:pt x="0" y="20724"/>
                    <a:pt x="773" y="21600"/>
                    <a:pt x="1727" y="21600"/>
                  </a:cubicBezTo>
                  <a:lnTo>
                    <a:pt x="19873" y="21600"/>
                  </a:lnTo>
                  <a:cubicBezTo>
                    <a:pt x="20827" y="21600"/>
                    <a:pt x="21600" y="20724"/>
                    <a:pt x="21600" y="19645"/>
                  </a:cubicBezTo>
                  <a:lnTo>
                    <a:pt x="21600" y="1955"/>
                  </a:lnTo>
                  <a:cubicBezTo>
                    <a:pt x="21600" y="876"/>
                    <a:pt x="20827" y="0"/>
                    <a:pt x="19873" y="0"/>
                  </a:cubicBezTo>
                  <a:lnTo>
                    <a:pt x="1727" y="0"/>
                  </a:lnTo>
                  <a:close/>
                </a:path>
              </a:pathLst>
            </a:custGeom>
            <a:ln w="12700" cap="flat">
              <a:noFill/>
              <a:miter lim="400000"/>
            </a:ln>
            <a:effectLst/>
          </p:spPr>
        </p:pic>
        <p:sp>
          <p:nvSpPr>
            <p:cNvPr id="1402" name="Shape 1402"/>
            <p:cNvSpPr/>
            <p:nvPr/>
          </p:nvSpPr>
          <p:spPr>
            <a:xfrm>
              <a:off x="2939060" y="1313398"/>
              <a:ext cx="7581647"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r>
                <a:t>William G Williams Award for Excellence in Cardiac Surgery</a:t>
              </a:r>
            </a:p>
          </p:txBody>
        </p:sp>
      </p:grpSp>
      <p:grpSp>
        <p:nvGrpSpPr>
          <p:cNvPr id="1407" name="Group 1407"/>
          <p:cNvGrpSpPr/>
          <p:nvPr/>
        </p:nvGrpSpPr>
        <p:grpSpPr>
          <a:xfrm>
            <a:off x="1247973" y="5615240"/>
            <a:ext cx="11699928" cy="2485521"/>
            <a:chOff x="0" y="0"/>
            <a:chExt cx="11699927" cy="2485519"/>
          </a:xfrm>
        </p:grpSpPr>
        <p:sp>
          <p:nvSpPr>
            <p:cNvPr id="1404" name="Shape 1404"/>
            <p:cNvSpPr/>
            <p:nvPr/>
          </p:nvSpPr>
          <p:spPr>
            <a:xfrm>
              <a:off x="2724861" y="843162"/>
              <a:ext cx="2855926"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SIMON KELLEY</a:t>
              </a:r>
            </a:p>
          </p:txBody>
        </p:sp>
        <p:sp>
          <p:nvSpPr>
            <p:cNvPr id="1405" name="Shape 1405"/>
            <p:cNvSpPr/>
            <p:nvPr/>
          </p:nvSpPr>
          <p:spPr>
            <a:xfrm>
              <a:off x="3042845" y="1421437"/>
              <a:ext cx="8657083"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pPr>
                <a:defRPr sz="2900"/>
              </a:pPr>
              <a:r>
                <a:rPr sz="2000"/>
                <a:t>2015 Founder’s Medal from Canadian Orthopaedic Research Society</a:t>
              </a:r>
            </a:p>
          </p:txBody>
        </p:sp>
        <p:pic>
          <p:nvPicPr>
            <p:cNvPr id="1406" name="kelley.jpg"/>
            <p:cNvPicPr>
              <a:picLocks noChangeAspect="1"/>
            </p:cNvPicPr>
            <p:nvPr/>
          </p:nvPicPr>
          <p:blipFill>
            <a:blip r:embed="rId5">
              <a:extLst/>
            </a:blip>
            <a:stretch>
              <a:fillRect/>
            </a:stretch>
          </p:blipFill>
          <p:spPr>
            <a:xfrm>
              <a:off x="0" y="0"/>
              <a:ext cx="2485520" cy="2485520"/>
            </a:xfrm>
            <a:prstGeom prst="rect">
              <a:avLst/>
            </a:prstGeom>
            <a:ln w="12700" cap="flat">
              <a:noFill/>
              <a:miter lim="400000"/>
            </a:ln>
            <a:effectLst/>
          </p:spPr>
        </p:pic>
      </p:grpSp>
      <p:grpSp>
        <p:nvGrpSpPr>
          <p:cNvPr id="1411" name="Group 1411"/>
          <p:cNvGrpSpPr/>
          <p:nvPr/>
        </p:nvGrpSpPr>
        <p:grpSpPr>
          <a:xfrm>
            <a:off x="1309126" y="9209358"/>
            <a:ext cx="6219987" cy="2150551"/>
            <a:chOff x="0" y="7259"/>
            <a:chExt cx="6219985" cy="2150550"/>
          </a:xfrm>
        </p:grpSpPr>
        <p:sp>
          <p:nvSpPr>
            <p:cNvPr id="1408" name="Shape 1408"/>
            <p:cNvSpPr/>
            <p:nvPr/>
          </p:nvSpPr>
          <p:spPr>
            <a:xfrm>
              <a:off x="2822659" y="574497"/>
              <a:ext cx="3397327"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ANDRES LOZANO</a:t>
              </a:r>
            </a:p>
          </p:txBody>
        </p:sp>
        <p:pic>
          <p:nvPicPr>
            <p:cNvPr id="1409" name="Lozano, A. 2013.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7259"/>
              <a:ext cx="2500710" cy="2150551"/>
            </a:xfrm>
            <a:custGeom>
              <a:avLst/>
              <a:gdLst/>
              <a:ahLst/>
              <a:cxnLst>
                <a:cxn ang="0">
                  <a:pos x="wd2" y="hd2"/>
                </a:cxn>
                <a:cxn ang="5400000">
                  <a:pos x="wd2" y="hd2"/>
                </a:cxn>
                <a:cxn ang="10800000">
                  <a:pos x="wd2" y="hd2"/>
                </a:cxn>
                <a:cxn ang="16200000">
                  <a:pos x="wd2" y="hd2"/>
                </a:cxn>
              </a:cxnLst>
              <a:rect l="0" t="0" r="r" b="b"/>
              <a:pathLst>
                <a:path w="21600" h="21600" extrusionOk="0">
                  <a:moveTo>
                    <a:pt x="1306" y="0"/>
                  </a:moveTo>
                  <a:cubicBezTo>
                    <a:pt x="556" y="227"/>
                    <a:pt x="0" y="1014"/>
                    <a:pt x="0" y="1957"/>
                  </a:cubicBezTo>
                  <a:lnTo>
                    <a:pt x="0" y="19571"/>
                  </a:lnTo>
                  <a:cubicBezTo>
                    <a:pt x="0" y="20691"/>
                    <a:pt x="782" y="21600"/>
                    <a:pt x="1745" y="21600"/>
                  </a:cubicBezTo>
                  <a:lnTo>
                    <a:pt x="19859" y="21600"/>
                  </a:lnTo>
                  <a:cubicBezTo>
                    <a:pt x="20822" y="21600"/>
                    <a:pt x="21600" y="20691"/>
                    <a:pt x="21600" y="19571"/>
                  </a:cubicBezTo>
                  <a:lnTo>
                    <a:pt x="21600" y="1957"/>
                  </a:lnTo>
                  <a:cubicBezTo>
                    <a:pt x="21600" y="1015"/>
                    <a:pt x="21046" y="228"/>
                    <a:pt x="20297" y="0"/>
                  </a:cubicBezTo>
                  <a:lnTo>
                    <a:pt x="1306" y="0"/>
                  </a:lnTo>
                  <a:close/>
                </a:path>
              </a:pathLst>
            </a:custGeom>
            <a:ln w="12700" cap="flat">
              <a:noFill/>
              <a:miter lim="400000"/>
            </a:ln>
            <a:effectLst/>
          </p:spPr>
        </p:pic>
        <p:sp>
          <p:nvSpPr>
            <p:cNvPr id="1410" name="Shape 1410"/>
            <p:cNvSpPr/>
            <p:nvPr/>
          </p:nvSpPr>
          <p:spPr>
            <a:xfrm>
              <a:off x="2939060" y="1116264"/>
              <a:ext cx="2183639"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defRPr sz="2000">
                  <a:solidFill>
                    <a:srgbClr val="1D296F"/>
                  </a:solidFill>
                  <a:latin typeface="Montserrat"/>
                  <a:ea typeface="Montserrat"/>
                  <a:cs typeface="Montserrat"/>
                  <a:sym typeface="Montserrat"/>
                </a:defRPr>
              </a:lvl1pPr>
            </a:lstStyle>
            <a:p>
              <a:pPr>
                <a:defRPr sz="2900"/>
              </a:pPr>
              <a:r>
                <a:rPr sz="2000"/>
                <a:t>Order of Canada</a:t>
              </a:r>
            </a:p>
          </p:txBody>
        </p:sp>
      </p:grpSp>
      <p:grpSp>
        <p:nvGrpSpPr>
          <p:cNvPr id="1415" name="Group 1415"/>
          <p:cNvGrpSpPr/>
          <p:nvPr/>
        </p:nvGrpSpPr>
        <p:grpSpPr>
          <a:xfrm>
            <a:off x="13694658" y="2418902"/>
            <a:ext cx="8642486" cy="1957389"/>
            <a:chOff x="0" y="0"/>
            <a:chExt cx="8642484" cy="1957387"/>
          </a:xfrm>
        </p:grpSpPr>
        <p:sp>
          <p:nvSpPr>
            <p:cNvPr id="1412" name="Shape 1412"/>
            <p:cNvSpPr/>
            <p:nvPr/>
          </p:nvSpPr>
          <p:spPr>
            <a:xfrm>
              <a:off x="2618754" y="573643"/>
              <a:ext cx="2900859"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NANCY MCKEE</a:t>
              </a:r>
            </a:p>
          </p:txBody>
        </p:sp>
        <p:pic>
          <p:nvPicPr>
            <p:cNvPr id="1413" name="McKee, N. 2013.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6115184" y="0"/>
              <a:ext cx="2527301"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414" name="Shape 1414"/>
            <p:cNvSpPr/>
            <p:nvPr/>
          </p:nvSpPr>
          <p:spPr>
            <a:xfrm>
              <a:off x="0" y="1177994"/>
              <a:ext cx="5262880"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defRPr sz="2000">
                  <a:solidFill>
                    <a:srgbClr val="1D296F"/>
                  </a:solidFill>
                  <a:latin typeface="Montserrat"/>
                  <a:ea typeface="Montserrat"/>
                  <a:cs typeface="Montserrat"/>
                  <a:sym typeface="Montserrat"/>
                </a:defRPr>
              </a:lvl1pPr>
            </a:lstStyle>
            <a:p>
              <a:pPr>
                <a:defRPr sz="2900"/>
              </a:pPr>
              <a:r>
                <a:rPr sz="2000"/>
                <a:t>PRS Chair’s Lifetime Achievement Award</a:t>
              </a:r>
            </a:p>
          </p:txBody>
        </p:sp>
      </p:grpSp>
      <p:grpSp>
        <p:nvGrpSpPr>
          <p:cNvPr id="1419" name="Group 1419"/>
          <p:cNvGrpSpPr/>
          <p:nvPr/>
        </p:nvGrpSpPr>
        <p:grpSpPr>
          <a:xfrm>
            <a:off x="11590537" y="7670782"/>
            <a:ext cx="10633700" cy="1957389"/>
            <a:chOff x="0" y="0"/>
            <a:chExt cx="10633698" cy="1957387"/>
          </a:xfrm>
        </p:grpSpPr>
        <p:sp>
          <p:nvSpPr>
            <p:cNvPr id="1416" name="Shape 1416"/>
            <p:cNvSpPr/>
            <p:nvPr/>
          </p:nvSpPr>
          <p:spPr>
            <a:xfrm>
              <a:off x="4495821" y="705643"/>
              <a:ext cx="3464726"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LAURENCE KLOTZ</a:t>
              </a:r>
            </a:p>
          </p:txBody>
        </p:sp>
        <p:pic>
          <p:nvPicPr>
            <p:cNvPr id="1417" name="Klotz, L. 2013.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8106398" y="0"/>
              <a:ext cx="2527301"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418" name="Shape 1418"/>
            <p:cNvSpPr/>
            <p:nvPr/>
          </p:nvSpPr>
          <p:spPr>
            <a:xfrm>
              <a:off x="0" y="1266876"/>
              <a:ext cx="7570724"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pPr>
                <a:defRPr sz="2900"/>
              </a:pPr>
              <a:r>
                <a:rPr sz="2000"/>
                <a:t>Fellowship Canadian Academy of Health Sciences inductee</a:t>
              </a:r>
            </a:p>
          </p:txBody>
        </p:sp>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403"/>
                                        </p:tgtEl>
                                        <p:attrNameLst>
                                          <p:attrName>style.visibility</p:attrName>
                                        </p:attrNameLst>
                                      </p:cBhvr>
                                      <p:to>
                                        <p:strVal val="visible"/>
                                      </p:to>
                                    </p:set>
                                    <p:animEffect transition="in" filter="dissolve">
                                      <p:cBhvr>
                                        <p:cTn id="7" dur="1000"/>
                                        <p:tgtEl>
                                          <p:spTgt spid="1403"/>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1407"/>
                                        </p:tgtEl>
                                        <p:attrNameLst>
                                          <p:attrName>style.visibility</p:attrName>
                                        </p:attrNameLst>
                                      </p:cBhvr>
                                      <p:to>
                                        <p:strVal val="visible"/>
                                      </p:to>
                                    </p:set>
                                    <p:animEffect transition="in" filter="dissolve">
                                      <p:cBhvr>
                                        <p:cTn id="11" dur="1000"/>
                                        <p:tgtEl>
                                          <p:spTgt spid="1407"/>
                                        </p:tgtEl>
                                      </p:cBhvr>
                                    </p:animEffect>
                                  </p:childTnLst>
                                </p:cTn>
                              </p:par>
                            </p:childTnLst>
                          </p:cTn>
                        </p:par>
                        <p:par>
                          <p:cTn id="12" fill="hold">
                            <p:stCondLst>
                              <p:cond delay="2000"/>
                            </p:stCondLst>
                            <p:childTnLst>
                              <p:par>
                                <p:cTn id="13" presetID="9" presetClass="entr" fill="hold" grpId="3" nodeType="afterEffect">
                                  <p:stCondLst>
                                    <p:cond delay="0"/>
                                  </p:stCondLst>
                                  <p:iterate>
                                    <p:tmAbs val="0"/>
                                  </p:iterate>
                                  <p:childTnLst>
                                    <p:set>
                                      <p:cBhvr>
                                        <p:cTn id="14" fill="hold"/>
                                        <p:tgtEl>
                                          <p:spTgt spid="1411"/>
                                        </p:tgtEl>
                                        <p:attrNameLst>
                                          <p:attrName>style.visibility</p:attrName>
                                        </p:attrNameLst>
                                      </p:cBhvr>
                                      <p:to>
                                        <p:strVal val="visible"/>
                                      </p:to>
                                    </p:set>
                                    <p:animEffect transition="in" filter="dissolve">
                                      <p:cBhvr>
                                        <p:cTn id="15" dur="1000"/>
                                        <p:tgtEl>
                                          <p:spTgt spid="1411"/>
                                        </p:tgtEl>
                                      </p:cBhvr>
                                    </p:animEffect>
                                  </p:childTnLst>
                                </p:cTn>
                              </p:par>
                            </p:childTnLst>
                          </p:cTn>
                        </p:par>
                        <p:par>
                          <p:cTn id="16" fill="hold">
                            <p:stCondLst>
                              <p:cond delay="3000"/>
                            </p:stCondLst>
                            <p:childTnLst>
                              <p:par>
                                <p:cTn id="17" presetID="9" presetClass="entr" fill="hold" grpId="4" nodeType="afterEffect">
                                  <p:stCondLst>
                                    <p:cond delay="0"/>
                                  </p:stCondLst>
                                  <p:iterate>
                                    <p:tmAbs val="0"/>
                                  </p:iterate>
                                  <p:childTnLst>
                                    <p:set>
                                      <p:cBhvr>
                                        <p:cTn id="18" fill="hold"/>
                                        <p:tgtEl>
                                          <p:spTgt spid="1415"/>
                                        </p:tgtEl>
                                        <p:attrNameLst>
                                          <p:attrName>style.visibility</p:attrName>
                                        </p:attrNameLst>
                                      </p:cBhvr>
                                      <p:to>
                                        <p:strVal val="visible"/>
                                      </p:to>
                                    </p:set>
                                    <p:animEffect transition="in" filter="dissolve">
                                      <p:cBhvr>
                                        <p:cTn id="19" dur="1000"/>
                                        <p:tgtEl>
                                          <p:spTgt spid="1415"/>
                                        </p:tgtEl>
                                      </p:cBhvr>
                                    </p:animEffect>
                                  </p:childTnLst>
                                </p:cTn>
                              </p:par>
                            </p:childTnLst>
                          </p:cTn>
                        </p:par>
                        <p:par>
                          <p:cTn id="20" fill="hold">
                            <p:stCondLst>
                              <p:cond delay="4000"/>
                            </p:stCondLst>
                            <p:childTnLst>
                              <p:par>
                                <p:cTn id="21" presetID="9" presetClass="entr" fill="hold" grpId="5" nodeType="afterEffect">
                                  <p:stCondLst>
                                    <p:cond delay="0"/>
                                  </p:stCondLst>
                                  <p:iterate>
                                    <p:tmAbs val="0"/>
                                  </p:iterate>
                                  <p:childTnLst>
                                    <p:set>
                                      <p:cBhvr>
                                        <p:cTn id="22" fill="hold"/>
                                        <p:tgtEl>
                                          <p:spTgt spid="1419"/>
                                        </p:tgtEl>
                                        <p:attrNameLst>
                                          <p:attrName>style.visibility</p:attrName>
                                        </p:attrNameLst>
                                      </p:cBhvr>
                                      <p:to>
                                        <p:strVal val="visible"/>
                                      </p:to>
                                    </p:set>
                                    <p:animEffect transition="in" filter="dissolve">
                                      <p:cBhvr>
                                        <p:cTn id="23" dur="1000"/>
                                        <p:tgtEl>
                                          <p:spTgt spid="1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 grpId="1" animBg="1" advAuto="0"/>
      <p:bldP spid="1407" grpId="2" animBg="1" advAuto="0"/>
      <p:bldP spid="1411" grpId="3" animBg="1" advAuto="0"/>
      <p:bldP spid="1415" grpId="4" animBg="1" advAuto="0"/>
      <p:bldP spid="1419" grpId="5"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1" name="Shape 1421"/>
          <p:cNvSpPr/>
          <p:nvPr/>
        </p:nvSpPr>
        <p:spPr>
          <a:xfrm>
            <a:off x="-2128" y="-48525"/>
            <a:ext cx="24388255" cy="13813051"/>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grpSp>
        <p:nvGrpSpPr>
          <p:cNvPr id="1424" name="Group 1424"/>
          <p:cNvGrpSpPr/>
          <p:nvPr/>
        </p:nvGrpSpPr>
        <p:grpSpPr>
          <a:xfrm>
            <a:off x="18486028" y="11652788"/>
            <a:ext cx="5008242" cy="1180295"/>
            <a:chOff x="0" y="0"/>
            <a:chExt cx="5008241" cy="1180293"/>
          </a:xfrm>
        </p:grpSpPr>
        <p:sp>
          <p:nvSpPr>
            <p:cNvPr id="1422" name="Shape 1422"/>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1423"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1425" name="Shape 1425"/>
          <p:cNvSpPr/>
          <p:nvPr/>
        </p:nvSpPr>
        <p:spPr>
          <a:xfrm>
            <a:off x="2249357" y="488544"/>
            <a:ext cx="19484976"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7000" spc="560">
                <a:solidFill>
                  <a:srgbClr val="002A5C"/>
                </a:solidFill>
                <a:latin typeface="Montserrat"/>
                <a:ea typeface="Montserrat"/>
                <a:cs typeface="Montserrat"/>
                <a:sym typeface="Montserrat"/>
              </a:defRPr>
            </a:pPr>
            <a:r>
              <a:t>HONOURS AND AWARDS </a:t>
            </a:r>
            <a:r>
              <a:rPr sz="5000" spc="400">
                <a:solidFill>
                  <a:srgbClr val="FF85FF"/>
                </a:solidFill>
              </a:rPr>
              <a:t>2015-2016 CONT’D</a:t>
            </a:r>
          </a:p>
        </p:txBody>
      </p:sp>
      <p:pic>
        <p:nvPicPr>
          <p:cNvPr id="1426" name="OrthopaedicSurgeryPhotoshoot_KaylaRocca-397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80146" y="-14591408"/>
            <a:ext cx="20571489" cy="13716001"/>
          </a:xfrm>
          <a:prstGeom prst="rect">
            <a:avLst/>
          </a:prstGeom>
          <a:ln w="12700">
            <a:miter lim="400000"/>
          </a:ln>
        </p:spPr>
      </p:pic>
      <p:grpSp>
        <p:nvGrpSpPr>
          <p:cNvPr id="1430" name="Group 1430"/>
          <p:cNvGrpSpPr/>
          <p:nvPr/>
        </p:nvGrpSpPr>
        <p:grpSpPr>
          <a:xfrm>
            <a:off x="742142" y="2399481"/>
            <a:ext cx="10762591" cy="1957389"/>
            <a:chOff x="0" y="0"/>
            <a:chExt cx="10762589" cy="1957387"/>
          </a:xfrm>
        </p:grpSpPr>
        <p:sp>
          <p:nvSpPr>
            <p:cNvPr id="1427" name="Shape 1427"/>
            <p:cNvSpPr/>
            <p:nvPr/>
          </p:nvSpPr>
          <p:spPr>
            <a:xfrm>
              <a:off x="2674776" y="173672"/>
              <a:ext cx="2772322"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DAVID LATTER</a:t>
              </a:r>
            </a:p>
          </p:txBody>
        </p:sp>
        <p:pic>
          <p:nvPicPr>
            <p:cNvPr id="1428" name="Latter, D. 2013.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429" name="Shape 1429"/>
            <p:cNvSpPr/>
            <p:nvPr/>
          </p:nvSpPr>
          <p:spPr>
            <a:xfrm>
              <a:off x="3019145" y="775493"/>
              <a:ext cx="7743445"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pPr>
                <a:defRPr sz="2900"/>
              </a:pPr>
              <a:r>
                <a:rPr sz="2000"/>
                <a:t>James Yao Award for Excellence in Cardiac Surgery Teaching</a:t>
              </a:r>
            </a:p>
          </p:txBody>
        </p:sp>
      </p:grpSp>
      <p:grpSp>
        <p:nvGrpSpPr>
          <p:cNvPr id="1434" name="Group 1434"/>
          <p:cNvGrpSpPr/>
          <p:nvPr/>
        </p:nvGrpSpPr>
        <p:grpSpPr>
          <a:xfrm>
            <a:off x="853731" y="5756384"/>
            <a:ext cx="10017225" cy="2911554"/>
            <a:chOff x="0" y="0"/>
            <a:chExt cx="10017224" cy="2911553"/>
          </a:xfrm>
        </p:grpSpPr>
        <p:sp>
          <p:nvSpPr>
            <p:cNvPr id="1431" name="Shape 1431"/>
            <p:cNvSpPr/>
            <p:nvPr/>
          </p:nvSpPr>
          <p:spPr>
            <a:xfrm>
              <a:off x="2734431" y="1182726"/>
              <a:ext cx="3999129"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MARTIN MCKNEALLY</a:t>
              </a:r>
            </a:p>
          </p:txBody>
        </p:sp>
        <p:sp>
          <p:nvSpPr>
            <p:cNvPr id="1432" name="Shape 1432"/>
            <p:cNvSpPr/>
            <p:nvPr/>
          </p:nvSpPr>
          <p:spPr>
            <a:xfrm>
              <a:off x="2904462" y="1684861"/>
              <a:ext cx="7112763"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r>
                <a:t>2016 Distinguished Service to Joint Center for Bioethics </a:t>
              </a:r>
            </a:p>
          </p:txBody>
        </p:sp>
        <p:pic>
          <p:nvPicPr>
            <p:cNvPr id="1433" name="Screen Shot 2016-08-20 at 1.33.33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2249137" cy="2911554"/>
            </a:xfrm>
            <a:prstGeom prst="rect">
              <a:avLst/>
            </a:prstGeom>
            <a:ln w="12700" cap="flat">
              <a:noFill/>
              <a:miter lim="400000"/>
            </a:ln>
            <a:effectLst/>
          </p:spPr>
        </p:pic>
      </p:grpSp>
      <p:grpSp>
        <p:nvGrpSpPr>
          <p:cNvPr id="1438" name="Group 1438"/>
          <p:cNvGrpSpPr/>
          <p:nvPr/>
        </p:nvGrpSpPr>
        <p:grpSpPr>
          <a:xfrm>
            <a:off x="991476" y="10483662"/>
            <a:ext cx="9367719" cy="1957388"/>
            <a:chOff x="0" y="0"/>
            <a:chExt cx="9367717" cy="1957387"/>
          </a:xfrm>
        </p:grpSpPr>
        <p:sp>
          <p:nvSpPr>
            <p:cNvPr id="1435" name="Shape 1435"/>
            <p:cNvSpPr/>
            <p:nvPr/>
          </p:nvSpPr>
          <p:spPr>
            <a:xfrm>
              <a:off x="2636013" y="928689"/>
              <a:ext cx="2659254"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ROBERT NAM</a:t>
              </a:r>
            </a:p>
          </p:txBody>
        </p:sp>
        <p:pic>
          <p:nvPicPr>
            <p:cNvPr id="1436" name="Nam, R. 2013.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437" name="Shape 1437"/>
            <p:cNvSpPr/>
            <p:nvPr/>
          </p:nvSpPr>
          <p:spPr>
            <a:xfrm>
              <a:off x="3064199" y="1416504"/>
              <a:ext cx="6303519"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pPr>
                <a:defRPr sz="2900"/>
              </a:pPr>
              <a:r>
                <a:rPr sz="2000"/>
                <a:t>PARO 2016 Excellence in Clinical Teaching Award</a:t>
              </a:r>
            </a:p>
          </p:txBody>
        </p:sp>
      </p:grpSp>
      <p:grpSp>
        <p:nvGrpSpPr>
          <p:cNvPr id="1442" name="Group 1442"/>
          <p:cNvGrpSpPr/>
          <p:nvPr/>
        </p:nvGrpSpPr>
        <p:grpSpPr>
          <a:xfrm>
            <a:off x="12612217" y="2112052"/>
            <a:ext cx="11078425" cy="1957389"/>
            <a:chOff x="0" y="0"/>
            <a:chExt cx="11078424" cy="1957387"/>
          </a:xfrm>
        </p:grpSpPr>
        <p:sp>
          <p:nvSpPr>
            <p:cNvPr id="1439" name="Shape 1439"/>
            <p:cNvSpPr/>
            <p:nvPr/>
          </p:nvSpPr>
          <p:spPr>
            <a:xfrm>
              <a:off x="5152646" y="705643"/>
              <a:ext cx="3490139"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CINDI MORSHEAD</a:t>
              </a:r>
            </a:p>
          </p:txBody>
        </p:sp>
        <p:pic>
          <p:nvPicPr>
            <p:cNvPr id="1440" name="Morshead, C. 2013.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8712015" y="0"/>
              <a:ext cx="2366410" cy="1957388"/>
            </a:xfrm>
            <a:custGeom>
              <a:avLst/>
              <a:gdLst/>
              <a:ahLst/>
              <a:cxnLst>
                <a:cxn ang="0">
                  <a:pos x="wd2" y="hd2"/>
                </a:cxn>
                <a:cxn ang="5400000">
                  <a:pos x="wd2" y="hd2"/>
                </a:cxn>
                <a:cxn ang="10800000">
                  <a:pos x="wd2" y="hd2"/>
                </a:cxn>
                <a:cxn ang="16200000">
                  <a:pos x="wd2" y="hd2"/>
                </a:cxn>
              </a:cxnLst>
              <a:rect l="0" t="0" r="r" b="b"/>
              <a:pathLst>
                <a:path w="21600" h="21600" extrusionOk="0">
                  <a:moveTo>
                    <a:pt x="377" y="0"/>
                  </a:moveTo>
                  <a:cubicBezTo>
                    <a:pt x="248" y="0"/>
                    <a:pt x="121" y="14"/>
                    <a:pt x="0" y="44"/>
                  </a:cubicBezTo>
                  <a:lnTo>
                    <a:pt x="0" y="21556"/>
                  </a:lnTo>
                  <a:cubicBezTo>
                    <a:pt x="121" y="21586"/>
                    <a:pt x="248" y="21600"/>
                    <a:pt x="377" y="21600"/>
                  </a:cubicBezTo>
                  <a:lnTo>
                    <a:pt x="19756" y="21600"/>
                  </a:lnTo>
                  <a:cubicBezTo>
                    <a:pt x="20774" y="21600"/>
                    <a:pt x="21600" y="20606"/>
                    <a:pt x="21600" y="19375"/>
                  </a:cubicBezTo>
                  <a:lnTo>
                    <a:pt x="21600" y="2229"/>
                  </a:lnTo>
                  <a:cubicBezTo>
                    <a:pt x="21600" y="999"/>
                    <a:pt x="20774" y="0"/>
                    <a:pt x="19756" y="0"/>
                  </a:cubicBezTo>
                  <a:lnTo>
                    <a:pt x="377" y="0"/>
                  </a:lnTo>
                  <a:close/>
                </a:path>
              </a:pathLst>
            </a:custGeom>
            <a:ln w="12700" cap="flat">
              <a:noFill/>
              <a:miter lim="400000"/>
            </a:ln>
            <a:effectLst/>
          </p:spPr>
        </p:pic>
        <p:sp>
          <p:nvSpPr>
            <p:cNvPr id="1441" name="Shape 1441"/>
            <p:cNvSpPr/>
            <p:nvPr/>
          </p:nvSpPr>
          <p:spPr>
            <a:xfrm>
              <a:off x="0" y="1317895"/>
              <a:ext cx="8482331"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defRPr sz="2000">
                  <a:solidFill>
                    <a:srgbClr val="1D296F"/>
                  </a:solidFill>
                  <a:latin typeface="Montserrat"/>
                  <a:ea typeface="Montserrat"/>
                  <a:cs typeface="Montserrat"/>
                  <a:sym typeface="Montserrat"/>
                </a:defRPr>
              </a:lvl1pPr>
            </a:lstStyle>
            <a:p>
              <a:pPr>
                <a:defRPr sz="2900"/>
              </a:pPr>
              <a:r>
                <a:rPr sz="2000"/>
                <a:t>2016 Excellence in Undergraduate Teaching in Life Sciences Award</a:t>
              </a:r>
            </a:p>
          </p:txBody>
        </p:sp>
      </p:grpSp>
      <p:grpSp>
        <p:nvGrpSpPr>
          <p:cNvPr id="1446" name="Group 1446"/>
          <p:cNvGrpSpPr/>
          <p:nvPr/>
        </p:nvGrpSpPr>
        <p:grpSpPr>
          <a:xfrm>
            <a:off x="13419579" y="8472258"/>
            <a:ext cx="10209962" cy="1957388"/>
            <a:chOff x="0" y="0"/>
            <a:chExt cx="10209961" cy="1957387"/>
          </a:xfrm>
        </p:grpSpPr>
        <p:sp>
          <p:nvSpPr>
            <p:cNvPr id="1443" name="Shape 1443"/>
            <p:cNvSpPr/>
            <p:nvPr/>
          </p:nvSpPr>
          <p:spPr>
            <a:xfrm>
              <a:off x="3781046" y="294739"/>
              <a:ext cx="3220175"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GIUSEPPE PAPIA</a:t>
              </a:r>
            </a:p>
          </p:txBody>
        </p:sp>
        <p:pic>
          <p:nvPicPr>
            <p:cNvPr id="1444" name="Papia, G. 2013.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7682661" y="0"/>
              <a:ext cx="2527301"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445" name="Shape 1445"/>
            <p:cNvSpPr/>
            <p:nvPr/>
          </p:nvSpPr>
          <p:spPr>
            <a:xfrm>
              <a:off x="0" y="999013"/>
              <a:ext cx="7058153" cy="9245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defTabSz="584200">
                <a:lnSpc>
                  <a:spcPct val="170000"/>
                </a:lnSpc>
                <a:defRPr sz="2000">
                  <a:solidFill>
                    <a:srgbClr val="1D296F"/>
                  </a:solidFill>
                  <a:latin typeface="Montserrat"/>
                  <a:ea typeface="Montserrat"/>
                  <a:cs typeface="Montserrat"/>
                  <a:sym typeface="Montserrat"/>
                </a:defRPr>
              </a:pPr>
              <a:r>
                <a:t>2015-2016 Peters-Boyd Academy, </a:t>
              </a:r>
            </a:p>
            <a:p>
              <a:pPr algn="r" defTabSz="584200">
                <a:lnSpc>
                  <a:spcPct val="170000"/>
                </a:lnSpc>
                <a:defRPr sz="2000">
                  <a:solidFill>
                    <a:srgbClr val="1D296F"/>
                  </a:solidFill>
                  <a:latin typeface="Montserrat"/>
                  <a:ea typeface="Montserrat"/>
                  <a:cs typeface="Montserrat"/>
                  <a:sym typeface="Montserrat"/>
                </a:defRPr>
              </a:pPr>
              <a:r>
                <a:t>Clerkship Faculty Teaching Award for Clinical Teaching </a:t>
              </a:r>
            </a:p>
          </p:txBody>
        </p:sp>
      </p:grpSp>
      <p:grpSp>
        <p:nvGrpSpPr>
          <p:cNvPr id="1450" name="Group 1450"/>
          <p:cNvGrpSpPr/>
          <p:nvPr/>
        </p:nvGrpSpPr>
        <p:grpSpPr>
          <a:xfrm>
            <a:off x="12766383" y="5634478"/>
            <a:ext cx="10770194" cy="2040777"/>
            <a:chOff x="0" y="0"/>
            <a:chExt cx="10770193" cy="2040776"/>
          </a:xfrm>
        </p:grpSpPr>
        <p:sp>
          <p:nvSpPr>
            <p:cNvPr id="1447" name="Shape 1447"/>
            <p:cNvSpPr/>
            <p:nvPr/>
          </p:nvSpPr>
          <p:spPr>
            <a:xfrm>
              <a:off x="3046472" y="263655"/>
              <a:ext cx="4465029"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GEORGE OREOPOULOS</a:t>
              </a:r>
            </a:p>
          </p:txBody>
        </p:sp>
        <p:sp>
          <p:nvSpPr>
            <p:cNvPr id="1448" name="Shape 1448"/>
            <p:cNvSpPr/>
            <p:nvPr/>
          </p:nvSpPr>
          <p:spPr>
            <a:xfrm>
              <a:off x="0" y="817188"/>
              <a:ext cx="7326630"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defRPr sz="2000">
                  <a:solidFill>
                    <a:srgbClr val="1D296F"/>
                  </a:solidFill>
                  <a:latin typeface="Montserrat"/>
                  <a:ea typeface="Montserrat"/>
                  <a:cs typeface="Montserrat"/>
                  <a:sym typeface="Montserrat"/>
                </a:defRPr>
              </a:lvl1pPr>
            </a:lstStyle>
            <a:p>
              <a:pPr>
                <a:defRPr sz="2900"/>
              </a:pPr>
              <a:r>
                <a:rPr sz="2000"/>
                <a:t>Ross Fleming Award for Excellence in Surgical Education </a:t>
              </a:r>
            </a:p>
          </p:txBody>
        </p:sp>
        <p:pic>
          <p:nvPicPr>
            <p:cNvPr id="1449" name="download.jpg"/>
            <p:cNvPicPr>
              <a:picLocks noChangeAspect="1"/>
            </p:cNvPicPr>
            <p:nvPr/>
          </p:nvPicPr>
          <p:blipFill>
            <a:blip r:embed="rId9">
              <a:extLst/>
            </a:blip>
            <a:stretch>
              <a:fillRect/>
            </a:stretch>
          </p:blipFill>
          <p:spPr>
            <a:xfrm>
              <a:off x="7861002" y="0"/>
              <a:ext cx="2909192" cy="2040777"/>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625">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430"/>
                                        </p:tgtEl>
                                        <p:attrNameLst>
                                          <p:attrName>style.visibility</p:attrName>
                                        </p:attrNameLst>
                                      </p:cBhvr>
                                      <p:to>
                                        <p:strVal val="visible"/>
                                      </p:to>
                                    </p:set>
                                    <p:animEffect transition="in" filter="dissolve">
                                      <p:cBhvr>
                                        <p:cTn id="7" dur="1000"/>
                                        <p:tgtEl>
                                          <p:spTgt spid="1430"/>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1434"/>
                                        </p:tgtEl>
                                        <p:attrNameLst>
                                          <p:attrName>style.visibility</p:attrName>
                                        </p:attrNameLst>
                                      </p:cBhvr>
                                      <p:to>
                                        <p:strVal val="visible"/>
                                      </p:to>
                                    </p:set>
                                    <p:animEffect transition="in" filter="dissolve">
                                      <p:cBhvr>
                                        <p:cTn id="11" dur="1000"/>
                                        <p:tgtEl>
                                          <p:spTgt spid="1434"/>
                                        </p:tgtEl>
                                      </p:cBhvr>
                                    </p:animEffect>
                                  </p:childTnLst>
                                </p:cTn>
                              </p:par>
                            </p:childTnLst>
                          </p:cTn>
                        </p:par>
                        <p:par>
                          <p:cTn id="12" fill="hold">
                            <p:stCondLst>
                              <p:cond delay="2000"/>
                            </p:stCondLst>
                            <p:childTnLst>
                              <p:par>
                                <p:cTn id="13" presetID="9" presetClass="entr" fill="hold" grpId="3" nodeType="afterEffect">
                                  <p:stCondLst>
                                    <p:cond delay="0"/>
                                  </p:stCondLst>
                                  <p:iterate>
                                    <p:tmAbs val="0"/>
                                  </p:iterate>
                                  <p:childTnLst>
                                    <p:set>
                                      <p:cBhvr>
                                        <p:cTn id="14" fill="hold"/>
                                        <p:tgtEl>
                                          <p:spTgt spid="1438"/>
                                        </p:tgtEl>
                                        <p:attrNameLst>
                                          <p:attrName>style.visibility</p:attrName>
                                        </p:attrNameLst>
                                      </p:cBhvr>
                                      <p:to>
                                        <p:strVal val="visible"/>
                                      </p:to>
                                    </p:set>
                                    <p:animEffect transition="in" filter="dissolve">
                                      <p:cBhvr>
                                        <p:cTn id="15" dur="1000"/>
                                        <p:tgtEl>
                                          <p:spTgt spid="1438"/>
                                        </p:tgtEl>
                                      </p:cBhvr>
                                    </p:animEffect>
                                  </p:childTnLst>
                                </p:cTn>
                              </p:par>
                            </p:childTnLst>
                          </p:cTn>
                        </p:par>
                        <p:par>
                          <p:cTn id="16" fill="hold">
                            <p:stCondLst>
                              <p:cond delay="3000"/>
                            </p:stCondLst>
                            <p:childTnLst>
                              <p:par>
                                <p:cTn id="17" presetID="9" presetClass="entr" fill="hold" grpId="4" nodeType="afterEffect">
                                  <p:stCondLst>
                                    <p:cond delay="0"/>
                                  </p:stCondLst>
                                  <p:iterate>
                                    <p:tmAbs val="0"/>
                                  </p:iterate>
                                  <p:childTnLst>
                                    <p:set>
                                      <p:cBhvr>
                                        <p:cTn id="18" fill="hold"/>
                                        <p:tgtEl>
                                          <p:spTgt spid="1442"/>
                                        </p:tgtEl>
                                        <p:attrNameLst>
                                          <p:attrName>style.visibility</p:attrName>
                                        </p:attrNameLst>
                                      </p:cBhvr>
                                      <p:to>
                                        <p:strVal val="visible"/>
                                      </p:to>
                                    </p:set>
                                    <p:animEffect transition="in" filter="dissolve">
                                      <p:cBhvr>
                                        <p:cTn id="19" dur="1000"/>
                                        <p:tgtEl>
                                          <p:spTgt spid="1442"/>
                                        </p:tgtEl>
                                      </p:cBhvr>
                                    </p:animEffect>
                                  </p:childTnLst>
                                </p:cTn>
                              </p:par>
                            </p:childTnLst>
                          </p:cTn>
                        </p:par>
                        <p:par>
                          <p:cTn id="20" fill="hold">
                            <p:stCondLst>
                              <p:cond delay="4000"/>
                            </p:stCondLst>
                            <p:childTnLst>
                              <p:par>
                                <p:cTn id="21" presetID="9" presetClass="entr" fill="hold" grpId="5" nodeType="afterEffect">
                                  <p:stCondLst>
                                    <p:cond delay="0"/>
                                  </p:stCondLst>
                                  <p:iterate>
                                    <p:tmAbs val="0"/>
                                  </p:iterate>
                                  <p:childTnLst>
                                    <p:set>
                                      <p:cBhvr>
                                        <p:cTn id="22" fill="hold"/>
                                        <p:tgtEl>
                                          <p:spTgt spid="1450"/>
                                        </p:tgtEl>
                                        <p:attrNameLst>
                                          <p:attrName>style.visibility</p:attrName>
                                        </p:attrNameLst>
                                      </p:cBhvr>
                                      <p:to>
                                        <p:strVal val="visible"/>
                                      </p:to>
                                    </p:set>
                                    <p:animEffect transition="in" filter="dissolve">
                                      <p:cBhvr>
                                        <p:cTn id="23" dur="1000"/>
                                        <p:tgtEl>
                                          <p:spTgt spid="1450"/>
                                        </p:tgtEl>
                                      </p:cBhvr>
                                    </p:animEffect>
                                  </p:childTnLst>
                                </p:cTn>
                              </p:par>
                            </p:childTnLst>
                          </p:cTn>
                        </p:par>
                        <p:par>
                          <p:cTn id="24" fill="hold">
                            <p:stCondLst>
                              <p:cond delay="5000"/>
                            </p:stCondLst>
                            <p:childTnLst>
                              <p:par>
                                <p:cTn id="25" presetID="9" presetClass="entr" fill="hold" grpId="6" nodeType="afterEffect">
                                  <p:stCondLst>
                                    <p:cond delay="0"/>
                                  </p:stCondLst>
                                  <p:iterate>
                                    <p:tmAbs val="0"/>
                                  </p:iterate>
                                  <p:childTnLst>
                                    <p:set>
                                      <p:cBhvr>
                                        <p:cTn id="26" fill="hold"/>
                                        <p:tgtEl>
                                          <p:spTgt spid="1446"/>
                                        </p:tgtEl>
                                        <p:attrNameLst>
                                          <p:attrName>style.visibility</p:attrName>
                                        </p:attrNameLst>
                                      </p:cBhvr>
                                      <p:to>
                                        <p:strVal val="visible"/>
                                      </p:to>
                                    </p:set>
                                    <p:animEffect transition="in" filter="dissolve">
                                      <p:cBhvr>
                                        <p:cTn id="27" dur="1000"/>
                                        <p:tgtEl>
                                          <p:spTgt spid="1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0" grpId="1" animBg="1" advAuto="0"/>
      <p:bldP spid="1434" grpId="2" animBg="1" advAuto="0"/>
      <p:bldP spid="1438" grpId="3" animBg="1" advAuto="0"/>
      <p:bldP spid="1442" grpId="4" animBg="1" advAuto="0"/>
      <p:bldP spid="1446" grpId="6" animBg="1" advAuto="0"/>
      <p:bldP spid="1450" grpId="5"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2" name="Shape 1452"/>
          <p:cNvSpPr/>
          <p:nvPr/>
        </p:nvSpPr>
        <p:spPr>
          <a:xfrm>
            <a:off x="-2128" y="-48525"/>
            <a:ext cx="24388255" cy="13813051"/>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grpSp>
        <p:nvGrpSpPr>
          <p:cNvPr id="1455" name="Group 1455"/>
          <p:cNvGrpSpPr/>
          <p:nvPr/>
        </p:nvGrpSpPr>
        <p:grpSpPr>
          <a:xfrm>
            <a:off x="18486028" y="11652788"/>
            <a:ext cx="5008242" cy="1180295"/>
            <a:chOff x="0" y="0"/>
            <a:chExt cx="5008241" cy="1180293"/>
          </a:xfrm>
        </p:grpSpPr>
        <p:sp>
          <p:nvSpPr>
            <p:cNvPr id="1453" name="Shape 1453"/>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1454"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1456" name="Shape 1456"/>
          <p:cNvSpPr/>
          <p:nvPr/>
        </p:nvSpPr>
        <p:spPr>
          <a:xfrm>
            <a:off x="2449512" y="508000"/>
            <a:ext cx="19484976"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7000" spc="560">
                <a:solidFill>
                  <a:srgbClr val="002A5C"/>
                </a:solidFill>
                <a:latin typeface="Montserrat"/>
                <a:ea typeface="Montserrat"/>
                <a:cs typeface="Montserrat"/>
                <a:sym typeface="Montserrat"/>
              </a:defRPr>
            </a:pPr>
            <a:r>
              <a:t>HONOURS AND AWARDS </a:t>
            </a:r>
            <a:r>
              <a:rPr sz="5000" spc="400">
                <a:solidFill>
                  <a:srgbClr val="FF85FF"/>
                </a:solidFill>
              </a:rPr>
              <a:t>2015-2016 CONT’D</a:t>
            </a:r>
          </a:p>
        </p:txBody>
      </p:sp>
      <p:pic>
        <p:nvPicPr>
          <p:cNvPr id="1457" name="OrthopaedicSurgeryPhotoshoot_KaylaRocca-397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80146" y="-14591408"/>
            <a:ext cx="20571489" cy="13716001"/>
          </a:xfrm>
          <a:prstGeom prst="rect">
            <a:avLst/>
          </a:prstGeom>
          <a:ln w="12700">
            <a:miter lim="400000"/>
          </a:ln>
        </p:spPr>
      </p:pic>
      <p:grpSp>
        <p:nvGrpSpPr>
          <p:cNvPr id="1461" name="Group 1461"/>
          <p:cNvGrpSpPr/>
          <p:nvPr/>
        </p:nvGrpSpPr>
        <p:grpSpPr>
          <a:xfrm>
            <a:off x="701337" y="2293450"/>
            <a:ext cx="10208841" cy="1957389"/>
            <a:chOff x="0" y="0"/>
            <a:chExt cx="10208840" cy="1957387"/>
          </a:xfrm>
        </p:grpSpPr>
        <p:sp>
          <p:nvSpPr>
            <p:cNvPr id="1458" name="Shape 1458"/>
            <p:cNvSpPr/>
            <p:nvPr/>
          </p:nvSpPr>
          <p:spPr>
            <a:xfrm>
              <a:off x="2649139" y="940853"/>
              <a:ext cx="4677538"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GRAHAM ROCHE-NAGLE</a:t>
              </a:r>
            </a:p>
          </p:txBody>
        </p:sp>
        <p:pic>
          <p:nvPicPr>
            <p:cNvPr id="1459" name="Roche-Nagle, G. 2013.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460" name="Shape 1460"/>
            <p:cNvSpPr/>
            <p:nvPr/>
          </p:nvSpPr>
          <p:spPr>
            <a:xfrm>
              <a:off x="3015814" y="1434381"/>
              <a:ext cx="7193027"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pPr>
                <a:defRPr sz="2900"/>
              </a:pPr>
              <a:r>
                <a:rPr sz="2000"/>
                <a:t>Canadian Society for VS John L Provan Education Award</a:t>
              </a:r>
            </a:p>
          </p:txBody>
        </p:sp>
      </p:grpSp>
      <p:grpSp>
        <p:nvGrpSpPr>
          <p:cNvPr id="1465" name="Group 1465"/>
          <p:cNvGrpSpPr/>
          <p:nvPr/>
        </p:nvGrpSpPr>
        <p:grpSpPr>
          <a:xfrm>
            <a:off x="627330" y="5571174"/>
            <a:ext cx="10741349" cy="2155277"/>
            <a:chOff x="0" y="2136"/>
            <a:chExt cx="10741348" cy="2155275"/>
          </a:xfrm>
        </p:grpSpPr>
        <p:sp>
          <p:nvSpPr>
            <p:cNvPr id="1462" name="Shape 1462"/>
            <p:cNvSpPr/>
            <p:nvPr/>
          </p:nvSpPr>
          <p:spPr>
            <a:xfrm>
              <a:off x="2697521" y="922976"/>
              <a:ext cx="2744700"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ORI ROTSTEIN</a:t>
              </a:r>
            </a:p>
          </p:txBody>
        </p:sp>
        <p:pic>
          <p:nvPicPr>
            <p:cNvPr id="1463" name="Rotstein, O. 2013.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2136"/>
              <a:ext cx="2527300" cy="2155277"/>
            </a:xfrm>
            <a:custGeom>
              <a:avLst/>
              <a:gdLst/>
              <a:ahLst/>
              <a:cxnLst>
                <a:cxn ang="0">
                  <a:pos x="wd2" y="hd2"/>
                </a:cxn>
                <a:cxn ang="5400000">
                  <a:pos x="wd2" y="hd2"/>
                </a:cxn>
                <a:cxn ang="10800000">
                  <a:pos x="wd2" y="hd2"/>
                </a:cxn>
                <a:cxn ang="16200000">
                  <a:pos x="wd2" y="hd2"/>
                </a:cxn>
              </a:cxnLst>
              <a:rect l="0" t="0" r="r" b="b"/>
              <a:pathLst>
                <a:path w="21600" h="21600" extrusionOk="0">
                  <a:moveTo>
                    <a:pt x="1554" y="0"/>
                  </a:moveTo>
                  <a:cubicBezTo>
                    <a:pt x="682" y="103"/>
                    <a:pt x="0" y="956"/>
                    <a:pt x="0" y="2004"/>
                  </a:cubicBezTo>
                  <a:lnTo>
                    <a:pt x="0" y="19576"/>
                  </a:lnTo>
                  <a:cubicBezTo>
                    <a:pt x="0" y="20693"/>
                    <a:pt x="773" y="21600"/>
                    <a:pt x="1727" y="21600"/>
                  </a:cubicBezTo>
                  <a:lnTo>
                    <a:pt x="19873" y="21600"/>
                  </a:lnTo>
                  <a:cubicBezTo>
                    <a:pt x="20827" y="21600"/>
                    <a:pt x="21600" y="20693"/>
                    <a:pt x="21600" y="19576"/>
                  </a:cubicBezTo>
                  <a:lnTo>
                    <a:pt x="21600" y="2004"/>
                  </a:lnTo>
                  <a:cubicBezTo>
                    <a:pt x="21600" y="957"/>
                    <a:pt x="20919" y="105"/>
                    <a:pt x="20050" y="0"/>
                  </a:cubicBezTo>
                  <a:lnTo>
                    <a:pt x="1554" y="0"/>
                  </a:lnTo>
                  <a:close/>
                </a:path>
              </a:pathLst>
            </a:custGeom>
            <a:ln w="12700" cap="flat">
              <a:noFill/>
              <a:miter lim="400000"/>
            </a:ln>
            <a:effectLst/>
          </p:spPr>
        </p:pic>
        <p:sp>
          <p:nvSpPr>
            <p:cNvPr id="1464" name="Shape 1464"/>
            <p:cNvSpPr/>
            <p:nvPr/>
          </p:nvSpPr>
          <p:spPr>
            <a:xfrm>
              <a:off x="3051498" y="1416504"/>
              <a:ext cx="7689851"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pPr>
                <a:defRPr sz="2900"/>
              </a:pPr>
              <a:r>
                <a:rPr sz="2000"/>
                <a:t>2016 Scientific Forum of ACS will be dedicated in his honour</a:t>
              </a:r>
            </a:p>
          </p:txBody>
        </p:sp>
      </p:grpSp>
      <p:grpSp>
        <p:nvGrpSpPr>
          <p:cNvPr id="1469" name="Group 1469"/>
          <p:cNvGrpSpPr/>
          <p:nvPr/>
        </p:nvGrpSpPr>
        <p:grpSpPr>
          <a:xfrm>
            <a:off x="508226" y="8516453"/>
            <a:ext cx="9038616" cy="1957388"/>
            <a:chOff x="0" y="0"/>
            <a:chExt cx="9038614" cy="1957387"/>
          </a:xfrm>
        </p:grpSpPr>
        <p:sp>
          <p:nvSpPr>
            <p:cNvPr id="1466" name="Shape 1466"/>
            <p:cNvSpPr/>
            <p:nvPr/>
          </p:nvSpPr>
          <p:spPr>
            <a:xfrm>
              <a:off x="2778808" y="579187"/>
              <a:ext cx="2745068"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LEONARD TSE</a:t>
              </a:r>
            </a:p>
          </p:txBody>
        </p:sp>
        <p:pic>
          <p:nvPicPr>
            <p:cNvPr id="1467" name="Tse, L. 2013.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468" name="Shape 1468"/>
            <p:cNvSpPr/>
            <p:nvPr/>
          </p:nvSpPr>
          <p:spPr>
            <a:xfrm>
              <a:off x="3096792" y="1157462"/>
              <a:ext cx="5941823"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pPr>
                <a:defRPr sz="2900"/>
              </a:pPr>
              <a:r>
                <a:rPr sz="2000"/>
                <a:t>Canadian Society for VS Cook Research Award</a:t>
              </a:r>
            </a:p>
          </p:txBody>
        </p:sp>
      </p:grpSp>
      <p:grpSp>
        <p:nvGrpSpPr>
          <p:cNvPr id="1473" name="Group 1473"/>
          <p:cNvGrpSpPr/>
          <p:nvPr/>
        </p:nvGrpSpPr>
        <p:grpSpPr>
          <a:xfrm>
            <a:off x="11523499" y="2612255"/>
            <a:ext cx="12242615" cy="2228399"/>
            <a:chOff x="0" y="19050"/>
            <a:chExt cx="12242613" cy="2228398"/>
          </a:xfrm>
        </p:grpSpPr>
        <p:sp>
          <p:nvSpPr>
            <p:cNvPr id="1470" name="Shape 1470"/>
            <p:cNvSpPr/>
            <p:nvPr/>
          </p:nvSpPr>
          <p:spPr>
            <a:xfrm>
              <a:off x="6265628" y="705643"/>
              <a:ext cx="3229382"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SUBODH VERMA</a:t>
              </a:r>
            </a:p>
          </p:txBody>
        </p:sp>
        <p:pic>
          <p:nvPicPr>
            <p:cNvPr id="1471" name="Verma, S. 2013.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9715313" y="19050"/>
              <a:ext cx="2527301" cy="1938338"/>
            </a:xfrm>
            <a:custGeom>
              <a:avLst/>
              <a:gdLst/>
              <a:ahLst/>
              <a:cxnLst>
                <a:cxn ang="0">
                  <a:pos x="wd2" y="hd2"/>
                </a:cxn>
                <a:cxn ang="5400000">
                  <a:pos x="wd2" y="hd2"/>
                </a:cxn>
                <a:cxn ang="10800000">
                  <a:pos x="wd2" y="hd2"/>
                </a:cxn>
                <a:cxn ang="16200000">
                  <a:pos x="wd2" y="hd2"/>
                </a:cxn>
              </a:cxnLst>
              <a:rect l="0" t="0" r="r" b="b"/>
              <a:pathLst>
                <a:path w="21600" h="21600" extrusionOk="0">
                  <a:moveTo>
                    <a:pt x="1004" y="0"/>
                  </a:moveTo>
                  <a:cubicBezTo>
                    <a:pt x="413" y="357"/>
                    <a:pt x="0" y="1133"/>
                    <a:pt x="0" y="2039"/>
                  </a:cubicBezTo>
                  <a:lnTo>
                    <a:pt x="0" y="19353"/>
                  </a:lnTo>
                  <a:cubicBezTo>
                    <a:pt x="0" y="20596"/>
                    <a:pt x="773" y="21600"/>
                    <a:pt x="1727" y="21600"/>
                  </a:cubicBezTo>
                  <a:lnTo>
                    <a:pt x="19873" y="21600"/>
                  </a:lnTo>
                  <a:cubicBezTo>
                    <a:pt x="20827" y="21600"/>
                    <a:pt x="21600" y="20596"/>
                    <a:pt x="21600" y="19353"/>
                  </a:cubicBezTo>
                  <a:lnTo>
                    <a:pt x="21600" y="2039"/>
                  </a:lnTo>
                  <a:cubicBezTo>
                    <a:pt x="21600" y="1134"/>
                    <a:pt x="21190" y="357"/>
                    <a:pt x="20599" y="0"/>
                  </a:cubicBezTo>
                  <a:lnTo>
                    <a:pt x="1004" y="0"/>
                  </a:lnTo>
                  <a:close/>
                </a:path>
              </a:pathLst>
            </a:custGeom>
            <a:ln w="12700" cap="flat">
              <a:noFill/>
              <a:miter lim="400000"/>
            </a:ln>
            <a:effectLst/>
          </p:spPr>
        </p:pic>
        <p:sp>
          <p:nvSpPr>
            <p:cNvPr id="1472" name="Shape 1472"/>
            <p:cNvSpPr/>
            <p:nvPr/>
          </p:nvSpPr>
          <p:spPr>
            <a:xfrm>
              <a:off x="0" y="1231448"/>
              <a:ext cx="9181593"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defTabSz="584200">
                <a:defRPr sz="2900">
                  <a:solidFill>
                    <a:srgbClr val="1D296F"/>
                  </a:solidFill>
                  <a:latin typeface="Montserrat"/>
                  <a:ea typeface="Montserrat"/>
                  <a:cs typeface="Montserrat"/>
                  <a:sym typeface="Montserrat"/>
                </a:defRPr>
              </a:pPr>
              <a:r>
                <a:rPr sz="2000"/>
                <a:t>Royal Society of Canada’s College of New Scholars</a:t>
              </a:r>
            </a:p>
            <a:p>
              <a:pPr algn="r" defTabSz="584200">
                <a:defRPr sz="2900">
                  <a:solidFill>
                    <a:srgbClr val="1D296F"/>
                  </a:solidFill>
                  <a:latin typeface="Montserrat"/>
                  <a:ea typeface="Montserrat"/>
                  <a:cs typeface="Montserrat"/>
                  <a:sym typeface="Montserrat"/>
                </a:defRPr>
              </a:pPr>
              <a:r>
                <a:rPr sz="2000"/>
                <a:t>Appointed to Journal of American College of Cardiology Editorial Board</a:t>
              </a:r>
            </a:p>
            <a:p>
              <a:pPr algn="r" defTabSz="584200">
                <a:defRPr sz="2900">
                  <a:solidFill>
                    <a:srgbClr val="1D296F"/>
                  </a:solidFill>
                  <a:latin typeface="Montserrat"/>
                  <a:ea typeface="Montserrat"/>
                  <a:cs typeface="Montserrat"/>
                  <a:sym typeface="Montserrat"/>
                </a:defRPr>
              </a:pPr>
              <a:r>
                <a:rPr sz="2000"/>
                <a:t>Established CARDIOLINK - first national platform for clinical trials in CS</a:t>
              </a:r>
            </a:p>
          </p:txBody>
        </p:sp>
      </p:grpSp>
      <p:grpSp>
        <p:nvGrpSpPr>
          <p:cNvPr id="1477" name="Group 1477"/>
          <p:cNvGrpSpPr/>
          <p:nvPr/>
        </p:nvGrpSpPr>
        <p:grpSpPr>
          <a:xfrm>
            <a:off x="13122895" y="5465787"/>
            <a:ext cx="10708090" cy="1957389"/>
            <a:chOff x="0" y="0"/>
            <a:chExt cx="10708088" cy="1957387"/>
          </a:xfrm>
        </p:grpSpPr>
        <p:sp>
          <p:nvSpPr>
            <p:cNvPr id="1474" name="Shape 1474"/>
            <p:cNvSpPr/>
            <p:nvPr/>
          </p:nvSpPr>
          <p:spPr>
            <a:xfrm>
              <a:off x="4467722" y="528578"/>
              <a:ext cx="3360129"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RICHARD WEISEL</a:t>
              </a:r>
            </a:p>
          </p:txBody>
        </p:sp>
        <p:pic>
          <p:nvPicPr>
            <p:cNvPr id="1475" name="Weisel, R. 2013.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8180789" y="0"/>
              <a:ext cx="2527301"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476" name="Shape 1476"/>
            <p:cNvSpPr/>
            <p:nvPr/>
          </p:nvSpPr>
          <p:spPr>
            <a:xfrm>
              <a:off x="0" y="1189012"/>
              <a:ext cx="7570724"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pPr>
                <a:defRPr sz="2900"/>
              </a:pPr>
              <a:r>
                <a:rPr sz="2000"/>
                <a:t>Fellowship Canadian Academy of Health Sciences inductee</a:t>
              </a:r>
            </a:p>
          </p:txBody>
        </p:sp>
      </p:grpSp>
      <p:grpSp>
        <p:nvGrpSpPr>
          <p:cNvPr id="1481" name="Group 1481"/>
          <p:cNvGrpSpPr/>
          <p:nvPr/>
        </p:nvGrpSpPr>
        <p:grpSpPr>
          <a:xfrm>
            <a:off x="15901479" y="8309265"/>
            <a:ext cx="7855904" cy="1957389"/>
            <a:chOff x="0" y="0"/>
            <a:chExt cx="7855903" cy="1957387"/>
          </a:xfrm>
        </p:grpSpPr>
        <p:sp>
          <p:nvSpPr>
            <p:cNvPr id="1478" name="Shape 1478"/>
            <p:cNvSpPr/>
            <p:nvPr/>
          </p:nvSpPr>
          <p:spPr>
            <a:xfrm>
              <a:off x="904479" y="705643"/>
              <a:ext cx="4274986"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KAZUHIRO YASUFUKU</a:t>
              </a:r>
            </a:p>
          </p:txBody>
        </p:sp>
        <p:pic>
          <p:nvPicPr>
            <p:cNvPr id="1479" name="Yasufuku, K. 2013.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5328603" y="0"/>
              <a:ext cx="2527301"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480" name="Shape 1480"/>
            <p:cNvSpPr/>
            <p:nvPr/>
          </p:nvSpPr>
          <p:spPr>
            <a:xfrm>
              <a:off x="0" y="1191785"/>
              <a:ext cx="4978655"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defTabSz="584200">
                <a:defRPr sz="2900">
                  <a:solidFill>
                    <a:srgbClr val="1D296F"/>
                  </a:solidFill>
                  <a:latin typeface="Montserrat"/>
                  <a:ea typeface="Montserrat"/>
                  <a:cs typeface="Montserrat"/>
                  <a:sym typeface="Montserrat"/>
                </a:defRPr>
              </a:pPr>
              <a:r>
                <a:rPr sz="2000"/>
                <a:t>Gustav Killian Centenary Medal</a:t>
              </a:r>
            </a:p>
            <a:p>
              <a:pPr algn="r" defTabSz="584200">
                <a:defRPr sz="2900">
                  <a:solidFill>
                    <a:srgbClr val="1D296F"/>
                  </a:solidFill>
                  <a:latin typeface="Montserrat"/>
                  <a:ea typeface="Montserrat"/>
                  <a:cs typeface="Montserrat"/>
                  <a:sym typeface="Montserrat"/>
                </a:defRPr>
              </a:pPr>
              <a:r>
                <a:rPr sz="2000"/>
                <a:t>Ivan Silver Innovation Award from CPD</a:t>
              </a:r>
            </a:p>
          </p:txBody>
        </p:sp>
      </p:grpSp>
      <p:grpSp>
        <p:nvGrpSpPr>
          <p:cNvPr id="1485" name="Group 1485"/>
          <p:cNvGrpSpPr/>
          <p:nvPr/>
        </p:nvGrpSpPr>
        <p:grpSpPr>
          <a:xfrm>
            <a:off x="6331411" y="11152744"/>
            <a:ext cx="9966716" cy="1957388"/>
            <a:chOff x="125137" y="0"/>
            <a:chExt cx="9966714" cy="1957387"/>
          </a:xfrm>
        </p:grpSpPr>
        <p:sp>
          <p:nvSpPr>
            <p:cNvPr id="1482" name="Shape 1482"/>
            <p:cNvSpPr/>
            <p:nvPr/>
          </p:nvSpPr>
          <p:spPr>
            <a:xfrm>
              <a:off x="2888669" y="904999"/>
              <a:ext cx="3126995"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ROBERT ZELDIN</a:t>
              </a:r>
            </a:p>
          </p:txBody>
        </p:sp>
        <p:pic>
          <p:nvPicPr>
            <p:cNvPr id="1483" name="zeldin.jp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125137" y="0"/>
              <a:ext cx="2402163" cy="1957388"/>
            </a:xfrm>
            <a:custGeom>
              <a:avLst/>
              <a:gdLst/>
              <a:ahLst/>
              <a:cxnLst>
                <a:cxn ang="0">
                  <a:pos x="wd2" y="hd2"/>
                </a:cxn>
                <a:cxn ang="5400000">
                  <a:pos x="wd2" y="hd2"/>
                </a:cxn>
                <a:cxn ang="10800000">
                  <a:pos x="wd2" y="hd2"/>
                </a:cxn>
                <a:cxn ang="16200000">
                  <a:pos x="wd2" y="hd2"/>
                </a:cxn>
              </a:cxnLst>
              <a:rect l="0" t="0" r="r" b="b"/>
              <a:pathLst>
                <a:path w="21600" h="21600" extrusionOk="0">
                  <a:moveTo>
                    <a:pt x="692" y="0"/>
                  </a:moveTo>
                  <a:cubicBezTo>
                    <a:pt x="447" y="0"/>
                    <a:pt x="214" y="62"/>
                    <a:pt x="0" y="171"/>
                  </a:cubicBezTo>
                  <a:lnTo>
                    <a:pt x="0" y="21429"/>
                  </a:lnTo>
                  <a:cubicBezTo>
                    <a:pt x="214" y="21538"/>
                    <a:pt x="447" y="21600"/>
                    <a:pt x="692" y="21600"/>
                  </a:cubicBezTo>
                  <a:lnTo>
                    <a:pt x="19784" y="21600"/>
                  </a:lnTo>
                  <a:cubicBezTo>
                    <a:pt x="20786" y="21600"/>
                    <a:pt x="21600" y="20606"/>
                    <a:pt x="21600" y="19375"/>
                  </a:cubicBezTo>
                  <a:lnTo>
                    <a:pt x="21600" y="2229"/>
                  </a:lnTo>
                  <a:cubicBezTo>
                    <a:pt x="21600" y="999"/>
                    <a:pt x="20786" y="0"/>
                    <a:pt x="19784" y="0"/>
                  </a:cubicBezTo>
                  <a:lnTo>
                    <a:pt x="692" y="0"/>
                  </a:lnTo>
                  <a:close/>
                </a:path>
              </a:pathLst>
            </a:custGeom>
            <a:ln w="12700" cap="flat">
              <a:noFill/>
              <a:miter lim="400000"/>
            </a:ln>
            <a:effectLst/>
          </p:spPr>
        </p:pic>
        <p:sp>
          <p:nvSpPr>
            <p:cNvPr id="1484" name="Shape 1484"/>
            <p:cNvSpPr/>
            <p:nvPr/>
          </p:nvSpPr>
          <p:spPr>
            <a:xfrm>
              <a:off x="3273222" y="1441562"/>
              <a:ext cx="6818631"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r>
                <a:t>Lifetime Membership Achievement Award from OMA</a:t>
              </a:r>
            </a:p>
          </p:txBody>
        </p:sp>
      </p:grpSp>
    </p:spTree>
  </p:cSld>
  <p:clrMapOvr>
    <a:masterClrMapping/>
  </p:clrMapOvr>
  <mc:AlternateContent xmlns:mc="http://schemas.openxmlformats.org/markup-compatibility/2006" xmlns:p14="http://schemas.microsoft.com/office/powerpoint/2010/main">
    <mc:Choice Requires="p14">
      <p:transition spd="slow" p14:dur="1625">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461"/>
                                        </p:tgtEl>
                                        <p:attrNameLst>
                                          <p:attrName>style.visibility</p:attrName>
                                        </p:attrNameLst>
                                      </p:cBhvr>
                                      <p:to>
                                        <p:strVal val="visible"/>
                                      </p:to>
                                    </p:set>
                                    <p:animEffect transition="in" filter="dissolve">
                                      <p:cBhvr>
                                        <p:cTn id="7" dur="1000"/>
                                        <p:tgtEl>
                                          <p:spTgt spid="1461"/>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1465"/>
                                        </p:tgtEl>
                                        <p:attrNameLst>
                                          <p:attrName>style.visibility</p:attrName>
                                        </p:attrNameLst>
                                      </p:cBhvr>
                                      <p:to>
                                        <p:strVal val="visible"/>
                                      </p:to>
                                    </p:set>
                                    <p:animEffect transition="in" filter="dissolve">
                                      <p:cBhvr>
                                        <p:cTn id="11" dur="1000"/>
                                        <p:tgtEl>
                                          <p:spTgt spid="1465"/>
                                        </p:tgtEl>
                                      </p:cBhvr>
                                    </p:animEffect>
                                  </p:childTnLst>
                                </p:cTn>
                              </p:par>
                            </p:childTnLst>
                          </p:cTn>
                        </p:par>
                        <p:par>
                          <p:cTn id="12" fill="hold">
                            <p:stCondLst>
                              <p:cond delay="2000"/>
                            </p:stCondLst>
                            <p:childTnLst>
                              <p:par>
                                <p:cTn id="13" presetID="9" presetClass="entr" fill="hold" grpId="3" nodeType="afterEffect">
                                  <p:stCondLst>
                                    <p:cond delay="200"/>
                                  </p:stCondLst>
                                  <p:iterate>
                                    <p:tmAbs val="0"/>
                                  </p:iterate>
                                  <p:childTnLst>
                                    <p:set>
                                      <p:cBhvr>
                                        <p:cTn id="14" fill="hold"/>
                                        <p:tgtEl>
                                          <p:spTgt spid="1469"/>
                                        </p:tgtEl>
                                        <p:attrNameLst>
                                          <p:attrName>style.visibility</p:attrName>
                                        </p:attrNameLst>
                                      </p:cBhvr>
                                      <p:to>
                                        <p:strVal val="visible"/>
                                      </p:to>
                                    </p:set>
                                    <p:animEffect transition="in" filter="dissolve">
                                      <p:cBhvr>
                                        <p:cTn id="15" dur="1000"/>
                                        <p:tgtEl>
                                          <p:spTgt spid="1469"/>
                                        </p:tgtEl>
                                      </p:cBhvr>
                                    </p:animEffect>
                                  </p:childTnLst>
                                </p:cTn>
                              </p:par>
                            </p:childTnLst>
                          </p:cTn>
                        </p:par>
                        <p:par>
                          <p:cTn id="16" fill="hold">
                            <p:stCondLst>
                              <p:cond delay="3200"/>
                            </p:stCondLst>
                            <p:childTnLst>
                              <p:par>
                                <p:cTn id="17" presetID="9" presetClass="entr" fill="hold" grpId="4" nodeType="afterEffect">
                                  <p:stCondLst>
                                    <p:cond delay="200"/>
                                  </p:stCondLst>
                                  <p:iterate>
                                    <p:tmAbs val="0"/>
                                  </p:iterate>
                                  <p:childTnLst>
                                    <p:set>
                                      <p:cBhvr>
                                        <p:cTn id="18" fill="hold"/>
                                        <p:tgtEl>
                                          <p:spTgt spid="1473"/>
                                        </p:tgtEl>
                                        <p:attrNameLst>
                                          <p:attrName>style.visibility</p:attrName>
                                        </p:attrNameLst>
                                      </p:cBhvr>
                                      <p:to>
                                        <p:strVal val="visible"/>
                                      </p:to>
                                    </p:set>
                                    <p:animEffect transition="in" filter="dissolve">
                                      <p:cBhvr>
                                        <p:cTn id="19" dur="1000"/>
                                        <p:tgtEl>
                                          <p:spTgt spid="1473"/>
                                        </p:tgtEl>
                                      </p:cBhvr>
                                    </p:animEffect>
                                  </p:childTnLst>
                                </p:cTn>
                              </p:par>
                            </p:childTnLst>
                          </p:cTn>
                        </p:par>
                        <p:par>
                          <p:cTn id="20" fill="hold">
                            <p:stCondLst>
                              <p:cond delay="4400"/>
                            </p:stCondLst>
                            <p:childTnLst>
                              <p:par>
                                <p:cTn id="21" presetID="9" presetClass="entr" fill="hold" grpId="5" nodeType="afterEffect">
                                  <p:stCondLst>
                                    <p:cond delay="0"/>
                                  </p:stCondLst>
                                  <p:iterate>
                                    <p:tmAbs val="0"/>
                                  </p:iterate>
                                  <p:childTnLst>
                                    <p:set>
                                      <p:cBhvr>
                                        <p:cTn id="22" fill="hold"/>
                                        <p:tgtEl>
                                          <p:spTgt spid="1477"/>
                                        </p:tgtEl>
                                        <p:attrNameLst>
                                          <p:attrName>style.visibility</p:attrName>
                                        </p:attrNameLst>
                                      </p:cBhvr>
                                      <p:to>
                                        <p:strVal val="visible"/>
                                      </p:to>
                                    </p:set>
                                    <p:animEffect transition="in" filter="dissolve">
                                      <p:cBhvr>
                                        <p:cTn id="23" dur="1000"/>
                                        <p:tgtEl>
                                          <p:spTgt spid="1477"/>
                                        </p:tgtEl>
                                      </p:cBhvr>
                                    </p:animEffect>
                                  </p:childTnLst>
                                </p:cTn>
                              </p:par>
                            </p:childTnLst>
                          </p:cTn>
                        </p:par>
                        <p:par>
                          <p:cTn id="24" fill="hold">
                            <p:stCondLst>
                              <p:cond delay="5400"/>
                            </p:stCondLst>
                            <p:childTnLst>
                              <p:par>
                                <p:cTn id="25" presetID="9" presetClass="entr" fill="hold" grpId="6" nodeType="afterEffect">
                                  <p:stCondLst>
                                    <p:cond delay="200"/>
                                  </p:stCondLst>
                                  <p:iterate>
                                    <p:tmAbs val="0"/>
                                  </p:iterate>
                                  <p:childTnLst>
                                    <p:set>
                                      <p:cBhvr>
                                        <p:cTn id="26" fill="hold"/>
                                        <p:tgtEl>
                                          <p:spTgt spid="1481"/>
                                        </p:tgtEl>
                                        <p:attrNameLst>
                                          <p:attrName>style.visibility</p:attrName>
                                        </p:attrNameLst>
                                      </p:cBhvr>
                                      <p:to>
                                        <p:strVal val="visible"/>
                                      </p:to>
                                    </p:set>
                                    <p:animEffect transition="in" filter="dissolve">
                                      <p:cBhvr>
                                        <p:cTn id="27" dur="1000"/>
                                        <p:tgtEl>
                                          <p:spTgt spid="1481"/>
                                        </p:tgtEl>
                                      </p:cBhvr>
                                    </p:animEffect>
                                  </p:childTnLst>
                                </p:cTn>
                              </p:par>
                            </p:childTnLst>
                          </p:cTn>
                        </p:par>
                        <p:par>
                          <p:cTn id="28" fill="hold">
                            <p:stCondLst>
                              <p:cond delay="6600"/>
                            </p:stCondLst>
                            <p:childTnLst>
                              <p:par>
                                <p:cTn id="29" presetID="9" presetClass="entr" fill="hold" grpId="7" nodeType="afterEffect">
                                  <p:stCondLst>
                                    <p:cond delay="200"/>
                                  </p:stCondLst>
                                  <p:iterate>
                                    <p:tmAbs val="0"/>
                                  </p:iterate>
                                  <p:childTnLst>
                                    <p:set>
                                      <p:cBhvr>
                                        <p:cTn id="30" fill="hold"/>
                                        <p:tgtEl>
                                          <p:spTgt spid="1485"/>
                                        </p:tgtEl>
                                        <p:attrNameLst>
                                          <p:attrName>style.visibility</p:attrName>
                                        </p:attrNameLst>
                                      </p:cBhvr>
                                      <p:to>
                                        <p:strVal val="visible"/>
                                      </p:to>
                                    </p:set>
                                    <p:animEffect transition="in" filter="dissolve">
                                      <p:cBhvr>
                                        <p:cTn id="31" dur="1000"/>
                                        <p:tgtEl>
                                          <p:spTgt spid="1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 grpId="1" animBg="1" advAuto="0"/>
      <p:bldP spid="1465" grpId="2" animBg="1" advAuto="0"/>
      <p:bldP spid="1469" grpId="3" animBg="1" advAuto="0"/>
      <p:bldP spid="1473" grpId="4" animBg="1" advAuto="0"/>
      <p:bldP spid="1477" grpId="5" animBg="1" advAuto="0"/>
      <p:bldP spid="1481" grpId="6" animBg="1" advAuto="0"/>
      <p:bldP spid="1485" grpId="7"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7" name="Shape 1487"/>
          <p:cNvSpPr/>
          <p:nvPr/>
        </p:nvSpPr>
        <p:spPr>
          <a:xfrm>
            <a:off x="-2128" y="-31747"/>
            <a:ext cx="24388255" cy="13779496"/>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488" name="Shape 1488"/>
          <p:cNvSpPr/>
          <p:nvPr/>
        </p:nvSpPr>
        <p:spPr>
          <a:xfrm>
            <a:off x="3871114" y="-48525"/>
            <a:ext cx="20518621" cy="13813050"/>
          </a:xfrm>
          <a:prstGeom prst="rect">
            <a:avLst/>
          </a:prstGeom>
          <a:solidFill>
            <a:schemeClr val="accent1">
              <a:hueOff val="273562"/>
              <a:satOff val="2937"/>
              <a:lumOff val="-22233"/>
              <a:alpha val="84824"/>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489" name="Shape 1489"/>
          <p:cNvSpPr/>
          <p:nvPr/>
        </p:nvSpPr>
        <p:spPr>
          <a:xfrm>
            <a:off x="13973605" y="4656370"/>
            <a:ext cx="6061712"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10000" spc="800">
                <a:solidFill>
                  <a:srgbClr val="FF85FF"/>
                </a:solidFill>
                <a:latin typeface="Montserrat"/>
                <a:ea typeface="Montserrat"/>
                <a:cs typeface="Montserrat"/>
                <a:sym typeface="Montserrat"/>
              </a:defRPr>
            </a:lvl1pPr>
          </a:lstStyle>
          <a:p>
            <a:r>
              <a:t>GRANTS</a:t>
            </a:r>
          </a:p>
        </p:txBody>
      </p:sp>
      <p:sp>
        <p:nvSpPr>
          <p:cNvPr id="1490" name="Shape 1490"/>
          <p:cNvSpPr/>
          <p:nvPr/>
        </p:nvSpPr>
        <p:spPr>
          <a:xfrm>
            <a:off x="13973605" y="6247791"/>
            <a:ext cx="259238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3500" spc="280">
                <a:solidFill>
                  <a:srgbClr val="FFFFFF"/>
                </a:solidFill>
                <a:latin typeface="Montserrat"/>
                <a:ea typeface="Montserrat"/>
                <a:cs typeface="Montserrat"/>
                <a:sym typeface="Montserrat"/>
              </a:defRPr>
            </a:lvl1pPr>
          </a:lstStyle>
          <a:p>
            <a:r>
              <a:t>2015/2016</a:t>
            </a:r>
          </a:p>
        </p:txBody>
      </p:sp>
      <p:pic>
        <p:nvPicPr>
          <p:cNvPr id="1491" name="shutterstock_146650463-filtered.jpeg"/>
          <p:cNvPicPr>
            <a:picLocks noChangeAspect="1"/>
          </p:cNvPicPr>
          <p:nvPr/>
        </p:nvPicPr>
        <p:blipFill>
          <a:blip r:embed="rId2">
            <a:extLst/>
          </a:blip>
          <a:stretch>
            <a:fillRect/>
          </a:stretch>
        </p:blipFill>
        <p:spPr>
          <a:xfrm>
            <a:off x="667456" y="2521743"/>
            <a:ext cx="12952452" cy="8672611"/>
          </a:xfrm>
          <a:prstGeom prst="rect">
            <a:avLst/>
          </a:prstGeom>
          <a:ln w="25400">
            <a:miter lim="400000"/>
          </a:ln>
        </p:spPr>
      </p:pic>
      <p:grpSp>
        <p:nvGrpSpPr>
          <p:cNvPr id="1494" name="Group 1494"/>
          <p:cNvGrpSpPr/>
          <p:nvPr/>
        </p:nvGrpSpPr>
        <p:grpSpPr>
          <a:xfrm>
            <a:off x="18486028" y="11652788"/>
            <a:ext cx="5008242" cy="1180295"/>
            <a:chOff x="0" y="0"/>
            <a:chExt cx="5008241" cy="1180293"/>
          </a:xfrm>
        </p:grpSpPr>
        <p:sp>
          <p:nvSpPr>
            <p:cNvPr id="1492" name="Shape 1492"/>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FFFFFF"/>
                  </a:solidFill>
                </a:rPr>
                <a:t>ANNUAL ADDRESS</a:t>
              </a:r>
              <a:r>
                <a:t> 2016</a:t>
              </a:r>
            </a:p>
          </p:txBody>
        </p:sp>
        <p:pic>
          <p:nvPicPr>
            <p:cNvPr id="1493" name="past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625">
        <p14:doors dir="vert"/>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6" name="Shape 1496"/>
          <p:cNvSpPr/>
          <p:nvPr/>
        </p:nvSpPr>
        <p:spPr>
          <a:xfrm>
            <a:off x="-2128" y="-48525"/>
            <a:ext cx="24388255" cy="13813051"/>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grpSp>
        <p:nvGrpSpPr>
          <p:cNvPr id="1499" name="Group 1499"/>
          <p:cNvGrpSpPr/>
          <p:nvPr/>
        </p:nvGrpSpPr>
        <p:grpSpPr>
          <a:xfrm>
            <a:off x="18486028" y="11652788"/>
            <a:ext cx="5008242" cy="1180295"/>
            <a:chOff x="0" y="0"/>
            <a:chExt cx="5008241" cy="1180293"/>
          </a:xfrm>
        </p:grpSpPr>
        <p:sp>
          <p:nvSpPr>
            <p:cNvPr id="1497" name="Shape 1497"/>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1498"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1500" name="Shape 1500"/>
          <p:cNvSpPr/>
          <p:nvPr/>
        </p:nvSpPr>
        <p:spPr>
          <a:xfrm>
            <a:off x="5259514" y="519131"/>
            <a:ext cx="13864972"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7000" spc="560">
                <a:solidFill>
                  <a:srgbClr val="002A5C"/>
                </a:solidFill>
                <a:latin typeface="Montserrat"/>
                <a:ea typeface="Montserrat"/>
                <a:cs typeface="Montserrat"/>
                <a:sym typeface="Montserrat"/>
              </a:defRPr>
            </a:pPr>
            <a:r>
              <a:t>GRANT RECIPIENTS </a:t>
            </a:r>
            <a:r>
              <a:rPr sz="5000" spc="400">
                <a:solidFill>
                  <a:srgbClr val="FF85FF"/>
                </a:solidFill>
              </a:rPr>
              <a:t>2015-2016</a:t>
            </a:r>
          </a:p>
        </p:txBody>
      </p:sp>
      <p:pic>
        <p:nvPicPr>
          <p:cNvPr id="1501" name="OrthopaedicSurgeryPhotoshoot_KaylaRocca-397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80146" y="-14591408"/>
            <a:ext cx="20571489" cy="13716001"/>
          </a:xfrm>
          <a:prstGeom prst="rect">
            <a:avLst/>
          </a:prstGeom>
          <a:ln w="12700">
            <a:miter lim="400000"/>
          </a:ln>
        </p:spPr>
      </p:pic>
      <p:grpSp>
        <p:nvGrpSpPr>
          <p:cNvPr id="1505" name="Group 1505"/>
          <p:cNvGrpSpPr/>
          <p:nvPr/>
        </p:nvGrpSpPr>
        <p:grpSpPr>
          <a:xfrm>
            <a:off x="665535" y="5879215"/>
            <a:ext cx="7334036" cy="1957388"/>
            <a:chOff x="-17876" y="0"/>
            <a:chExt cx="7334034" cy="1957387"/>
          </a:xfrm>
        </p:grpSpPr>
        <p:sp>
          <p:nvSpPr>
            <p:cNvPr id="1502" name="Shape 1502"/>
            <p:cNvSpPr/>
            <p:nvPr/>
          </p:nvSpPr>
          <p:spPr>
            <a:xfrm>
              <a:off x="2697521" y="922975"/>
              <a:ext cx="3027186"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ROB CARTOTTO</a:t>
              </a:r>
            </a:p>
          </p:txBody>
        </p:sp>
        <p:pic>
          <p:nvPicPr>
            <p:cNvPr id="1503" name="Cartotto, R. 2013.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7877" y="0"/>
              <a:ext cx="2527301"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504" name="Shape 1504"/>
            <p:cNvSpPr/>
            <p:nvPr/>
          </p:nvSpPr>
          <p:spPr>
            <a:xfrm>
              <a:off x="3064198" y="1416504"/>
              <a:ext cx="4251961"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pPr>
                <a:defRPr sz="2900"/>
              </a:pPr>
              <a:r>
                <a:rPr sz="2000"/>
                <a:t>US Department of Defense Grant</a:t>
              </a:r>
            </a:p>
          </p:txBody>
        </p:sp>
      </p:grpSp>
      <p:grpSp>
        <p:nvGrpSpPr>
          <p:cNvPr id="1509" name="Group 1509"/>
          <p:cNvGrpSpPr/>
          <p:nvPr/>
        </p:nvGrpSpPr>
        <p:grpSpPr>
          <a:xfrm>
            <a:off x="14868537" y="7620155"/>
            <a:ext cx="6715633" cy="1957389"/>
            <a:chOff x="0" y="0"/>
            <a:chExt cx="6715631" cy="1957387"/>
          </a:xfrm>
        </p:grpSpPr>
        <p:sp>
          <p:nvSpPr>
            <p:cNvPr id="1506" name="Shape 1506"/>
            <p:cNvSpPr/>
            <p:nvPr/>
          </p:nvSpPr>
          <p:spPr>
            <a:xfrm>
              <a:off x="2715398" y="705644"/>
              <a:ext cx="4000234"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MICHAEL CUSIMANO</a:t>
              </a:r>
            </a:p>
          </p:txBody>
        </p:sp>
        <p:pic>
          <p:nvPicPr>
            <p:cNvPr id="1507" name="Cusimano, M. 2013.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0"/>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508" name="Shape 1508"/>
            <p:cNvSpPr/>
            <p:nvPr/>
          </p:nvSpPr>
          <p:spPr>
            <a:xfrm>
              <a:off x="3099951" y="1313398"/>
              <a:ext cx="1523747"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r>
                <a:t>CIHR Grant</a:t>
              </a:r>
            </a:p>
          </p:txBody>
        </p:sp>
      </p:grpSp>
      <p:grpSp>
        <p:nvGrpSpPr>
          <p:cNvPr id="1513" name="Group 1513"/>
          <p:cNvGrpSpPr/>
          <p:nvPr/>
        </p:nvGrpSpPr>
        <p:grpSpPr>
          <a:xfrm>
            <a:off x="621767" y="2040669"/>
            <a:ext cx="7421571" cy="1957388"/>
            <a:chOff x="0" y="-17876"/>
            <a:chExt cx="7421569" cy="1957387"/>
          </a:xfrm>
        </p:grpSpPr>
        <p:sp>
          <p:nvSpPr>
            <p:cNvPr id="1510" name="Shape 1510"/>
            <p:cNvSpPr/>
            <p:nvPr/>
          </p:nvSpPr>
          <p:spPr>
            <a:xfrm>
              <a:off x="2697522" y="922976"/>
              <a:ext cx="3063647"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NANCY BAXTER</a:t>
              </a:r>
            </a:p>
          </p:txBody>
        </p:sp>
        <p:pic>
          <p:nvPicPr>
            <p:cNvPr id="1511" name="Baxter, N. 2013.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17877"/>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512" name="Shape 1512"/>
            <p:cNvSpPr/>
            <p:nvPr/>
          </p:nvSpPr>
          <p:spPr>
            <a:xfrm>
              <a:off x="3064199" y="1416504"/>
              <a:ext cx="4357371"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pPr>
                <a:defRPr sz="2900"/>
              </a:pPr>
              <a:r>
                <a:rPr sz="2000"/>
                <a:t>CIHR Knowledge Synthesis Grant </a:t>
              </a:r>
            </a:p>
          </p:txBody>
        </p:sp>
      </p:grpSp>
      <p:grpSp>
        <p:nvGrpSpPr>
          <p:cNvPr id="1517" name="Group 1517"/>
          <p:cNvGrpSpPr/>
          <p:nvPr/>
        </p:nvGrpSpPr>
        <p:grpSpPr>
          <a:xfrm>
            <a:off x="674270" y="9754670"/>
            <a:ext cx="9297866" cy="1920479"/>
            <a:chOff x="0" y="36909"/>
            <a:chExt cx="9297865" cy="1920478"/>
          </a:xfrm>
        </p:grpSpPr>
        <p:sp>
          <p:nvSpPr>
            <p:cNvPr id="1514" name="Shape 1514"/>
            <p:cNvSpPr/>
            <p:nvPr/>
          </p:nvSpPr>
          <p:spPr>
            <a:xfrm>
              <a:off x="2697522" y="922976"/>
              <a:ext cx="2113433"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SUNIT DAS</a:t>
              </a:r>
            </a:p>
          </p:txBody>
        </p:sp>
        <p:pic>
          <p:nvPicPr>
            <p:cNvPr id="1515" name="Das, S. 2013.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0" y="36909"/>
              <a:ext cx="2527300" cy="1920479"/>
            </a:xfrm>
            <a:custGeom>
              <a:avLst/>
              <a:gdLst/>
              <a:ahLst/>
              <a:cxnLst>
                <a:cxn ang="0">
                  <a:pos x="wd2" y="hd2"/>
                </a:cxn>
                <a:cxn ang="5400000">
                  <a:pos x="wd2" y="hd2"/>
                </a:cxn>
                <a:cxn ang="10800000">
                  <a:pos x="wd2" y="hd2"/>
                </a:cxn>
                <a:cxn ang="16200000">
                  <a:pos x="wd2" y="hd2"/>
                </a:cxn>
              </a:cxnLst>
              <a:rect l="0" t="0" r="r" b="b"/>
              <a:pathLst>
                <a:path w="21600" h="21600" extrusionOk="0">
                  <a:moveTo>
                    <a:pt x="736" y="0"/>
                  </a:moveTo>
                  <a:cubicBezTo>
                    <a:pt x="292" y="411"/>
                    <a:pt x="0" y="1088"/>
                    <a:pt x="0" y="1857"/>
                  </a:cubicBezTo>
                  <a:lnTo>
                    <a:pt x="0" y="19332"/>
                  </a:lnTo>
                  <a:cubicBezTo>
                    <a:pt x="0" y="20587"/>
                    <a:pt x="773" y="21600"/>
                    <a:pt x="1727" y="21600"/>
                  </a:cubicBezTo>
                  <a:lnTo>
                    <a:pt x="19873" y="21600"/>
                  </a:lnTo>
                  <a:cubicBezTo>
                    <a:pt x="20827" y="21600"/>
                    <a:pt x="21600" y="20587"/>
                    <a:pt x="21600" y="19332"/>
                  </a:cubicBezTo>
                  <a:lnTo>
                    <a:pt x="21600" y="1857"/>
                  </a:lnTo>
                  <a:cubicBezTo>
                    <a:pt x="21600" y="1088"/>
                    <a:pt x="21308" y="411"/>
                    <a:pt x="20864" y="0"/>
                  </a:cubicBezTo>
                  <a:lnTo>
                    <a:pt x="736" y="0"/>
                  </a:lnTo>
                  <a:close/>
                </a:path>
              </a:pathLst>
            </a:custGeom>
            <a:ln w="12700" cap="flat">
              <a:noFill/>
              <a:miter lim="400000"/>
            </a:ln>
            <a:effectLst/>
          </p:spPr>
        </p:pic>
        <p:sp>
          <p:nvSpPr>
            <p:cNvPr id="1516" name="Shape 1516"/>
            <p:cNvSpPr/>
            <p:nvPr/>
          </p:nvSpPr>
          <p:spPr>
            <a:xfrm>
              <a:off x="3064197" y="1416504"/>
              <a:ext cx="6233669"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pPr>
                <a:defRPr sz="2900"/>
              </a:pPr>
              <a:r>
                <a:rPr sz="2000"/>
                <a:t>CIHR Transitional Open Operating Grant ($500K)</a:t>
              </a:r>
            </a:p>
          </p:txBody>
        </p:sp>
      </p:grpSp>
      <p:grpSp>
        <p:nvGrpSpPr>
          <p:cNvPr id="1522" name="Group 1522"/>
          <p:cNvGrpSpPr/>
          <p:nvPr/>
        </p:nvGrpSpPr>
        <p:grpSpPr>
          <a:xfrm>
            <a:off x="14400308" y="2605169"/>
            <a:ext cx="6824727" cy="2939924"/>
            <a:chOff x="0" y="0"/>
            <a:chExt cx="6824726" cy="2939922"/>
          </a:xfrm>
        </p:grpSpPr>
        <p:sp>
          <p:nvSpPr>
            <p:cNvPr id="1518" name="Shape 1518"/>
            <p:cNvSpPr/>
            <p:nvPr/>
          </p:nvSpPr>
          <p:spPr>
            <a:xfrm>
              <a:off x="0" y="2003465"/>
              <a:ext cx="6824727"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SEAN CLEARY &amp; ANAND GHANEKAR</a:t>
              </a:r>
            </a:p>
          </p:txBody>
        </p:sp>
        <p:pic>
          <p:nvPicPr>
            <p:cNvPr id="1519" name="Cleary, S. 2013.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91135" y="19050"/>
              <a:ext cx="2527301" cy="1938338"/>
            </a:xfrm>
            <a:custGeom>
              <a:avLst/>
              <a:gdLst/>
              <a:ahLst/>
              <a:cxnLst>
                <a:cxn ang="0">
                  <a:pos x="wd2" y="hd2"/>
                </a:cxn>
                <a:cxn ang="5400000">
                  <a:pos x="wd2" y="hd2"/>
                </a:cxn>
                <a:cxn ang="10800000">
                  <a:pos x="wd2" y="hd2"/>
                </a:cxn>
                <a:cxn ang="16200000">
                  <a:pos x="wd2" y="hd2"/>
                </a:cxn>
              </a:cxnLst>
              <a:rect l="0" t="0" r="r" b="b"/>
              <a:pathLst>
                <a:path w="21600" h="21600" extrusionOk="0">
                  <a:moveTo>
                    <a:pt x="1004" y="0"/>
                  </a:moveTo>
                  <a:cubicBezTo>
                    <a:pt x="413" y="357"/>
                    <a:pt x="0" y="1133"/>
                    <a:pt x="0" y="2039"/>
                  </a:cubicBezTo>
                  <a:lnTo>
                    <a:pt x="0" y="19353"/>
                  </a:lnTo>
                  <a:cubicBezTo>
                    <a:pt x="0" y="20596"/>
                    <a:pt x="773" y="21600"/>
                    <a:pt x="1727" y="21600"/>
                  </a:cubicBezTo>
                  <a:lnTo>
                    <a:pt x="19873" y="21600"/>
                  </a:lnTo>
                  <a:cubicBezTo>
                    <a:pt x="20827" y="21600"/>
                    <a:pt x="21600" y="20596"/>
                    <a:pt x="21600" y="19353"/>
                  </a:cubicBezTo>
                  <a:lnTo>
                    <a:pt x="21600" y="2039"/>
                  </a:lnTo>
                  <a:cubicBezTo>
                    <a:pt x="21600" y="1134"/>
                    <a:pt x="21190" y="357"/>
                    <a:pt x="20599" y="0"/>
                  </a:cubicBezTo>
                  <a:lnTo>
                    <a:pt x="1004" y="0"/>
                  </a:lnTo>
                  <a:close/>
                </a:path>
              </a:pathLst>
            </a:custGeom>
            <a:ln w="12700" cap="flat">
              <a:noFill/>
              <a:miter lim="400000"/>
            </a:ln>
            <a:effectLst/>
          </p:spPr>
        </p:pic>
        <p:sp>
          <p:nvSpPr>
            <p:cNvPr id="1520" name="Shape 1520"/>
            <p:cNvSpPr/>
            <p:nvPr/>
          </p:nvSpPr>
          <p:spPr>
            <a:xfrm>
              <a:off x="1662175" y="2533522"/>
              <a:ext cx="3500375"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000">
                  <a:solidFill>
                    <a:srgbClr val="1D296F"/>
                  </a:solidFill>
                  <a:latin typeface="Montserrat"/>
                  <a:ea typeface="Montserrat"/>
                  <a:cs typeface="Montserrat"/>
                  <a:sym typeface="Montserrat"/>
                </a:defRPr>
              </a:lvl1pPr>
            </a:lstStyle>
            <a:p>
              <a:pPr>
                <a:defRPr sz="2900"/>
              </a:pPr>
              <a:r>
                <a:rPr sz="2000"/>
                <a:t>Canadian Liver Foundation</a:t>
              </a:r>
            </a:p>
          </p:txBody>
        </p:sp>
        <p:pic>
          <p:nvPicPr>
            <p:cNvPr id="1521" name="Ghanekar, A. 2013.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3643225" y="0"/>
              <a:ext cx="2527301"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200"/>
                                  </p:stCondLst>
                                  <p:iterate>
                                    <p:tmAbs val="0"/>
                                  </p:iterate>
                                  <p:childTnLst>
                                    <p:set>
                                      <p:cBhvr>
                                        <p:cTn id="6" fill="hold"/>
                                        <p:tgtEl>
                                          <p:spTgt spid="1513"/>
                                        </p:tgtEl>
                                        <p:attrNameLst>
                                          <p:attrName>style.visibility</p:attrName>
                                        </p:attrNameLst>
                                      </p:cBhvr>
                                      <p:to>
                                        <p:strVal val="visible"/>
                                      </p:to>
                                    </p:set>
                                    <p:animEffect transition="in" filter="dissolve">
                                      <p:cBhvr>
                                        <p:cTn id="7" dur="1000"/>
                                        <p:tgtEl>
                                          <p:spTgt spid="1513"/>
                                        </p:tgtEl>
                                      </p:cBhvr>
                                    </p:animEffect>
                                  </p:childTnLst>
                                </p:cTn>
                              </p:par>
                            </p:childTnLst>
                          </p:cTn>
                        </p:par>
                        <p:par>
                          <p:cTn id="8" fill="hold">
                            <p:stCondLst>
                              <p:cond delay="1200"/>
                            </p:stCondLst>
                            <p:childTnLst>
                              <p:par>
                                <p:cTn id="9" presetID="9" presetClass="entr" fill="hold" grpId="2" nodeType="afterEffect">
                                  <p:stCondLst>
                                    <p:cond delay="200"/>
                                  </p:stCondLst>
                                  <p:iterate>
                                    <p:tmAbs val="0"/>
                                  </p:iterate>
                                  <p:childTnLst>
                                    <p:set>
                                      <p:cBhvr>
                                        <p:cTn id="10" fill="hold"/>
                                        <p:tgtEl>
                                          <p:spTgt spid="1505"/>
                                        </p:tgtEl>
                                        <p:attrNameLst>
                                          <p:attrName>style.visibility</p:attrName>
                                        </p:attrNameLst>
                                      </p:cBhvr>
                                      <p:to>
                                        <p:strVal val="visible"/>
                                      </p:to>
                                    </p:set>
                                    <p:animEffect transition="in" filter="dissolve">
                                      <p:cBhvr>
                                        <p:cTn id="11" dur="1000"/>
                                        <p:tgtEl>
                                          <p:spTgt spid="1505"/>
                                        </p:tgtEl>
                                      </p:cBhvr>
                                    </p:animEffect>
                                  </p:childTnLst>
                                </p:cTn>
                              </p:par>
                            </p:childTnLst>
                          </p:cTn>
                        </p:par>
                        <p:par>
                          <p:cTn id="12" fill="hold">
                            <p:stCondLst>
                              <p:cond delay="2400"/>
                            </p:stCondLst>
                            <p:childTnLst>
                              <p:par>
                                <p:cTn id="13" presetID="9" presetClass="entr" fill="hold" grpId="3" nodeType="afterEffect">
                                  <p:stCondLst>
                                    <p:cond delay="200"/>
                                  </p:stCondLst>
                                  <p:iterate>
                                    <p:tmAbs val="0"/>
                                  </p:iterate>
                                  <p:childTnLst>
                                    <p:set>
                                      <p:cBhvr>
                                        <p:cTn id="14" fill="hold"/>
                                        <p:tgtEl>
                                          <p:spTgt spid="1522"/>
                                        </p:tgtEl>
                                        <p:attrNameLst>
                                          <p:attrName>style.visibility</p:attrName>
                                        </p:attrNameLst>
                                      </p:cBhvr>
                                      <p:to>
                                        <p:strVal val="visible"/>
                                      </p:to>
                                    </p:set>
                                    <p:animEffect transition="in" filter="dissolve">
                                      <p:cBhvr>
                                        <p:cTn id="15" dur="1000"/>
                                        <p:tgtEl>
                                          <p:spTgt spid="1522"/>
                                        </p:tgtEl>
                                      </p:cBhvr>
                                    </p:animEffect>
                                  </p:childTnLst>
                                </p:cTn>
                              </p:par>
                            </p:childTnLst>
                          </p:cTn>
                        </p:par>
                        <p:par>
                          <p:cTn id="16" fill="hold">
                            <p:stCondLst>
                              <p:cond delay="3600"/>
                            </p:stCondLst>
                            <p:childTnLst>
                              <p:par>
                                <p:cTn id="17" presetID="9" presetClass="entr" fill="hold" grpId="4" nodeType="afterEffect">
                                  <p:stCondLst>
                                    <p:cond delay="200"/>
                                  </p:stCondLst>
                                  <p:iterate>
                                    <p:tmAbs val="0"/>
                                  </p:iterate>
                                  <p:childTnLst>
                                    <p:set>
                                      <p:cBhvr>
                                        <p:cTn id="18" fill="hold"/>
                                        <p:tgtEl>
                                          <p:spTgt spid="1509"/>
                                        </p:tgtEl>
                                        <p:attrNameLst>
                                          <p:attrName>style.visibility</p:attrName>
                                        </p:attrNameLst>
                                      </p:cBhvr>
                                      <p:to>
                                        <p:strVal val="visible"/>
                                      </p:to>
                                    </p:set>
                                    <p:animEffect transition="in" filter="dissolve">
                                      <p:cBhvr>
                                        <p:cTn id="19" dur="1000"/>
                                        <p:tgtEl>
                                          <p:spTgt spid="1509"/>
                                        </p:tgtEl>
                                      </p:cBhvr>
                                    </p:animEffect>
                                  </p:childTnLst>
                                </p:cTn>
                              </p:par>
                            </p:childTnLst>
                          </p:cTn>
                        </p:par>
                        <p:par>
                          <p:cTn id="20" fill="hold">
                            <p:stCondLst>
                              <p:cond delay="4800"/>
                            </p:stCondLst>
                            <p:childTnLst>
                              <p:par>
                                <p:cTn id="21" presetID="9" presetClass="entr" fill="hold" grpId="5" nodeType="afterEffect">
                                  <p:stCondLst>
                                    <p:cond delay="200"/>
                                  </p:stCondLst>
                                  <p:iterate>
                                    <p:tmAbs val="0"/>
                                  </p:iterate>
                                  <p:childTnLst>
                                    <p:set>
                                      <p:cBhvr>
                                        <p:cTn id="22" fill="hold"/>
                                        <p:tgtEl>
                                          <p:spTgt spid="1517"/>
                                        </p:tgtEl>
                                        <p:attrNameLst>
                                          <p:attrName>style.visibility</p:attrName>
                                        </p:attrNameLst>
                                      </p:cBhvr>
                                      <p:to>
                                        <p:strVal val="visible"/>
                                      </p:to>
                                    </p:set>
                                    <p:animEffect transition="in" filter="dissolve">
                                      <p:cBhvr>
                                        <p:cTn id="23" dur="1000"/>
                                        <p:tgtEl>
                                          <p:spTgt spid="1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 grpId="2" animBg="1" advAuto="0"/>
      <p:bldP spid="1509" grpId="4" animBg="1" advAuto="0"/>
      <p:bldP spid="1513" grpId="1" animBg="1" advAuto="0"/>
      <p:bldP spid="1517" grpId="5" animBg="1" advAuto="0"/>
      <p:bldP spid="1522" grpId="3"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4" name="Shape 1524"/>
          <p:cNvSpPr/>
          <p:nvPr/>
        </p:nvSpPr>
        <p:spPr>
          <a:xfrm>
            <a:off x="-2128" y="-48525"/>
            <a:ext cx="24388255" cy="13813051"/>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grpSp>
        <p:nvGrpSpPr>
          <p:cNvPr id="1527" name="Group 1527"/>
          <p:cNvGrpSpPr/>
          <p:nvPr/>
        </p:nvGrpSpPr>
        <p:grpSpPr>
          <a:xfrm>
            <a:off x="18486028" y="11652788"/>
            <a:ext cx="5008242" cy="1180295"/>
            <a:chOff x="0" y="0"/>
            <a:chExt cx="5008241" cy="1180293"/>
          </a:xfrm>
        </p:grpSpPr>
        <p:sp>
          <p:nvSpPr>
            <p:cNvPr id="1525" name="Shape 1525"/>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1526"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1528" name="Shape 1528"/>
          <p:cNvSpPr/>
          <p:nvPr/>
        </p:nvSpPr>
        <p:spPr>
          <a:xfrm>
            <a:off x="4647722" y="413923"/>
            <a:ext cx="16830422"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7000" spc="560">
                <a:solidFill>
                  <a:srgbClr val="002A5C"/>
                </a:solidFill>
                <a:latin typeface="Montserrat"/>
                <a:ea typeface="Montserrat"/>
                <a:cs typeface="Montserrat"/>
                <a:sym typeface="Montserrat"/>
              </a:defRPr>
            </a:pPr>
            <a:r>
              <a:t>GRANT RECIPIENTS </a:t>
            </a:r>
            <a:r>
              <a:rPr sz="5000" spc="400">
                <a:solidFill>
                  <a:srgbClr val="FF85FF"/>
                </a:solidFill>
              </a:rPr>
              <a:t>2015-2016 CONT’D</a:t>
            </a:r>
          </a:p>
        </p:txBody>
      </p:sp>
      <p:pic>
        <p:nvPicPr>
          <p:cNvPr id="1529" name="OrthopaedicSurgeryPhotoshoot_KaylaRocca-397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80146" y="-14591408"/>
            <a:ext cx="20571489" cy="13716001"/>
          </a:xfrm>
          <a:prstGeom prst="rect">
            <a:avLst/>
          </a:prstGeom>
          <a:ln w="12700">
            <a:miter lim="400000"/>
          </a:ln>
        </p:spPr>
      </p:pic>
      <p:grpSp>
        <p:nvGrpSpPr>
          <p:cNvPr id="1533" name="Group 1533"/>
          <p:cNvGrpSpPr/>
          <p:nvPr/>
        </p:nvGrpSpPr>
        <p:grpSpPr>
          <a:xfrm>
            <a:off x="1218234" y="2608398"/>
            <a:ext cx="11867488" cy="1957388"/>
            <a:chOff x="35753" y="375413"/>
            <a:chExt cx="11867487" cy="1957387"/>
          </a:xfrm>
        </p:grpSpPr>
        <p:sp>
          <p:nvSpPr>
            <p:cNvPr id="1530" name="Shape 1530"/>
            <p:cNvSpPr/>
            <p:nvPr/>
          </p:nvSpPr>
          <p:spPr>
            <a:xfrm>
              <a:off x="2697521" y="922975"/>
              <a:ext cx="2576387"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PETER DIRKS</a:t>
              </a:r>
            </a:p>
          </p:txBody>
        </p:sp>
        <p:pic>
          <p:nvPicPr>
            <p:cNvPr id="1531" name="Dirks, P. 2013.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5753" y="375413"/>
              <a:ext cx="2527301"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532" name="Shape 1532"/>
            <p:cNvSpPr/>
            <p:nvPr/>
          </p:nvSpPr>
          <p:spPr>
            <a:xfrm>
              <a:off x="3082075" y="1519116"/>
              <a:ext cx="8821167"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584200">
                <a:defRPr sz="2900">
                  <a:solidFill>
                    <a:srgbClr val="1D296F"/>
                  </a:solidFill>
                  <a:latin typeface="Montserrat"/>
                  <a:ea typeface="Montserrat"/>
                  <a:cs typeface="Montserrat"/>
                  <a:sym typeface="Montserrat"/>
                </a:defRPr>
              </a:pPr>
              <a:r>
                <a:rPr sz="2000"/>
                <a:t>Canadian Cancer Society Innovation &amp; Innovation to Impact ($200K) </a:t>
              </a:r>
            </a:p>
            <a:p>
              <a:pPr algn="l" defTabSz="584200">
                <a:defRPr sz="2900">
                  <a:solidFill>
                    <a:srgbClr val="1D296F"/>
                  </a:solidFill>
                  <a:latin typeface="Montserrat"/>
                  <a:ea typeface="Montserrat"/>
                  <a:cs typeface="Montserrat"/>
                  <a:sym typeface="Montserrat"/>
                </a:defRPr>
              </a:pPr>
              <a:r>
                <a:rPr sz="2000"/>
                <a:t>CIHR Transitional Open Operating Grant ($900K)</a:t>
              </a:r>
            </a:p>
          </p:txBody>
        </p:sp>
      </p:grpSp>
      <p:grpSp>
        <p:nvGrpSpPr>
          <p:cNvPr id="1537" name="Group 1537"/>
          <p:cNvGrpSpPr/>
          <p:nvPr/>
        </p:nvGrpSpPr>
        <p:grpSpPr>
          <a:xfrm>
            <a:off x="1240502" y="5879215"/>
            <a:ext cx="6781429" cy="1957388"/>
            <a:chOff x="0" y="0"/>
            <a:chExt cx="6781427" cy="1957387"/>
          </a:xfrm>
        </p:grpSpPr>
        <p:sp>
          <p:nvSpPr>
            <p:cNvPr id="1534" name="Shape 1534"/>
            <p:cNvSpPr/>
            <p:nvPr/>
          </p:nvSpPr>
          <p:spPr>
            <a:xfrm>
              <a:off x="2715398" y="705644"/>
              <a:ext cx="2798471"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JAMES DRAKE</a:t>
              </a:r>
            </a:p>
          </p:txBody>
        </p:sp>
        <p:pic>
          <p:nvPicPr>
            <p:cNvPr id="1535" name="Drake, J. 2013.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0"/>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536" name="Shape 1536"/>
            <p:cNvSpPr/>
            <p:nvPr/>
          </p:nvSpPr>
          <p:spPr>
            <a:xfrm>
              <a:off x="3099951" y="1313398"/>
              <a:ext cx="3681477"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r>
                <a:t>NSERC Discovery Grant 2016</a:t>
              </a:r>
            </a:p>
          </p:txBody>
        </p:sp>
      </p:grpSp>
      <p:grpSp>
        <p:nvGrpSpPr>
          <p:cNvPr id="1541" name="Group 1541"/>
          <p:cNvGrpSpPr/>
          <p:nvPr/>
        </p:nvGrpSpPr>
        <p:grpSpPr>
          <a:xfrm>
            <a:off x="13201805" y="2608398"/>
            <a:ext cx="9331904" cy="1957388"/>
            <a:chOff x="0" y="0"/>
            <a:chExt cx="9331903" cy="1957387"/>
          </a:xfrm>
        </p:grpSpPr>
        <p:sp>
          <p:nvSpPr>
            <p:cNvPr id="1538" name="Shape 1538"/>
            <p:cNvSpPr/>
            <p:nvPr/>
          </p:nvSpPr>
          <p:spPr>
            <a:xfrm>
              <a:off x="2697522" y="922975"/>
              <a:ext cx="4789502"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JOAO de REZENDE-NETO</a:t>
              </a:r>
            </a:p>
          </p:txBody>
        </p:sp>
        <p:pic>
          <p:nvPicPr>
            <p:cNvPr id="1539" name="Rezende-Neto, Joao.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540" name="Shape 1540"/>
            <p:cNvSpPr/>
            <p:nvPr/>
          </p:nvSpPr>
          <p:spPr>
            <a:xfrm>
              <a:off x="3064199" y="1416504"/>
              <a:ext cx="6267705"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pPr>
                <a:defRPr sz="2900"/>
              </a:pPr>
              <a:r>
                <a:rPr sz="2000"/>
                <a:t>CIHR Proof of Principles Program Phase I ($100K)</a:t>
              </a:r>
            </a:p>
          </p:txBody>
        </p:sp>
      </p:grpSp>
      <p:grpSp>
        <p:nvGrpSpPr>
          <p:cNvPr id="1545" name="Group 1545"/>
          <p:cNvGrpSpPr/>
          <p:nvPr/>
        </p:nvGrpSpPr>
        <p:grpSpPr>
          <a:xfrm>
            <a:off x="13161835" y="5879215"/>
            <a:ext cx="8178873" cy="1957388"/>
            <a:chOff x="0" y="0"/>
            <a:chExt cx="8178872" cy="1957387"/>
          </a:xfrm>
        </p:grpSpPr>
        <p:sp>
          <p:nvSpPr>
            <p:cNvPr id="1542" name="Shape 1542"/>
            <p:cNvSpPr/>
            <p:nvPr/>
          </p:nvSpPr>
          <p:spPr>
            <a:xfrm>
              <a:off x="2649139" y="940853"/>
              <a:ext cx="3207652"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GREGORY FAIRN</a:t>
              </a:r>
            </a:p>
          </p:txBody>
        </p:sp>
        <p:pic>
          <p:nvPicPr>
            <p:cNvPr id="1543" name="Fairn, G.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0" y="0"/>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544" name="Shape 1544"/>
            <p:cNvSpPr/>
            <p:nvPr/>
          </p:nvSpPr>
          <p:spPr>
            <a:xfrm>
              <a:off x="3015814" y="1434381"/>
              <a:ext cx="5163059"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pPr>
                <a:defRPr sz="2900"/>
              </a:pPr>
              <a:r>
                <a:rPr sz="2000"/>
                <a:t>NSERC Research Tools and Instruments </a:t>
              </a:r>
            </a:p>
          </p:txBody>
        </p:sp>
      </p:grpSp>
      <p:grpSp>
        <p:nvGrpSpPr>
          <p:cNvPr id="1549" name="Group 1549"/>
          <p:cNvGrpSpPr/>
          <p:nvPr/>
        </p:nvGrpSpPr>
        <p:grpSpPr>
          <a:xfrm>
            <a:off x="1083180" y="9436676"/>
            <a:ext cx="8913251" cy="2157811"/>
            <a:chOff x="0" y="0"/>
            <a:chExt cx="8913249" cy="2157809"/>
          </a:xfrm>
        </p:grpSpPr>
        <p:sp>
          <p:nvSpPr>
            <p:cNvPr id="1546" name="Shape 1546"/>
            <p:cNvSpPr/>
            <p:nvPr/>
          </p:nvSpPr>
          <p:spPr>
            <a:xfrm>
              <a:off x="2697521" y="922976"/>
              <a:ext cx="2641944"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MARK ERWIN</a:t>
              </a:r>
            </a:p>
          </p:txBody>
        </p:sp>
        <p:pic>
          <p:nvPicPr>
            <p:cNvPr id="1547" name="Erwin, M.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0" y="0"/>
              <a:ext cx="2500710" cy="2157810"/>
            </a:xfrm>
            <a:custGeom>
              <a:avLst/>
              <a:gdLst/>
              <a:ahLst/>
              <a:cxnLst>
                <a:cxn ang="0">
                  <a:pos x="wd2" y="hd2"/>
                </a:cxn>
                <a:cxn ang="5400000">
                  <a:pos x="wd2" y="hd2"/>
                </a:cxn>
                <a:cxn ang="10800000">
                  <a:pos x="wd2" y="hd2"/>
                </a:cxn>
                <a:cxn ang="16200000">
                  <a:pos x="wd2" y="hd2"/>
                </a:cxn>
              </a:cxnLst>
              <a:rect l="0" t="0" r="r" b="b"/>
              <a:pathLst>
                <a:path w="21600" h="21600" extrusionOk="0">
                  <a:moveTo>
                    <a:pt x="1745" y="0"/>
                  </a:moveTo>
                  <a:cubicBezTo>
                    <a:pt x="782" y="0"/>
                    <a:pt x="0" y="906"/>
                    <a:pt x="0" y="2022"/>
                  </a:cubicBezTo>
                  <a:lnTo>
                    <a:pt x="0" y="19578"/>
                  </a:lnTo>
                  <a:cubicBezTo>
                    <a:pt x="0" y="20694"/>
                    <a:pt x="782" y="21600"/>
                    <a:pt x="1745" y="21600"/>
                  </a:cubicBezTo>
                  <a:lnTo>
                    <a:pt x="19859" y="21600"/>
                  </a:lnTo>
                  <a:cubicBezTo>
                    <a:pt x="20822" y="21600"/>
                    <a:pt x="21600" y="20694"/>
                    <a:pt x="21600" y="19578"/>
                  </a:cubicBezTo>
                  <a:lnTo>
                    <a:pt x="21600" y="2022"/>
                  </a:lnTo>
                  <a:cubicBezTo>
                    <a:pt x="21600" y="906"/>
                    <a:pt x="20822" y="0"/>
                    <a:pt x="19859" y="0"/>
                  </a:cubicBezTo>
                  <a:lnTo>
                    <a:pt x="1745" y="0"/>
                  </a:lnTo>
                  <a:close/>
                </a:path>
              </a:pathLst>
            </a:custGeom>
            <a:ln w="12700" cap="flat">
              <a:noFill/>
              <a:miter lim="400000"/>
            </a:ln>
            <a:effectLst/>
          </p:spPr>
        </p:pic>
        <p:sp>
          <p:nvSpPr>
            <p:cNvPr id="1548" name="Shape 1548"/>
            <p:cNvSpPr/>
            <p:nvPr/>
          </p:nvSpPr>
          <p:spPr>
            <a:xfrm>
              <a:off x="3099951" y="1660113"/>
              <a:ext cx="5813299"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defRPr sz="2000">
                  <a:solidFill>
                    <a:srgbClr val="1D296F"/>
                  </a:solidFill>
                  <a:latin typeface="Montserrat"/>
                  <a:ea typeface="Montserrat"/>
                  <a:cs typeface="Montserrat"/>
                  <a:sym typeface="Montserrat"/>
                </a:defRPr>
              </a:lvl1pPr>
            </a:lstStyle>
            <a:p>
              <a:pPr>
                <a:defRPr sz="2900"/>
              </a:pPr>
              <a:r>
                <a:rPr sz="2000"/>
                <a:t>Weston Brain Institute - Rapid Response 2015</a:t>
              </a:r>
            </a:p>
          </p:txBody>
        </p:sp>
      </p:grpSp>
      <p:grpSp>
        <p:nvGrpSpPr>
          <p:cNvPr id="1553" name="Group 1553"/>
          <p:cNvGrpSpPr/>
          <p:nvPr/>
        </p:nvGrpSpPr>
        <p:grpSpPr>
          <a:xfrm>
            <a:off x="13313418" y="9059753"/>
            <a:ext cx="5577844" cy="1957389"/>
            <a:chOff x="0" y="0"/>
            <a:chExt cx="5577843" cy="1957387"/>
          </a:xfrm>
        </p:grpSpPr>
        <p:sp>
          <p:nvSpPr>
            <p:cNvPr id="1550" name="Shape 1550"/>
            <p:cNvSpPr/>
            <p:nvPr/>
          </p:nvSpPr>
          <p:spPr>
            <a:xfrm>
              <a:off x="2951297" y="705643"/>
              <a:ext cx="1973111"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JOEL FISH</a:t>
              </a:r>
            </a:p>
          </p:txBody>
        </p:sp>
        <p:pic>
          <p:nvPicPr>
            <p:cNvPr id="1551" name="Fish, J. 2013.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0" y="0"/>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552" name="Shape 1552"/>
            <p:cNvSpPr/>
            <p:nvPr/>
          </p:nvSpPr>
          <p:spPr>
            <a:xfrm>
              <a:off x="3126266" y="1252646"/>
              <a:ext cx="2451578"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r" defTabSz="584200">
                <a:lnSpc>
                  <a:spcPct val="170000"/>
                </a:lnSpc>
                <a:defRPr sz="2000">
                  <a:solidFill>
                    <a:srgbClr val="1D296F"/>
                  </a:solidFill>
                  <a:latin typeface="Montserrat"/>
                  <a:ea typeface="Montserrat"/>
                  <a:cs typeface="Montserrat"/>
                  <a:sym typeface="Montserrat"/>
                </a:defRPr>
              </a:lvl1pPr>
            </a:lstStyle>
            <a:p>
              <a:pPr>
                <a:defRPr sz="2900"/>
              </a:pPr>
              <a:r>
                <a:rPr sz="2000"/>
                <a:t>PSI grant ($170K)</a:t>
              </a:r>
            </a:p>
          </p:txBody>
        </p:sp>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533"/>
                                        </p:tgtEl>
                                        <p:attrNameLst>
                                          <p:attrName>style.visibility</p:attrName>
                                        </p:attrNameLst>
                                      </p:cBhvr>
                                      <p:to>
                                        <p:strVal val="visible"/>
                                      </p:to>
                                    </p:set>
                                    <p:animEffect transition="in" filter="dissolve">
                                      <p:cBhvr>
                                        <p:cTn id="7" dur="1000"/>
                                        <p:tgtEl>
                                          <p:spTgt spid="1533"/>
                                        </p:tgtEl>
                                      </p:cBhvr>
                                    </p:animEffect>
                                  </p:childTnLst>
                                </p:cTn>
                              </p:par>
                            </p:childTnLst>
                          </p:cTn>
                        </p:par>
                        <p:par>
                          <p:cTn id="8" fill="hold">
                            <p:stCondLst>
                              <p:cond delay="1000"/>
                            </p:stCondLst>
                            <p:childTnLst>
                              <p:par>
                                <p:cTn id="9" presetID="9" presetClass="entr" fill="hold" grpId="2" nodeType="afterEffect">
                                  <p:stCondLst>
                                    <p:cond delay="200"/>
                                  </p:stCondLst>
                                  <p:iterate>
                                    <p:tmAbs val="0"/>
                                  </p:iterate>
                                  <p:childTnLst>
                                    <p:set>
                                      <p:cBhvr>
                                        <p:cTn id="10" fill="hold"/>
                                        <p:tgtEl>
                                          <p:spTgt spid="1537"/>
                                        </p:tgtEl>
                                        <p:attrNameLst>
                                          <p:attrName>style.visibility</p:attrName>
                                        </p:attrNameLst>
                                      </p:cBhvr>
                                      <p:to>
                                        <p:strVal val="visible"/>
                                      </p:to>
                                    </p:set>
                                    <p:animEffect transition="in" filter="dissolve">
                                      <p:cBhvr>
                                        <p:cTn id="11" dur="1000"/>
                                        <p:tgtEl>
                                          <p:spTgt spid="1537"/>
                                        </p:tgtEl>
                                      </p:cBhvr>
                                    </p:animEffect>
                                  </p:childTnLst>
                                </p:cTn>
                              </p:par>
                            </p:childTnLst>
                          </p:cTn>
                        </p:par>
                        <p:par>
                          <p:cTn id="12" fill="hold">
                            <p:stCondLst>
                              <p:cond delay="2200"/>
                            </p:stCondLst>
                            <p:childTnLst>
                              <p:par>
                                <p:cTn id="13" presetID="9" presetClass="entr" fill="hold" grpId="3" nodeType="afterEffect">
                                  <p:stCondLst>
                                    <p:cond delay="200"/>
                                  </p:stCondLst>
                                  <p:iterate>
                                    <p:tmAbs val="0"/>
                                  </p:iterate>
                                  <p:childTnLst>
                                    <p:set>
                                      <p:cBhvr>
                                        <p:cTn id="14" fill="hold"/>
                                        <p:tgtEl>
                                          <p:spTgt spid="1549"/>
                                        </p:tgtEl>
                                        <p:attrNameLst>
                                          <p:attrName>style.visibility</p:attrName>
                                        </p:attrNameLst>
                                      </p:cBhvr>
                                      <p:to>
                                        <p:strVal val="visible"/>
                                      </p:to>
                                    </p:set>
                                    <p:animEffect transition="in" filter="dissolve">
                                      <p:cBhvr>
                                        <p:cTn id="15" dur="1000"/>
                                        <p:tgtEl>
                                          <p:spTgt spid="1549"/>
                                        </p:tgtEl>
                                      </p:cBhvr>
                                    </p:animEffect>
                                  </p:childTnLst>
                                </p:cTn>
                              </p:par>
                            </p:childTnLst>
                          </p:cTn>
                        </p:par>
                        <p:par>
                          <p:cTn id="16" fill="hold">
                            <p:stCondLst>
                              <p:cond delay="3400"/>
                            </p:stCondLst>
                            <p:childTnLst>
                              <p:par>
                                <p:cTn id="17" presetID="9" presetClass="entr" fill="hold" grpId="4" nodeType="afterEffect">
                                  <p:stCondLst>
                                    <p:cond delay="0"/>
                                  </p:stCondLst>
                                  <p:iterate>
                                    <p:tmAbs val="0"/>
                                  </p:iterate>
                                  <p:childTnLst>
                                    <p:set>
                                      <p:cBhvr>
                                        <p:cTn id="18" fill="hold"/>
                                        <p:tgtEl>
                                          <p:spTgt spid="1541"/>
                                        </p:tgtEl>
                                        <p:attrNameLst>
                                          <p:attrName>style.visibility</p:attrName>
                                        </p:attrNameLst>
                                      </p:cBhvr>
                                      <p:to>
                                        <p:strVal val="visible"/>
                                      </p:to>
                                    </p:set>
                                    <p:animEffect transition="in" filter="dissolve">
                                      <p:cBhvr>
                                        <p:cTn id="19" dur="1000"/>
                                        <p:tgtEl>
                                          <p:spTgt spid="1541"/>
                                        </p:tgtEl>
                                      </p:cBhvr>
                                    </p:animEffect>
                                  </p:childTnLst>
                                </p:cTn>
                              </p:par>
                            </p:childTnLst>
                          </p:cTn>
                        </p:par>
                        <p:par>
                          <p:cTn id="20" fill="hold">
                            <p:stCondLst>
                              <p:cond delay="4400"/>
                            </p:stCondLst>
                            <p:childTnLst>
                              <p:par>
                                <p:cTn id="21" presetID="9" presetClass="entr" fill="hold" grpId="5" nodeType="afterEffect">
                                  <p:stCondLst>
                                    <p:cond delay="200"/>
                                  </p:stCondLst>
                                  <p:iterate>
                                    <p:tmAbs val="0"/>
                                  </p:iterate>
                                  <p:childTnLst>
                                    <p:set>
                                      <p:cBhvr>
                                        <p:cTn id="22" fill="hold"/>
                                        <p:tgtEl>
                                          <p:spTgt spid="1545"/>
                                        </p:tgtEl>
                                        <p:attrNameLst>
                                          <p:attrName>style.visibility</p:attrName>
                                        </p:attrNameLst>
                                      </p:cBhvr>
                                      <p:to>
                                        <p:strVal val="visible"/>
                                      </p:to>
                                    </p:set>
                                    <p:animEffect transition="in" filter="dissolve">
                                      <p:cBhvr>
                                        <p:cTn id="23" dur="1000"/>
                                        <p:tgtEl>
                                          <p:spTgt spid="1545"/>
                                        </p:tgtEl>
                                      </p:cBhvr>
                                    </p:animEffect>
                                  </p:childTnLst>
                                </p:cTn>
                              </p:par>
                            </p:childTnLst>
                          </p:cTn>
                        </p:par>
                        <p:par>
                          <p:cTn id="24" fill="hold">
                            <p:stCondLst>
                              <p:cond delay="5600"/>
                            </p:stCondLst>
                            <p:childTnLst>
                              <p:par>
                                <p:cTn id="25" presetID="9" presetClass="entr" fill="hold" grpId="6" nodeType="afterEffect">
                                  <p:stCondLst>
                                    <p:cond delay="0"/>
                                  </p:stCondLst>
                                  <p:iterate>
                                    <p:tmAbs val="0"/>
                                  </p:iterate>
                                  <p:childTnLst>
                                    <p:set>
                                      <p:cBhvr>
                                        <p:cTn id="26" fill="hold"/>
                                        <p:tgtEl>
                                          <p:spTgt spid="1553"/>
                                        </p:tgtEl>
                                        <p:attrNameLst>
                                          <p:attrName>style.visibility</p:attrName>
                                        </p:attrNameLst>
                                      </p:cBhvr>
                                      <p:to>
                                        <p:strVal val="visible"/>
                                      </p:to>
                                    </p:set>
                                    <p:animEffect transition="in" filter="dissolve">
                                      <p:cBhvr>
                                        <p:cTn id="27" dur="1000"/>
                                        <p:tgtEl>
                                          <p:spTgt spid="1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3" grpId="1" animBg="1" advAuto="0"/>
      <p:bldP spid="1537" grpId="2" animBg="1" advAuto="0"/>
      <p:bldP spid="1541" grpId="4" animBg="1" advAuto="0"/>
      <p:bldP spid="1545" grpId="5" animBg="1" advAuto="0"/>
      <p:bldP spid="1549" grpId="3" animBg="1" advAuto="0"/>
      <p:bldP spid="1553" grpId="6" animBg="1" advAuto="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5" name="Shape 1555"/>
          <p:cNvSpPr/>
          <p:nvPr/>
        </p:nvSpPr>
        <p:spPr>
          <a:xfrm>
            <a:off x="-2128" y="-48525"/>
            <a:ext cx="24388255" cy="13813051"/>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grpSp>
        <p:nvGrpSpPr>
          <p:cNvPr id="1558" name="Group 1558"/>
          <p:cNvGrpSpPr/>
          <p:nvPr/>
        </p:nvGrpSpPr>
        <p:grpSpPr>
          <a:xfrm>
            <a:off x="18486028" y="11652788"/>
            <a:ext cx="5008242" cy="1180295"/>
            <a:chOff x="0" y="0"/>
            <a:chExt cx="5008241" cy="1180293"/>
          </a:xfrm>
        </p:grpSpPr>
        <p:sp>
          <p:nvSpPr>
            <p:cNvPr id="1556" name="Shape 1556"/>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1557"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1559" name="Shape 1559"/>
          <p:cNvSpPr/>
          <p:nvPr/>
        </p:nvSpPr>
        <p:spPr>
          <a:xfrm>
            <a:off x="5597080" y="381000"/>
            <a:ext cx="16830422"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7000" spc="560">
                <a:solidFill>
                  <a:srgbClr val="002A5C"/>
                </a:solidFill>
                <a:latin typeface="Montserrat"/>
                <a:ea typeface="Montserrat"/>
                <a:cs typeface="Montserrat"/>
                <a:sym typeface="Montserrat"/>
              </a:defRPr>
            </a:pPr>
            <a:r>
              <a:t>GRANT RECIPIENTS </a:t>
            </a:r>
            <a:r>
              <a:rPr sz="5000" spc="400">
                <a:solidFill>
                  <a:srgbClr val="FF85FF"/>
                </a:solidFill>
              </a:rPr>
              <a:t>2015-2016 CONT’D</a:t>
            </a:r>
          </a:p>
        </p:txBody>
      </p:sp>
      <p:pic>
        <p:nvPicPr>
          <p:cNvPr id="1560" name="OrthopaedicSurgeryPhotoshoot_KaylaRocca-397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80146" y="-14591408"/>
            <a:ext cx="20571489" cy="13716001"/>
          </a:xfrm>
          <a:prstGeom prst="rect">
            <a:avLst/>
          </a:prstGeom>
          <a:ln w="12700">
            <a:miter lim="400000"/>
          </a:ln>
        </p:spPr>
      </p:pic>
      <p:grpSp>
        <p:nvGrpSpPr>
          <p:cNvPr id="1564" name="Group 1564"/>
          <p:cNvGrpSpPr/>
          <p:nvPr/>
        </p:nvGrpSpPr>
        <p:grpSpPr>
          <a:xfrm>
            <a:off x="13391553" y="2256378"/>
            <a:ext cx="9250297" cy="1957388"/>
            <a:chOff x="732950" y="0"/>
            <a:chExt cx="9250296" cy="1957387"/>
          </a:xfrm>
        </p:grpSpPr>
        <p:sp>
          <p:nvSpPr>
            <p:cNvPr id="1561" name="Shape 1561"/>
            <p:cNvSpPr/>
            <p:nvPr/>
          </p:nvSpPr>
          <p:spPr>
            <a:xfrm>
              <a:off x="4620960" y="705643"/>
              <a:ext cx="2408073"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KEITH JARVI</a:t>
              </a:r>
            </a:p>
          </p:txBody>
        </p:sp>
        <p:pic>
          <p:nvPicPr>
            <p:cNvPr id="1562" name="Jarvi, K. 2013.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455946" y="0"/>
              <a:ext cx="2527301"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563" name="Shape 1563"/>
            <p:cNvSpPr/>
            <p:nvPr/>
          </p:nvSpPr>
          <p:spPr>
            <a:xfrm>
              <a:off x="732950" y="1240134"/>
              <a:ext cx="6129021"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defRPr sz="2000">
                  <a:solidFill>
                    <a:srgbClr val="1D296F"/>
                  </a:solidFill>
                  <a:latin typeface="Montserrat"/>
                  <a:ea typeface="Montserrat"/>
                  <a:cs typeface="Montserrat"/>
                  <a:sym typeface="Montserrat"/>
                </a:defRPr>
              </a:lvl1pPr>
            </a:lstStyle>
            <a:p>
              <a:pPr>
                <a:defRPr sz="2900"/>
              </a:pPr>
              <a:r>
                <a:rPr sz="2000"/>
                <a:t>CIHR Proof of Principle Program Phase I ($160K)</a:t>
              </a:r>
            </a:p>
          </p:txBody>
        </p:sp>
      </p:grpSp>
      <p:grpSp>
        <p:nvGrpSpPr>
          <p:cNvPr id="1568" name="Group 1568"/>
          <p:cNvGrpSpPr/>
          <p:nvPr/>
        </p:nvGrpSpPr>
        <p:grpSpPr>
          <a:xfrm>
            <a:off x="1286314" y="9677584"/>
            <a:ext cx="9592338" cy="2224485"/>
            <a:chOff x="0" y="0"/>
            <a:chExt cx="9592336" cy="2224484"/>
          </a:xfrm>
        </p:grpSpPr>
        <p:sp>
          <p:nvSpPr>
            <p:cNvPr id="1565" name="Shape 1565"/>
            <p:cNvSpPr/>
            <p:nvPr/>
          </p:nvSpPr>
          <p:spPr>
            <a:xfrm>
              <a:off x="2769029" y="866535"/>
              <a:ext cx="3754578"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ROBERT HAMILTON</a:t>
              </a:r>
            </a:p>
          </p:txBody>
        </p:sp>
        <p:pic>
          <p:nvPicPr>
            <p:cNvPr id="1566" name="Hamilton, R. 2013.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0"/>
              <a:ext cx="2252663" cy="2224485"/>
            </a:xfrm>
            <a:custGeom>
              <a:avLst/>
              <a:gdLst/>
              <a:ahLst/>
              <a:cxnLst>
                <a:cxn ang="0">
                  <a:pos x="wd2" y="hd2"/>
                </a:cxn>
                <a:cxn ang="5400000">
                  <a:pos x="wd2" y="hd2"/>
                </a:cxn>
                <a:cxn ang="10800000">
                  <a:pos x="wd2" y="hd2"/>
                </a:cxn>
                <a:cxn ang="16200000">
                  <a:pos x="wd2" y="hd2"/>
                </a:cxn>
              </a:cxnLst>
              <a:rect l="0" t="0" r="r" b="b"/>
              <a:pathLst>
                <a:path w="21600" h="21600" extrusionOk="0">
                  <a:moveTo>
                    <a:pt x="1937" y="0"/>
                  </a:moveTo>
                  <a:cubicBezTo>
                    <a:pt x="868" y="0"/>
                    <a:pt x="0" y="879"/>
                    <a:pt x="0" y="1962"/>
                  </a:cubicBezTo>
                  <a:lnTo>
                    <a:pt x="0" y="19642"/>
                  </a:lnTo>
                  <a:cubicBezTo>
                    <a:pt x="0" y="20713"/>
                    <a:pt x="850" y="21581"/>
                    <a:pt x="1903" y="21600"/>
                  </a:cubicBezTo>
                  <a:lnTo>
                    <a:pt x="19697" y="21600"/>
                  </a:lnTo>
                  <a:cubicBezTo>
                    <a:pt x="20750" y="21581"/>
                    <a:pt x="21600" y="20713"/>
                    <a:pt x="21600" y="19642"/>
                  </a:cubicBezTo>
                  <a:lnTo>
                    <a:pt x="21600" y="1962"/>
                  </a:lnTo>
                  <a:cubicBezTo>
                    <a:pt x="21600" y="879"/>
                    <a:pt x="20732" y="0"/>
                    <a:pt x="19663" y="0"/>
                  </a:cubicBezTo>
                  <a:lnTo>
                    <a:pt x="1937" y="0"/>
                  </a:lnTo>
                  <a:close/>
                </a:path>
              </a:pathLst>
            </a:custGeom>
            <a:ln w="12700" cap="flat">
              <a:noFill/>
              <a:miter lim="400000"/>
            </a:ln>
            <a:effectLst/>
          </p:spPr>
        </p:pic>
        <p:sp>
          <p:nvSpPr>
            <p:cNvPr id="1567" name="Shape 1567"/>
            <p:cNvSpPr/>
            <p:nvPr/>
          </p:nvSpPr>
          <p:spPr>
            <a:xfrm>
              <a:off x="2939060" y="1368669"/>
              <a:ext cx="6653277"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r>
                <a:t>Prostate Cancer Canada: Movember Discovery Grant</a:t>
              </a:r>
            </a:p>
          </p:txBody>
        </p:sp>
      </p:grpSp>
      <p:grpSp>
        <p:nvGrpSpPr>
          <p:cNvPr id="1572" name="Group 1572"/>
          <p:cNvGrpSpPr/>
          <p:nvPr/>
        </p:nvGrpSpPr>
        <p:grpSpPr>
          <a:xfrm>
            <a:off x="1466347" y="2263047"/>
            <a:ext cx="8001736" cy="1944291"/>
            <a:chOff x="8610" y="0"/>
            <a:chExt cx="8001734" cy="1944290"/>
          </a:xfrm>
        </p:grpSpPr>
        <p:sp>
          <p:nvSpPr>
            <p:cNvPr id="1569" name="Shape 1569"/>
            <p:cNvSpPr/>
            <p:nvPr/>
          </p:nvSpPr>
          <p:spPr>
            <a:xfrm>
              <a:off x="3139574" y="807076"/>
              <a:ext cx="2553183"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TOM FORBES</a:t>
              </a:r>
            </a:p>
          </p:txBody>
        </p:sp>
        <p:pic>
          <p:nvPicPr>
            <p:cNvPr id="1570" name="Forbes, T 2010.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8610" y="0"/>
              <a:ext cx="2510181" cy="1944291"/>
            </a:xfrm>
            <a:custGeom>
              <a:avLst/>
              <a:gdLst/>
              <a:ahLst/>
              <a:cxnLst>
                <a:cxn ang="0">
                  <a:pos x="wd2" y="hd2"/>
                </a:cxn>
                <a:cxn ang="5400000">
                  <a:pos x="wd2" y="hd2"/>
                </a:cxn>
                <a:cxn ang="10800000">
                  <a:pos x="wd2" y="hd2"/>
                </a:cxn>
                <a:cxn ang="16200000">
                  <a:pos x="wd2" y="hd2"/>
                </a:cxn>
              </a:cxnLst>
              <a:rect l="0" t="0" r="r" b="b"/>
              <a:pathLst>
                <a:path w="21600" h="21600" extrusionOk="0">
                  <a:moveTo>
                    <a:pt x="1725" y="0"/>
                  </a:moveTo>
                  <a:cubicBezTo>
                    <a:pt x="771" y="0"/>
                    <a:pt x="0" y="996"/>
                    <a:pt x="0" y="2227"/>
                  </a:cubicBezTo>
                  <a:lnTo>
                    <a:pt x="0" y="19373"/>
                  </a:lnTo>
                  <a:cubicBezTo>
                    <a:pt x="0" y="20604"/>
                    <a:pt x="771" y="21600"/>
                    <a:pt x="1725" y="21600"/>
                  </a:cubicBezTo>
                  <a:lnTo>
                    <a:pt x="19875" y="21600"/>
                  </a:lnTo>
                  <a:cubicBezTo>
                    <a:pt x="20828" y="21600"/>
                    <a:pt x="21600" y="20604"/>
                    <a:pt x="21600" y="19373"/>
                  </a:cubicBezTo>
                  <a:lnTo>
                    <a:pt x="21600" y="2227"/>
                  </a:lnTo>
                  <a:cubicBezTo>
                    <a:pt x="21600" y="996"/>
                    <a:pt x="20829" y="0"/>
                    <a:pt x="19875" y="0"/>
                  </a:cubicBezTo>
                  <a:lnTo>
                    <a:pt x="1725" y="0"/>
                  </a:lnTo>
                  <a:close/>
                </a:path>
              </a:pathLst>
            </a:custGeom>
            <a:ln w="12700" cap="flat">
              <a:noFill/>
              <a:miter lim="400000"/>
            </a:ln>
            <a:effectLst/>
          </p:spPr>
        </p:pic>
        <p:sp>
          <p:nvSpPr>
            <p:cNvPr id="1571" name="Shape 1571"/>
            <p:cNvSpPr/>
            <p:nvPr/>
          </p:nvSpPr>
          <p:spPr>
            <a:xfrm>
              <a:off x="3412437" y="1375533"/>
              <a:ext cx="4597909"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r>
                <a:t>PSI Foundation Spring 2016 ($160K)</a:t>
              </a:r>
            </a:p>
          </p:txBody>
        </p:sp>
      </p:grpSp>
      <p:grpSp>
        <p:nvGrpSpPr>
          <p:cNvPr id="1576" name="Group 1576"/>
          <p:cNvGrpSpPr/>
          <p:nvPr/>
        </p:nvGrpSpPr>
        <p:grpSpPr>
          <a:xfrm>
            <a:off x="1371695" y="6154490"/>
            <a:ext cx="9085100" cy="2157810"/>
            <a:chOff x="0" y="0"/>
            <a:chExt cx="9085098" cy="2157809"/>
          </a:xfrm>
        </p:grpSpPr>
        <p:sp>
          <p:nvSpPr>
            <p:cNvPr id="1573" name="Shape 1573"/>
            <p:cNvSpPr/>
            <p:nvPr/>
          </p:nvSpPr>
          <p:spPr>
            <a:xfrm>
              <a:off x="2822659" y="574497"/>
              <a:ext cx="3547594"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REBECCA GLADDY</a:t>
              </a:r>
            </a:p>
          </p:txBody>
        </p:sp>
        <p:pic>
          <p:nvPicPr>
            <p:cNvPr id="1574" name="Gladdy, R. 2013.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0" y="0"/>
              <a:ext cx="2500710" cy="2157810"/>
            </a:xfrm>
            <a:custGeom>
              <a:avLst/>
              <a:gdLst/>
              <a:ahLst/>
              <a:cxnLst>
                <a:cxn ang="0">
                  <a:pos x="wd2" y="hd2"/>
                </a:cxn>
                <a:cxn ang="5400000">
                  <a:pos x="wd2" y="hd2"/>
                </a:cxn>
                <a:cxn ang="10800000">
                  <a:pos x="wd2" y="hd2"/>
                </a:cxn>
                <a:cxn ang="16200000">
                  <a:pos x="wd2" y="hd2"/>
                </a:cxn>
              </a:cxnLst>
              <a:rect l="0" t="0" r="r" b="b"/>
              <a:pathLst>
                <a:path w="21600" h="21600" extrusionOk="0">
                  <a:moveTo>
                    <a:pt x="1745" y="0"/>
                  </a:moveTo>
                  <a:cubicBezTo>
                    <a:pt x="782" y="0"/>
                    <a:pt x="0" y="906"/>
                    <a:pt x="0" y="2022"/>
                  </a:cubicBezTo>
                  <a:lnTo>
                    <a:pt x="0" y="19578"/>
                  </a:lnTo>
                  <a:cubicBezTo>
                    <a:pt x="0" y="20694"/>
                    <a:pt x="782" y="21600"/>
                    <a:pt x="1745" y="21600"/>
                  </a:cubicBezTo>
                  <a:lnTo>
                    <a:pt x="19859" y="21600"/>
                  </a:lnTo>
                  <a:cubicBezTo>
                    <a:pt x="20822" y="21600"/>
                    <a:pt x="21600" y="20694"/>
                    <a:pt x="21600" y="19578"/>
                  </a:cubicBezTo>
                  <a:lnTo>
                    <a:pt x="21600" y="2022"/>
                  </a:lnTo>
                  <a:cubicBezTo>
                    <a:pt x="21600" y="906"/>
                    <a:pt x="20822" y="0"/>
                    <a:pt x="19859" y="0"/>
                  </a:cubicBezTo>
                  <a:lnTo>
                    <a:pt x="1745" y="0"/>
                  </a:lnTo>
                  <a:close/>
                </a:path>
              </a:pathLst>
            </a:custGeom>
            <a:ln w="12700" cap="flat">
              <a:noFill/>
              <a:miter lim="400000"/>
            </a:ln>
            <a:effectLst/>
          </p:spPr>
        </p:pic>
        <p:sp>
          <p:nvSpPr>
            <p:cNvPr id="1575" name="Shape 1575"/>
            <p:cNvSpPr/>
            <p:nvPr/>
          </p:nvSpPr>
          <p:spPr>
            <a:xfrm>
              <a:off x="2939060" y="1098387"/>
              <a:ext cx="6146039"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defRPr sz="2000">
                  <a:solidFill>
                    <a:srgbClr val="1D296F"/>
                  </a:solidFill>
                  <a:latin typeface="Montserrat"/>
                  <a:ea typeface="Montserrat"/>
                  <a:cs typeface="Montserrat"/>
                  <a:sym typeface="Montserrat"/>
                </a:defRPr>
              </a:lvl1pPr>
            </a:lstStyle>
            <a:p>
              <a:pPr>
                <a:defRPr sz="2900"/>
              </a:pPr>
              <a:r>
                <a:rPr sz="2000"/>
                <a:t>McLaughlin Centre, UofT Accelerator Grant 2016</a:t>
              </a:r>
            </a:p>
          </p:txBody>
        </p:sp>
      </p:grpSp>
      <p:grpSp>
        <p:nvGrpSpPr>
          <p:cNvPr id="1580" name="Group 1580"/>
          <p:cNvGrpSpPr/>
          <p:nvPr/>
        </p:nvGrpSpPr>
        <p:grpSpPr>
          <a:xfrm>
            <a:off x="14877122" y="5595930"/>
            <a:ext cx="7702623" cy="2010329"/>
            <a:chOff x="306923" y="518428"/>
            <a:chExt cx="7702622" cy="2010327"/>
          </a:xfrm>
        </p:grpSpPr>
        <p:sp>
          <p:nvSpPr>
            <p:cNvPr id="1577" name="Shape 1577"/>
            <p:cNvSpPr/>
            <p:nvPr/>
          </p:nvSpPr>
          <p:spPr>
            <a:xfrm>
              <a:off x="2242797" y="1574422"/>
              <a:ext cx="3117787"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ANDRAS KAPUS</a:t>
              </a:r>
            </a:p>
          </p:txBody>
        </p:sp>
        <p:sp>
          <p:nvSpPr>
            <p:cNvPr id="1578" name="Shape 1578"/>
            <p:cNvSpPr/>
            <p:nvPr/>
          </p:nvSpPr>
          <p:spPr>
            <a:xfrm>
              <a:off x="306923" y="2122355"/>
              <a:ext cx="4883405"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000">
                  <a:solidFill>
                    <a:srgbClr val="1D296F"/>
                  </a:solidFill>
                  <a:latin typeface="Montserrat"/>
                  <a:ea typeface="Montserrat"/>
                  <a:cs typeface="Montserrat"/>
                  <a:sym typeface="Montserrat"/>
                </a:defRPr>
              </a:lvl1pPr>
            </a:lstStyle>
            <a:p>
              <a:pPr>
                <a:defRPr sz="2900"/>
              </a:pPr>
              <a:r>
                <a:rPr sz="2000"/>
                <a:t>Kidney Foundation of Canada ($100K)</a:t>
              </a:r>
            </a:p>
          </p:txBody>
        </p:sp>
        <p:pic>
          <p:nvPicPr>
            <p:cNvPr id="1579" name="Kapus, A.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5482245" y="518428"/>
              <a:ext cx="2527301"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grpSp>
      <p:grpSp>
        <p:nvGrpSpPr>
          <p:cNvPr id="1584" name="Group 1584"/>
          <p:cNvGrpSpPr/>
          <p:nvPr/>
        </p:nvGrpSpPr>
        <p:grpSpPr>
          <a:xfrm>
            <a:off x="15515304" y="8718999"/>
            <a:ext cx="7019602" cy="2157414"/>
            <a:chOff x="0" y="0"/>
            <a:chExt cx="7019600" cy="2157412"/>
          </a:xfrm>
        </p:grpSpPr>
        <p:sp>
          <p:nvSpPr>
            <p:cNvPr id="1581" name="Shape 1581"/>
            <p:cNvSpPr/>
            <p:nvPr/>
          </p:nvSpPr>
          <p:spPr>
            <a:xfrm>
              <a:off x="343915" y="637473"/>
              <a:ext cx="3907791"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PAUL KARANICOLAS</a:t>
              </a:r>
            </a:p>
          </p:txBody>
        </p:sp>
        <p:pic>
          <p:nvPicPr>
            <p:cNvPr id="1582" name="Karanicolas, P. 2013.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4492300" y="0"/>
              <a:ext cx="2527301" cy="2157413"/>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06"/>
                    <a:pt x="0" y="2023"/>
                  </a:cubicBezTo>
                  <a:lnTo>
                    <a:pt x="0" y="19577"/>
                  </a:lnTo>
                  <a:cubicBezTo>
                    <a:pt x="0" y="20694"/>
                    <a:pt x="773" y="21600"/>
                    <a:pt x="1727" y="21600"/>
                  </a:cubicBezTo>
                  <a:lnTo>
                    <a:pt x="19873" y="21600"/>
                  </a:lnTo>
                  <a:cubicBezTo>
                    <a:pt x="20827" y="21600"/>
                    <a:pt x="21600" y="20694"/>
                    <a:pt x="21600" y="19577"/>
                  </a:cubicBezTo>
                  <a:lnTo>
                    <a:pt x="21600" y="2023"/>
                  </a:lnTo>
                  <a:cubicBezTo>
                    <a:pt x="21600" y="906"/>
                    <a:pt x="20827" y="0"/>
                    <a:pt x="19873" y="0"/>
                  </a:cubicBezTo>
                  <a:lnTo>
                    <a:pt x="1727" y="0"/>
                  </a:lnTo>
                  <a:close/>
                </a:path>
              </a:pathLst>
            </a:custGeom>
            <a:ln w="12700" cap="flat">
              <a:noFill/>
              <a:miter lim="400000"/>
            </a:ln>
            <a:effectLst/>
          </p:spPr>
        </p:pic>
        <p:sp>
          <p:nvSpPr>
            <p:cNvPr id="1583" name="Shape 1583"/>
            <p:cNvSpPr/>
            <p:nvPr/>
          </p:nvSpPr>
          <p:spPr>
            <a:xfrm>
              <a:off x="0" y="1172184"/>
              <a:ext cx="3833623"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pPr>
                <a:defRPr sz="2900"/>
              </a:pPr>
              <a:r>
                <a:rPr sz="2000"/>
                <a:t>CIHR New Investigator Award</a:t>
              </a:r>
            </a:p>
          </p:txBody>
        </p:sp>
      </p:grpSp>
    </p:spTree>
  </p:cSld>
  <p:clrMapOvr>
    <a:masterClrMapping/>
  </p:clrMapOvr>
  <mc:AlternateContent xmlns:mc="http://schemas.openxmlformats.org/markup-compatibility/2006" xmlns:p14="http://schemas.microsoft.com/office/powerpoint/2010/main">
    <mc:Choice Requires="p14">
      <p:transition spd="slow" p14:dur="1625">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200"/>
                                  </p:stCondLst>
                                  <p:iterate>
                                    <p:tmAbs val="0"/>
                                  </p:iterate>
                                  <p:childTnLst>
                                    <p:set>
                                      <p:cBhvr>
                                        <p:cTn id="6" fill="hold"/>
                                        <p:tgtEl>
                                          <p:spTgt spid="1572"/>
                                        </p:tgtEl>
                                        <p:attrNameLst>
                                          <p:attrName>style.visibility</p:attrName>
                                        </p:attrNameLst>
                                      </p:cBhvr>
                                      <p:to>
                                        <p:strVal val="visible"/>
                                      </p:to>
                                    </p:set>
                                    <p:animEffect transition="in" filter="dissolve">
                                      <p:cBhvr>
                                        <p:cTn id="7" dur="1000"/>
                                        <p:tgtEl>
                                          <p:spTgt spid="1572"/>
                                        </p:tgtEl>
                                      </p:cBhvr>
                                    </p:animEffect>
                                  </p:childTnLst>
                                </p:cTn>
                              </p:par>
                            </p:childTnLst>
                          </p:cTn>
                        </p:par>
                        <p:par>
                          <p:cTn id="8" fill="hold">
                            <p:stCondLst>
                              <p:cond delay="1200"/>
                            </p:stCondLst>
                            <p:childTnLst>
                              <p:par>
                                <p:cTn id="9" presetID="9" presetClass="entr" fill="hold" grpId="2" nodeType="afterEffect">
                                  <p:stCondLst>
                                    <p:cond delay="200"/>
                                  </p:stCondLst>
                                  <p:iterate>
                                    <p:tmAbs val="0"/>
                                  </p:iterate>
                                  <p:childTnLst>
                                    <p:set>
                                      <p:cBhvr>
                                        <p:cTn id="10" fill="hold"/>
                                        <p:tgtEl>
                                          <p:spTgt spid="1576"/>
                                        </p:tgtEl>
                                        <p:attrNameLst>
                                          <p:attrName>style.visibility</p:attrName>
                                        </p:attrNameLst>
                                      </p:cBhvr>
                                      <p:to>
                                        <p:strVal val="visible"/>
                                      </p:to>
                                    </p:set>
                                    <p:animEffect transition="in" filter="dissolve">
                                      <p:cBhvr>
                                        <p:cTn id="11" dur="1000"/>
                                        <p:tgtEl>
                                          <p:spTgt spid="1576"/>
                                        </p:tgtEl>
                                      </p:cBhvr>
                                    </p:animEffect>
                                  </p:childTnLst>
                                </p:cTn>
                              </p:par>
                            </p:childTnLst>
                          </p:cTn>
                        </p:par>
                        <p:par>
                          <p:cTn id="12" fill="hold">
                            <p:stCondLst>
                              <p:cond delay="2400"/>
                            </p:stCondLst>
                            <p:childTnLst>
                              <p:par>
                                <p:cTn id="13" presetID="9" presetClass="entr" fill="hold" grpId="3" nodeType="afterEffect">
                                  <p:stCondLst>
                                    <p:cond delay="200"/>
                                  </p:stCondLst>
                                  <p:iterate>
                                    <p:tmAbs val="0"/>
                                  </p:iterate>
                                  <p:childTnLst>
                                    <p:set>
                                      <p:cBhvr>
                                        <p:cTn id="14" fill="hold"/>
                                        <p:tgtEl>
                                          <p:spTgt spid="1568"/>
                                        </p:tgtEl>
                                        <p:attrNameLst>
                                          <p:attrName>style.visibility</p:attrName>
                                        </p:attrNameLst>
                                      </p:cBhvr>
                                      <p:to>
                                        <p:strVal val="visible"/>
                                      </p:to>
                                    </p:set>
                                    <p:animEffect transition="in" filter="dissolve">
                                      <p:cBhvr>
                                        <p:cTn id="15" dur="1000"/>
                                        <p:tgtEl>
                                          <p:spTgt spid="1568"/>
                                        </p:tgtEl>
                                      </p:cBhvr>
                                    </p:animEffect>
                                  </p:childTnLst>
                                </p:cTn>
                              </p:par>
                            </p:childTnLst>
                          </p:cTn>
                        </p:par>
                        <p:par>
                          <p:cTn id="16" fill="hold">
                            <p:stCondLst>
                              <p:cond delay="3600"/>
                            </p:stCondLst>
                            <p:childTnLst>
                              <p:par>
                                <p:cTn id="17" presetID="9" presetClass="entr" fill="hold" grpId="4" nodeType="afterEffect">
                                  <p:stCondLst>
                                    <p:cond delay="200"/>
                                  </p:stCondLst>
                                  <p:iterate>
                                    <p:tmAbs val="0"/>
                                  </p:iterate>
                                  <p:childTnLst>
                                    <p:set>
                                      <p:cBhvr>
                                        <p:cTn id="18" fill="hold"/>
                                        <p:tgtEl>
                                          <p:spTgt spid="1564"/>
                                        </p:tgtEl>
                                        <p:attrNameLst>
                                          <p:attrName>style.visibility</p:attrName>
                                        </p:attrNameLst>
                                      </p:cBhvr>
                                      <p:to>
                                        <p:strVal val="visible"/>
                                      </p:to>
                                    </p:set>
                                    <p:animEffect transition="in" filter="dissolve">
                                      <p:cBhvr>
                                        <p:cTn id="19" dur="1000"/>
                                        <p:tgtEl>
                                          <p:spTgt spid="1564"/>
                                        </p:tgtEl>
                                      </p:cBhvr>
                                    </p:animEffect>
                                  </p:childTnLst>
                                </p:cTn>
                              </p:par>
                            </p:childTnLst>
                          </p:cTn>
                        </p:par>
                        <p:par>
                          <p:cTn id="20" fill="hold">
                            <p:stCondLst>
                              <p:cond delay="4800"/>
                            </p:stCondLst>
                            <p:childTnLst>
                              <p:par>
                                <p:cTn id="21" presetID="9" presetClass="entr" fill="hold" grpId="5" nodeType="afterEffect">
                                  <p:stCondLst>
                                    <p:cond delay="0"/>
                                  </p:stCondLst>
                                  <p:iterate>
                                    <p:tmAbs val="0"/>
                                  </p:iterate>
                                  <p:childTnLst>
                                    <p:set>
                                      <p:cBhvr>
                                        <p:cTn id="22" fill="hold"/>
                                        <p:tgtEl>
                                          <p:spTgt spid="1580"/>
                                        </p:tgtEl>
                                        <p:attrNameLst>
                                          <p:attrName>style.visibility</p:attrName>
                                        </p:attrNameLst>
                                      </p:cBhvr>
                                      <p:to>
                                        <p:strVal val="visible"/>
                                      </p:to>
                                    </p:set>
                                    <p:animEffect transition="in" filter="dissolve">
                                      <p:cBhvr>
                                        <p:cTn id="23" dur="1000"/>
                                        <p:tgtEl>
                                          <p:spTgt spid="1580"/>
                                        </p:tgtEl>
                                      </p:cBhvr>
                                    </p:animEffect>
                                  </p:childTnLst>
                                </p:cTn>
                              </p:par>
                            </p:childTnLst>
                          </p:cTn>
                        </p:par>
                        <p:par>
                          <p:cTn id="24" fill="hold">
                            <p:stCondLst>
                              <p:cond delay="5800"/>
                            </p:stCondLst>
                            <p:childTnLst>
                              <p:par>
                                <p:cTn id="25" presetID="9" presetClass="entr" fill="hold" grpId="6" nodeType="afterEffect">
                                  <p:stCondLst>
                                    <p:cond delay="0"/>
                                  </p:stCondLst>
                                  <p:iterate>
                                    <p:tmAbs val="0"/>
                                  </p:iterate>
                                  <p:childTnLst>
                                    <p:set>
                                      <p:cBhvr>
                                        <p:cTn id="26" fill="hold"/>
                                        <p:tgtEl>
                                          <p:spTgt spid="1584"/>
                                        </p:tgtEl>
                                        <p:attrNameLst>
                                          <p:attrName>style.visibility</p:attrName>
                                        </p:attrNameLst>
                                      </p:cBhvr>
                                      <p:to>
                                        <p:strVal val="visible"/>
                                      </p:to>
                                    </p:set>
                                    <p:animEffect transition="in" filter="dissolve">
                                      <p:cBhvr>
                                        <p:cTn id="27" dur="1000"/>
                                        <p:tgtEl>
                                          <p:spTgt spid="1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4" grpId="4" animBg="1" advAuto="0"/>
      <p:bldP spid="1568" grpId="3" animBg="1" advAuto="0"/>
      <p:bldP spid="1572" grpId="1" animBg="1" advAuto="0"/>
      <p:bldP spid="1576" grpId="2" animBg="1" advAuto="0"/>
      <p:bldP spid="1580" grpId="5" animBg="1" advAuto="0"/>
      <p:bldP spid="1584" grpId="6"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6" name="Shape 1586"/>
          <p:cNvSpPr/>
          <p:nvPr/>
        </p:nvSpPr>
        <p:spPr>
          <a:xfrm>
            <a:off x="-2128" y="-48525"/>
            <a:ext cx="24388255" cy="13813051"/>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grpSp>
        <p:nvGrpSpPr>
          <p:cNvPr id="1589" name="Group 1589"/>
          <p:cNvGrpSpPr/>
          <p:nvPr/>
        </p:nvGrpSpPr>
        <p:grpSpPr>
          <a:xfrm>
            <a:off x="18486028" y="11652788"/>
            <a:ext cx="5008242" cy="1180295"/>
            <a:chOff x="0" y="0"/>
            <a:chExt cx="5008241" cy="1180293"/>
          </a:xfrm>
        </p:grpSpPr>
        <p:sp>
          <p:nvSpPr>
            <p:cNvPr id="1587" name="Shape 1587"/>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1588"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1590" name="Shape 1590"/>
          <p:cNvSpPr/>
          <p:nvPr/>
        </p:nvSpPr>
        <p:spPr>
          <a:xfrm>
            <a:off x="4469922" y="177800"/>
            <a:ext cx="16830422"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7000" spc="560">
                <a:solidFill>
                  <a:srgbClr val="002A5C"/>
                </a:solidFill>
                <a:latin typeface="Montserrat"/>
                <a:ea typeface="Montserrat"/>
                <a:cs typeface="Montserrat"/>
                <a:sym typeface="Montserrat"/>
              </a:defRPr>
            </a:pPr>
            <a:r>
              <a:t>GRANT RECIPIENTS </a:t>
            </a:r>
            <a:r>
              <a:rPr sz="5000" spc="400">
                <a:solidFill>
                  <a:srgbClr val="FF85FF"/>
                </a:solidFill>
              </a:rPr>
              <a:t>2015-2016 CONT’D</a:t>
            </a:r>
          </a:p>
        </p:txBody>
      </p:sp>
      <p:pic>
        <p:nvPicPr>
          <p:cNvPr id="1591" name="OrthopaedicSurgeryPhotoshoot_KaylaRocca-397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80146" y="-14591408"/>
            <a:ext cx="20571489" cy="13716001"/>
          </a:xfrm>
          <a:prstGeom prst="rect">
            <a:avLst/>
          </a:prstGeom>
          <a:ln w="12700">
            <a:miter lim="400000"/>
          </a:ln>
        </p:spPr>
      </p:pic>
      <p:grpSp>
        <p:nvGrpSpPr>
          <p:cNvPr id="1595" name="Group 1595"/>
          <p:cNvGrpSpPr/>
          <p:nvPr/>
        </p:nvGrpSpPr>
        <p:grpSpPr>
          <a:xfrm>
            <a:off x="2307437" y="1848855"/>
            <a:ext cx="6314310" cy="2232423"/>
            <a:chOff x="-17876" y="0"/>
            <a:chExt cx="6314309" cy="2232421"/>
          </a:xfrm>
        </p:grpSpPr>
        <p:sp>
          <p:nvSpPr>
            <p:cNvPr id="1592" name="Shape 1592"/>
            <p:cNvSpPr/>
            <p:nvPr/>
          </p:nvSpPr>
          <p:spPr>
            <a:xfrm>
              <a:off x="2715398" y="705643"/>
              <a:ext cx="2565337"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SIMON KITTO</a:t>
              </a:r>
            </a:p>
          </p:txBody>
        </p:sp>
        <p:pic>
          <p:nvPicPr>
            <p:cNvPr id="1593" name="KITTO.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7877" y="0"/>
              <a:ext cx="2527301" cy="2232422"/>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876"/>
                    <a:pt x="0" y="1955"/>
                  </a:cubicBezTo>
                  <a:lnTo>
                    <a:pt x="0" y="19645"/>
                  </a:lnTo>
                  <a:cubicBezTo>
                    <a:pt x="0" y="20724"/>
                    <a:pt x="773" y="21600"/>
                    <a:pt x="1727" y="21600"/>
                  </a:cubicBezTo>
                  <a:lnTo>
                    <a:pt x="19873" y="21600"/>
                  </a:lnTo>
                  <a:cubicBezTo>
                    <a:pt x="20827" y="21600"/>
                    <a:pt x="21600" y="20724"/>
                    <a:pt x="21600" y="19645"/>
                  </a:cubicBezTo>
                  <a:lnTo>
                    <a:pt x="21600" y="1955"/>
                  </a:lnTo>
                  <a:cubicBezTo>
                    <a:pt x="21600" y="876"/>
                    <a:pt x="20827" y="0"/>
                    <a:pt x="19873" y="0"/>
                  </a:cubicBezTo>
                  <a:lnTo>
                    <a:pt x="1727" y="0"/>
                  </a:lnTo>
                  <a:close/>
                </a:path>
              </a:pathLst>
            </a:custGeom>
            <a:ln w="12700" cap="flat">
              <a:noFill/>
              <a:miter lim="400000"/>
            </a:ln>
            <a:effectLst/>
          </p:spPr>
        </p:pic>
        <p:sp>
          <p:nvSpPr>
            <p:cNvPr id="1594" name="Shape 1594"/>
            <p:cNvSpPr/>
            <p:nvPr/>
          </p:nvSpPr>
          <p:spPr>
            <a:xfrm>
              <a:off x="2939060" y="1313398"/>
              <a:ext cx="3357373"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r>
                <a:t>CIHR KTA operating grant</a:t>
              </a:r>
            </a:p>
          </p:txBody>
        </p:sp>
      </p:grpSp>
      <p:grpSp>
        <p:nvGrpSpPr>
          <p:cNvPr id="1599" name="Group 1599"/>
          <p:cNvGrpSpPr/>
          <p:nvPr/>
        </p:nvGrpSpPr>
        <p:grpSpPr>
          <a:xfrm>
            <a:off x="15539150" y="1677829"/>
            <a:ext cx="5766748" cy="2028205"/>
            <a:chOff x="2242797" y="518428"/>
            <a:chExt cx="5766747" cy="2028204"/>
          </a:xfrm>
        </p:grpSpPr>
        <p:sp>
          <p:nvSpPr>
            <p:cNvPr id="1596" name="Shape 1596"/>
            <p:cNvSpPr/>
            <p:nvPr/>
          </p:nvSpPr>
          <p:spPr>
            <a:xfrm>
              <a:off x="2242797" y="1574422"/>
              <a:ext cx="2689086"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AB KULKARNI</a:t>
              </a:r>
            </a:p>
          </p:txBody>
        </p:sp>
        <p:sp>
          <p:nvSpPr>
            <p:cNvPr id="1597" name="Shape 1597"/>
            <p:cNvSpPr/>
            <p:nvPr/>
          </p:nvSpPr>
          <p:spPr>
            <a:xfrm>
              <a:off x="2837837" y="2140232"/>
              <a:ext cx="1859535"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000">
                  <a:solidFill>
                    <a:srgbClr val="1D296F"/>
                  </a:solidFill>
                  <a:latin typeface="Montserrat"/>
                  <a:ea typeface="Montserrat"/>
                  <a:cs typeface="Montserrat"/>
                  <a:sym typeface="Montserrat"/>
                </a:defRPr>
              </a:lvl1pPr>
            </a:lstStyle>
            <a:p>
              <a:pPr>
                <a:defRPr sz="2900"/>
              </a:pPr>
              <a:r>
                <a:rPr sz="2000"/>
                <a:t>NIH R01 grant</a:t>
              </a:r>
            </a:p>
          </p:txBody>
        </p:sp>
        <p:pic>
          <p:nvPicPr>
            <p:cNvPr id="1598" name="Kulkarni, A. 2013.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482245" y="518428"/>
              <a:ext cx="2527301"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grpSp>
      <p:grpSp>
        <p:nvGrpSpPr>
          <p:cNvPr id="1603" name="Group 1603"/>
          <p:cNvGrpSpPr/>
          <p:nvPr/>
        </p:nvGrpSpPr>
        <p:grpSpPr>
          <a:xfrm>
            <a:off x="2516912" y="5668435"/>
            <a:ext cx="7609770" cy="1957388"/>
            <a:chOff x="160891" y="0"/>
            <a:chExt cx="7609769" cy="1957387"/>
          </a:xfrm>
        </p:grpSpPr>
        <p:sp>
          <p:nvSpPr>
            <p:cNvPr id="1600" name="Shape 1600"/>
            <p:cNvSpPr/>
            <p:nvPr/>
          </p:nvSpPr>
          <p:spPr>
            <a:xfrm>
              <a:off x="2697521" y="922976"/>
              <a:ext cx="3490139"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CINDI MORSHEAD</a:t>
              </a:r>
            </a:p>
          </p:txBody>
        </p:sp>
        <p:pic>
          <p:nvPicPr>
            <p:cNvPr id="1601" name="Morshead, C. 2013.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60891" y="0"/>
              <a:ext cx="2366409" cy="1957388"/>
            </a:xfrm>
            <a:custGeom>
              <a:avLst/>
              <a:gdLst/>
              <a:ahLst/>
              <a:cxnLst>
                <a:cxn ang="0">
                  <a:pos x="wd2" y="hd2"/>
                </a:cxn>
                <a:cxn ang="5400000">
                  <a:pos x="wd2" y="hd2"/>
                </a:cxn>
                <a:cxn ang="10800000">
                  <a:pos x="wd2" y="hd2"/>
                </a:cxn>
                <a:cxn ang="16200000">
                  <a:pos x="wd2" y="hd2"/>
                </a:cxn>
              </a:cxnLst>
              <a:rect l="0" t="0" r="r" b="b"/>
              <a:pathLst>
                <a:path w="21600" h="21600" extrusionOk="0">
                  <a:moveTo>
                    <a:pt x="377" y="0"/>
                  </a:moveTo>
                  <a:cubicBezTo>
                    <a:pt x="248" y="0"/>
                    <a:pt x="121" y="14"/>
                    <a:pt x="0" y="44"/>
                  </a:cubicBezTo>
                  <a:lnTo>
                    <a:pt x="0" y="21556"/>
                  </a:lnTo>
                  <a:cubicBezTo>
                    <a:pt x="121" y="21586"/>
                    <a:pt x="248" y="21600"/>
                    <a:pt x="377" y="21600"/>
                  </a:cubicBezTo>
                  <a:lnTo>
                    <a:pt x="19756" y="21600"/>
                  </a:lnTo>
                  <a:cubicBezTo>
                    <a:pt x="20774" y="21600"/>
                    <a:pt x="21600" y="20606"/>
                    <a:pt x="21600" y="19375"/>
                  </a:cubicBezTo>
                  <a:lnTo>
                    <a:pt x="21600" y="2229"/>
                  </a:lnTo>
                  <a:cubicBezTo>
                    <a:pt x="21600" y="999"/>
                    <a:pt x="20774" y="0"/>
                    <a:pt x="19756" y="0"/>
                  </a:cubicBezTo>
                  <a:lnTo>
                    <a:pt x="377" y="0"/>
                  </a:lnTo>
                  <a:close/>
                </a:path>
              </a:pathLst>
            </a:custGeom>
            <a:ln w="12700" cap="flat">
              <a:noFill/>
              <a:miter lim="400000"/>
            </a:ln>
            <a:effectLst/>
          </p:spPr>
        </p:pic>
        <p:sp>
          <p:nvSpPr>
            <p:cNvPr id="1602" name="Shape 1602"/>
            <p:cNvSpPr/>
            <p:nvPr/>
          </p:nvSpPr>
          <p:spPr>
            <a:xfrm>
              <a:off x="3082075" y="1472258"/>
              <a:ext cx="4688587"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defRPr sz="2000">
                  <a:solidFill>
                    <a:srgbClr val="1D296F"/>
                  </a:solidFill>
                  <a:latin typeface="Montserrat"/>
                  <a:ea typeface="Montserrat"/>
                  <a:cs typeface="Montserrat"/>
                  <a:sym typeface="Montserrat"/>
                </a:defRPr>
              </a:lvl1pPr>
            </a:lstStyle>
            <a:p>
              <a:pPr>
                <a:defRPr sz="2900"/>
              </a:pPr>
              <a:r>
                <a:rPr sz="2000"/>
                <a:t>NSERC Discovery Grant 2016 ($180K)</a:t>
              </a:r>
            </a:p>
          </p:txBody>
        </p:sp>
      </p:grpSp>
      <p:grpSp>
        <p:nvGrpSpPr>
          <p:cNvPr id="1607" name="Group 1607"/>
          <p:cNvGrpSpPr/>
          <p:nvPr/>
        </p:nvGrpSpPr>
        <p:grpSpPr>
          <a:xfrm>
            <a:off x="13987541" y="5229361"/>
            <a:ext cx="7498368" cy="1957388"/>
            <a:chOff x="1144117" y="0"/>
            <a:chExt cx="7498367" cy="1957387"/>
          </a:xfrm>
        </p:grpSpPr>
        <p:sp>
          <p:nvSpPr>
            <p:cNvPr id="1604" name="Shape 1604"/>
            <p:cNvSpPr/>
            <p:nvPr/>
          </p:nvSpPr>
          <p:spPr>
            <a:xfrm>
              <a:off x="2618754" y="573643"/>
              <a:ext cx="3404325"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HONG-SHUO SUN</a:t>
              </a:r>
            </a:p>
          </p:txBody>
        </p:sp>
        <p:pic>
          <p:nvPicPr>
            <p:cNvPr id="1605" name="Sun, H.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6115184" y="0"/>
              <a:ext cx="2527301"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606" name="Shape 1606"/>
            <p:cNvSpPr/>
            <p:nvPr/>
          </p:nvSpPr>
          <p:spPr>
            <a:xfrm>
              <a:off x="1144117" y="1231625"/>
              <a:ext cx="4747261"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defRPr sz="2000">
                  <a:solidFill>
                    <a:srgbClr val="1D296F"/>
                  </a:solidFill>
                  <a:latin typeface="Montserrat"/>
                  <a:ea typeface="Montserrat"/>
                  <a:cs typeface="Montserrat"/>
                  <a:sym typeface="Montserrat"/>
                </a:defRPr>
              </a:lvl1pPr>
            </a:lstStyle>
            <a:p>
              <a:pPr>
                <a:defRPr sz="2900"/>
              </a:pPr>
              <a:r>
                <a:rPr sz="2000"/>
                <a:t>NSERC Discovery Grant 2016 ($140K) </a:t>
              </a:r>
            </a:p>
          </p:txBody>
        </p:sp>
      </p:grpSp>
      <p:grpSp>
        <p:nvGrpSpPr>
          <p:cNvPr id="1611" name="Group 1611"/>
          <p:cNvGrpSpPr/>
          <p:nvPr/>
        </p:nvGrpSpPr>
        <p:grpSpPr>
          <a:xfrm>
            <a:off x="2512798" y="9213158"/>
            <a:ext cx="7457106" cy="2157810"/>
            <a:chOff x="0" y="0"/>
            <a:chExt cx="7457105" cy="2157809"/>
          </a:xfrm>
        </p:grpSpPr>
        <p:sp>
          <p:nvSpPr>
            <p:cNvPr id="1608" name="Shape 1608"/>
            <p:cNvSpPr/>
            <p:nvPr/>
          </p:nvSpPr>
          <p:spPr>
            <a:xfrm>
              <a:off x="2822659" y="574497"/>
              <a:ext cx="4634447"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CAROL-ANNE MOULTON</a:t>
              </a:r>
            </a:p>
          </p:txBody>
        </p:sp>
        <p:pic>
          <p:nvPicPr>
            <p:cNvPr id="1609" name="Moulton, C. 2013.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0" y="0"/>
              <a:ext cx="2500710" cy="2157810"/>
            </a:xfrm>
            <a:custGeom>
              <a:avLst/>
              <a:gdLst/>
              <a:ahLst/>
              <a:cxnLst>
                <a:cxn ang="0">
                  <a:pos x="wd2" y="hd2"/>
                </a:cxn>
                <a:cxn ang="5400000">
                  <a:pos x="wd2" y="hd2"/>
                </a:cxn>
                <a:cxn ang="10800000">
                  <a:pos x="wd2" y="hd2"/>
                </a:cxn>
                <a:cxn ang="16200000">
                  <a:pos x="wd2" y="hd2"/>
                </a:cxn>
              </a:cxnLst>
              <a:rect l="0" t="0" r="r" b="b"/>
              <a:pathLst>
                <a:path w="21600" h="21600" extrusionOk="0">
                  <a:moveTo>
                    <a:pt x="1745" y="0"/>
                  </a:moveTo>
                  <a:cubicBezTo>
                    <a:pt x="782" y="0"/>
                    <a:pt x="0" y="906"/>
                    <a:pt x="0" y="2022"/>
                  </a:cubicBezTo>
                  <a:lnTo>
                    <a:pt x="0" y="19578"/>
                  </a:lnTo>
                  <a:cubicBezTo>
                    <a:pt x="0" y="20694"/>
                    <a:pt x="782" y="21600"/>
                    <a:pt x="1745" y="21600"/>
                  </a:cubicBezTo>
                  <a:lnTo>
                    <a:pt x="19859" y="21600"/>
                  </a:lnTo>
                  <a:cubicBezTo>
                    <a:pt x="20822" y="21600"/>
                    <a:pt x="21600" y="20694"/>
                    <a:pt x="21600" y="19578"/>
                  </a:cubicBezTo>
                  <a:lnTo>
                    <a:pt x="21600" y="2022"/>
                  </a:lnTo>
                  <a:cubicBezTo>
                    <a:pt x="21600" y="906"/>
                    <a:pt x="20822" y="0"/>
                    <a:pt x="19859" y="0"/>
                  </a:cubicBezTo>
                  <a:lnTo>
                    <a:pt x="1745" y="0"/>
                  </a:lnTo>
                  <a:close/>
                </a:path>
              </a:pathLst>
            </a:custGeom>
            <a:ln w="12700" cap="flat">
              <a:noFill/>
              <a:miter lim="400000"/>
            </a:ln>
            <a:effectLst/>
          </p:spPr>
        </p:pic>
        <p:sp>
          <p:nvSpPr>
            <p:cNvPr id="1610" name="Shape 1610"/>
            <p:cNvSpPr/>
            <p:nvPr/>
          </p:nvSpPr>
          <p:spPr>
            <a:xfrm>
              <a:off x="2939060" y="1116264"/>
              <a:ext cx="3593593"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defRPr sz="2000">
                  <a:solidFill>
                    <a:srgbClr val="1D296F"/>
                  </a:solidFill>
                  <a:latin typeface="Montserrat"/>
                  <a:ea typeface="Montserrat"/>
                  <a:cs typeface="Montserrat"/>
                  <a:sym typeface="Montserrat"/>
                </a:defRPr>
              </a:lvl1pPr>
            </a:lstStyle>
            <a:p>
              <a:pPr>
                <a:defRPr sz="2900"/>
              </a:pPr>
              <a:r>
                <a:rPr sz="2000"/>
                <a:t>PSI Foundation Spring 2016</a:t>
              </a:r>
            </a:p>
          </p:txBody>
        </p:sp>
      </p:grpSp>
      <p:grpSp>
        <p:nvGrpSpPr>
          <p:cNvPr id="1616" name="Group 1616"/>
          <p:cNvGrpSpPr/>
          <p:nvPr/>
        </p:nvGrpSpPr>
        <p:grpSpPr>
          <a:xfrm>
            <a:off x="15006713" y="8120556"/>
            <a:ext cx="6831725" cy="2939923"/>
            <a:chOff x="0" y="0"/>
            <a:chExt cx="6831724" cy="2939922"/>
          </a:xfrm>
        </p:grpSpPr>
        <p:sp>
          <p:nvSpPr>
            <p:cNvPr id="1612" name="Shape 1612"/>
            <p:cNvSpPr/>
            <p:nvPr/>
          </p:nvSpPr>
          <p:spPr>
            <a:xfrm>
              <a:off x="0" y="2003465"/>
              <a:ext cx="6831724"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EMIL SCHEMITSCH &amp; AARON NAUTH</a:t>
              </a:r>
            </a:p>
          </p:txBody>
        </p:sp>
        <p:pic>
          <p:nvPicPr>
            <p:cNvPr id="1613" name="Schemitsch, E. 2013.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91135" y="1190"/>
              <a:ext cx="2527301" cy="1956198"/>
            </a:xfrm>
            <a:custGeom>
              <a:avLst/>
              <a:gdLst/>
              <a:ahLst/>
              <a:cxnLst>
                <a:cxn ang="0">
                  <a:pos x="wd2" y="hd2"/>
                </a:cxn>
                <a:cxn ang="5400000">
                  <a:pos x="wd2" y="hd2"/>
                </a:cxn>
                <a:cxn ang="10800000">
                  <a:pos x="wd2" y="hd2"/>
                </a:cxn>
                <a:cxn ang="16200000">
                  <a:pos x="wd2" y="hd2"/>
                </a:cxn>
              </a:cxnLst>
              <a:rect l="0" t="0" r="r" b="b"/>
              <a:pathLst>
                <a:path w="21600" h="21600" extrusionOk="0">
                  <a:moveTo>
                    <a:pt x="1621" y="0"/>
                  </a:moveTo>
                  <a:cubicBezTo>
                    <a:pt x="718" y="71"/>
                    <a:pt x="0" y="1032"/>
                    <a:pt x="0" y="2217"/>
                  </a:cubicBezTo>
                  <a:lnTo>
                    <a:pt x="0" y="19374"/>
                  </a:lnTo>
                  <a:cubicBezTo>
                    <a:pt x="0" y="20605"/>
                    <a:pt x="773" y="21600"/>
                    <a:pt x="1727" y="21600"/>
                  </a:cubicBezTo>
                  <a:lnTo>
                    <a:pt x="19873" y="21600"/>
                  </a:lnTo>
                  <a:cubicBezTo>
                    <a:pt x="20827" y="21600"/>
                    <a:pt x="21600" y="20605"/>
                    <a:pt x="21600" y="19374"/>
                  </a:cubicBezTo>
                  <a:lnTo>
                    <a:pt x="21600" y="2217"/>
                  </a:lnTo>
                  <a:cubicBezTo>
                    <a:pt x="21600" y="1032"/>
                    <a:pt x="20882" y="71"/>
                    <a:pt x="19979" y="0"/>
                  </a:cubicBezTo>
                  <a:lnTo>
                    <a:pt x="1621" y="0"/>
                  </a:lnTo>
                  <a:close/>
                </a:path>
              </a:pathLst>
            </a:custGeom>
            <a:ln w="12700" cap="flat">
              <a:noFill/>
              <a:miter lim="400000"/>
            </a:ln>
            <a:effectLst/>
          </p:spPr>
        </p:pic>
        <p:sp>
          <p:nvSpPr>
            <p:cNvPr id="1614" name="Shape 1614"/>
            <p:cNvSpPr/>
            <p:nvPr/>
          </p:nvSpPr>
          <p:spPr>
            <a:xfrm>
              <a:off x="290702" y="2533522"/>
              <a:ext cx="6243321"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000">
                  <a:solidFill>
                    <a:srgbClr val="1D296F"/>
                  </a:solidFill>
                  <a:latin typeface="Montserrat"/>
                  <a:ea typeface="Montserrat"/>
                  <a:cs typeface="Montserrat"/>
                  <a:sym typeface="Montserrat"/>
                </a:defRPr>
              </a:lvl1pPr>
            </a:lstStyle>
            <a:p>
              <a:pPr>
                <a:defRPr sz="2900"/>
              </a:pPr>
              <a:r>
                <a:rPr sz="2000"/>
                <a:t>CIHR Transitional Open Operating Grant ($600K)</a:t>
              </a:r>
            </a:p>
          </p:txBody>
        </p:sp>
        <p:pic>
          <p:nvPicPr>
            <p:cNvPr id="1615" name="Nauth, A. 2013.jp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3643225" y="0"/>
              <a:ext cx="2527301"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625">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200"/>
                                  </p:stCondLst>
                                  <p:iterate>
                                    <p:tmAbs val="0"/>
                                  </p:iterate>
                                  <p:childTnLst>
                                    <p:set>
                                      <p:cBhvr>
                                        <p:cTn id="6" fill="hold"/>
                                        <p:tgtEl>
                                          <p:spTgt spid="1595"/>
                                        </p:tgtEl>
                                        <p:attrNameLst>
                                          <p:attrName>style.visibility</p:attrName>
                                        </p:attrNameLst>
                                      </p:cBhvr>
                                      <p:to>
                                        <p:strVal val="visible"/>
                                      </p:to>
                                    </p:set>
                                    <p:animEffect transition="in" filter="dissolve">
                                      <p:cBhvr>
                                        <p:cTn id="7" dur="1000"/>
                                        <p:tgtEl>
                                          <p:spTgt spid="1595"/>
                                        </p:tgtEl>
                                      </p:cBhvr>
                                    </p:animEffect>
                                  </p:childTnLst>
                                </p:cTn>
                              </p:par>
                            </p:childTnLst>
                          </p:cTn>
                        </p:par>
                        <p:par>
                          <p:cTn id="8" fill="hold">
                            <p:stCondLst>
                              <p:cond delay="1200"/>
                            </p:stCondLst>
                            <p:childTnLst>
                              <p:par>
                                <p:cTn id="9" presetID="9" presetClass="entr" fill="hold" grpId="2" nodeType="afterEffect">
                                  <p:stCondLst>
                                    <p:cond delay="200"/>
                                  </p:stCondLst>
                                  <p:iterate>
                                    <p:tmAbs val="0"/>
                                  </p:iterate>
                                  <p:childTnLst>
                                    <p:set>
                                      <p:cBhvr>
                                        <p:cTn id="10" fill="hold"/>
                                        <p:tgtEl>
                                          <p:spTgt spid="1599"/>
                                        </p:tgtEl>
                                        <p:attrNameLst>
                                          <p:attrName>style.visibility</p:attrName>
                                        </p:attrNameLst>
                                      </p:cBhvr>
                                      <p:to>
                                        <p:strVal val="visible"/>
                                      </p:to>
                                    </p:set>
                                    <p:animEffect transition="in" filter="dissolve">
                                      <p:cBhvr>
                                        <p:cTn id="11" dur="1000"/>
                                        <p:tgtEl>
                                          <p:spTgt spid="1599"/>
                                        </p:tgtEl>
                                      </p:cBhvr>
                                    </p:animEffect>
                                  </p:childTnLst>
                                </p:cTn>
                              </p:par>
                            </p:childTnLst>
                          </p:cTn>
                        </p:par>
                        <p:par>
                          <p:cTn id="12" fill="hold">
                            <p:stCondLst>
                              <p:cond delay="2400"/>
                            </p:stCondLst>
                            <p:childTnLst>
                              <p:par>
                                <p:cTn id="13" presetID="9" presetClass="entr" fill="hold" grpId="3" nodeType="afterEffect">
                                  <p:stCondLst>
                                    <p:cond delay="200"/>
                                  </p:stCondLst>
                                  <p:iterate>
                                    <p:tmAbs val="0"/>
                                  </p:iterate>
                                  <p:childTnLst>
                                    <p:set>
                                      <p:cBhvr>
                                        <p:cTn id="14" fill="hold"/>
                                        <p:tgtEl>
                                          <p:spTgt spid="1603"/>
                                        </p:tgtEl>
                                        <p:attrNameLst>
                                          <p:attrName>style.visibility</p:attrName>
                                        </p:attrNameLst>
                                      </p:cBhvr>
                                      <p:to>
                                        <p:strVal val="visible"/>
                                      </p:to>
                                    </p:set>
                                    <p:animEffect transition="in" filter="dissolve">
                                      <p:cBhvr>
                                        <p:cTn id="15" dur="1000"/>
                                        <p:tgtEl>
                                          <p:spTgt spid="1603"/>
                                        </p:tgtEl>
                                      </p:cBhvr>
                                    </p:animEffect>
                                  </p:childTnLst>
                                </p:cTn>
                              </p:par>
                            </p:childTnLst>
                          </p:cTn>
                        </p:par>
                        <p:par>
                          <p:cTn id="16" fill="hold">
                            <p:stCondLst>
                              <p:cond delay="3600"/>
                            </p:stCondLst>
                            <p:childTnLst>
                              <p:par>
                                <p:cTn id="17" presetID="9" presetClass="entr" fill="hold" grpId="4" nodeType="afterEffect">
                                  <p:stCondLst>
                                    <p:cond delay="200"/>
                                  </p:stCondLst>
                                  <p:iterate>
                                    <p:tmAbs val="0"/>
                                  </p:iterate>
                                  <p:childTnLst>
                                    <p:set>
                                      <p:cBhvr>
                                        <p:cTn id="18" fill="hold"/>
                                        <p:tgtEl>
                                          <p:spTgt spid="1607"/>
                                        </p:tgtEl>
                                        <p:attrNameLst>
                                          <p:attrName>style.visibility</p:attrName>
                                        </p:attrNameLst>
                                      </p:cBhvr>
                                      <p:to>
                                        <p:strVal val="visible"/>
                                      </p:to>
                                    </p:set>
                                    <p:animEffect transition="in" filter="dissolve">
                                      <p:cBhvr>
                                        <p:cTn id="19" dur="1000"/>
                                        <p:tgtEl>
                                          <p:spTgt spid="1607"/>
                                        </p:tgtEl>
                                      </p:cBhvr>
                                    </p:animEffect>
                                  </p:childTnLst>
                                </p:cTn>
                              </p:par>
                            </p:childTnLst>
                          </p:cTn>
                        </p:par>
                        <p:par>
                          <p:cTn id="20" fill="hold">
                            <p:stCondLst>
                              <p:cond delay="4800"/>
                            </p:stCondLst>
                            <p:childTnLst>
                              <p:par>
                                <p:cTn id="21" presetID="9" presetClass="entr" fill="hold" grpId="5" nodeType="afterEffect">
                                  <p:stCondLst>
                                    <p:cond delay="200"/>
                                  </p:stCondLst>
                                  <p:iterate>
                                    <p:tmAbs val="0"/>
                                  </p:iterate>
                                  <p:childTnLst>
                                    <p:set>
                                      <p:cBhvr>
                                        <p:cTn id="22" fill="hold"/>
                                        <p:tgtEl>
                                          <p:spTgt spid="1611"/>
                                        </p:tgtEl>
                                        <p:attrNameLst>
                                          <p:attrName>style.visibility</p:attrName>
                                        </p:attrNameLst>
                                      </p:cBhvr>
                                      <p:to>
                                        <p:strVal val="visible"/>
                                      </p:to>
                                    </p:set>
                                    <p:animEffect transition="in" filter="dissolve">
                                      <p:cBhvr>
                                        <p:cTn id="23" dur="1000"/>
                                        <p:tgtEl>
                                          <p:spTgt spid="1611"/>
                                        </p:tgtEl>
                                      </p:cBhvr>
                                    </p:animEffect>
                                  </p:childTnLst>
                                </p:cTn>
                              </p:par>
                            </p:childTnLst>
                          </p:cTn>
                        </p:par>
                        <p:par>
                          <p:cTn id="24" fill="hold">
                            <p:stCondLst>
                              <p:cond delay="6000"/>
                            </p:stCondLst>
                            <p:childTnLst>
                              <p:par>
                                <p:cTn id="25" presetID="9" presetClass="entr" fill="hold" grpId="6" nodeType="afterEffect">
                                  <p:stCondLst>
                                    <p:cond delay="200"/>
                                  </p:stCondLst>
                                  <p:iterate>
                                    <p:tmAbs val="0"/>
                                  </p:iterate>
                                  <p:childTnLst>
                                    <p:set>
                                      <p:cBhvr>
                                        <p:cTn id="26" fill="hold"/>
                                        <p:tgtEl>
                                          <p:spTgt spid="1616"/>
                                        </p:tgtEl>
                                        <p:attrNameLst>
                                          <p:attrName>style.visibility</p:attrName>
                                        </p:attrNameLst>
                                      </p:cBhvr>
                                      <p:to>
                                        <p:strVal val="visible"/>
                                      </p:to>
                                    </p:set>
                                    <p:animEffect transition="in" filter="dissolve">
                                      <p:cBhvr>
                                        <p:cTn id="27" dur="1000"/>
                                        <p:tgtEl>
                                          <p:spTgt spid="1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5" grpId="1" animBg="1" advAuto="0"/>
      <p:bldP spid="1599" grpId="2" animBg="1" advAuto="0"/>
      <p:bldP spid="1603" grpId="3" animBg="1" advAuto="0"/>
      <p:bldP spid="1607" grpId="4" animBg="1" advAuto="0"/>
      <p:bldP spid="1611" grpId="5" animBg="1" advAuto="0"/>
      <p:bldP spid="1616" grpId="6"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8" name="Shape 1618"/>
          <p:cNvSpPr/>
          <p:nvPr/>
        </p:nvSpPr>
        <p:spPr>
          <a:xfrm>
            <a:off x="-2128" y="-48525"/>
            <a:ext cx="24388255" cy="13813051"/>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grpSp>
        <p:nvGrpSpPr>
          <p:cNvPr id="1621" name="Group 1621"/>
          <p:cNvGrpSpPr/>
          <p:nvPr/>
        </p:nvGrpSpPr>
        <p:grpSpPr>
          <a:xfrm>
            <a:off x="18486028" y="11652788"/>
            <a:ext cx="5008242" cy="1180295"/>
            <a:chOff x="0" y="0"/>
            <a:chExt cx="5008241" cy="1180293"/>
          </a:xfrm>
        </p:grpSpPr>
        <p:sp>
          <p:nvSpPr>
            <p:cNvPr id="1619" name="Shape 1619"/>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1620"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1622" name="Shape 1622"/>
          <p:cNvSpPr/>
          <p:nvPr/>
        </p:nvSpPr>
        <p:spPr>
          <a:xfrm>
            <a:off x="3776789" y="355600"/>
            <a:ext cx="16830422"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7000" spc="560">
                <a:solidFill>
                  <a:srgbClr val="002A5C"/>
                </a:solidFill>
                <a:latin typeface="Montserrat"/>
                <a:ea typeface="Montserrat"/>
                <a:cs typeface="Montserrat"/>
                <a:sym typeface="Montserrat"/>
              </a:defRPr>
            </a:pPr>
            <a:r>
              <a:t>GRANT RECIPIENTS </a:t>
            </a:r>
            <a:r>
              <a:rPr sz="5000" spc="400">
                <a:solidFill>
                  <a:srgbClr val="FF85FF"/>
                </a:solidFill>
              </a:rPr>
              <a:t>2015-2016 CONT’D</a:t>
            </a:r>
          </a:p>
        </p:txBody>
      </p:sp>
      <p:pic>
        <p:nvPicPr>
          <p:cNvPr id="1623" name="OrthopaedicSurgeryPhotoshoot_KaylaRocca-397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80146" y="-14591408"/>
            <a:ext cx="20571489" cy="13716001"/>
          </a:xfrm>
          <a:prstGeom prst="rect">
            <a:avLst/>
          </a:prstGeom>
          <a:ln w="12700">
            <a:miter lim="400000"/>
          </a:ln>
        </p:spPr>
      </p:pic>
      <p:grpSp>
        <p:nvGrpSpPr>
          <p:cNvPr id="1628" name="Group 1628"/>
          <p:cNvGrpSpPr/>
          <p:nvPr/>
        </p:nvGrpSpPr>
        <p:grpSpPr>
          <a:xfrm>
            <a:off x="1219037" y="2301857"/>
            <a:ext cx="8225621" cy="1957389"/>
            <a:chOff x="0" y="0"/>
            <a:chExt cx="8225619" cy="1957387"/>
          </a:xfrm>
        </p:grpSpPr>
        <p:grpSp>
          <p:nvGrpSpPr>
            <p:cNvPr id="1626" name="Group 1626"/>
            <p:cNvGrpSpPr/>
            <p:nvPr/>
          </p:nvGrpSpPr>
          <p:grpSpPr>
            <a:xfrm>
              <a:off x="0" y="0"/>
              <a:ext cx="6022537" cy="1957388"/>
              <a:chOff x="1722135" y="0"/>
              <a:chExt cx="6022536" cy="1957387"/>
            </a:xfrm>
          </p:grpSpPr>
          <p:sp>
            <p:nvSpPr>
              <p:cNvPr id="1624" name="Shape 1624"/>
              <p:cNvSpPr/>
              <p:nvPr/>
            </p:nvSpPr>
            <p:spPr>
              <a:xfrm>
                <a:off x="4635724" y="537564"/>
                <a:ext cx="3108949"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KATALIN SZASZI</a:t>
                </a:r>
              </a:p>
            </p:txBody>
          </p:sp>
          <p:pic>
            <p:nvPicPr>
              <p:cNvPr id="1625" name="SZASZI.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722135" y="0"/>
                <a:ext cx="2527301"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grpSp>
        <p:sp>
          <p:nvSpPr>
            <p:cNvPr id="1627" name="Shape 1627"/>
            <p:cNvSpPr/>
            <p:nvPr/>
          </p:nvSpPr>
          <p:spPr>
            <a:xfrm>
              <a:off x="3063831" y="1072933"/>
              <a:ext cx="5161789"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000">
                  <a:solidFill>
                    <a:srgbClr val="1D296F"/>
                  </a:solidFill>
                  <a:latin typeface="Montserrat"/>
                  <a:ea typeface="Montserrat"/>
                  <a:cs typeface="Montserrat"/>
                  <a:sym typeface="Montserrat"/>
                </a:defRPr>
              </a:lvl1pPr>
            </a:lstStyle>
            <a:p>
              <a:pPr>
                <a:defRPr sz="2900"/>
              </a:pPr>
              <a:r>
                <a:rPr sz="2000"/>
                <a:t>CIHR Transitional Open Operating Grant</a:t>
              </a:r>
            </a:p>
          </p:txBody>
        </p:sp>
      </p:grpSp>
      <p:grpSp>
        <p:nvGrpSpPr>
          <p:cNvPr id="1632" name="Group 1632"/>
          <p:cNvGrpSpPr/>
          <p:nvPr/>
        </p:nvGrpSpPr>
        <p:grpSpPr>
          <a:xfrm>
            <a:off x="13009942" y="2478741"/>
            <a:ext cx="7756438" cy="1957388"/>
            <a:chOff x="0" y="0"/>
            <a:chExt cx="7756437" cy="1957387"/>
          </a:xfrm>
        </p:grpSpPr>
        <p:sp>
          <p:nvSpPr>
            <p:cNvPr id="1629" name="Shape 1629"/>
            <p:cNvSpPr/>
            <p:nvPr/>
          </p:nvSpPr>
          <p:spPr>
            <a:xfrm>
              <a:off x="2697521" y="922976"/>
              <a:ext cx="2554289"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CARI WHYNE</a:t>
              </a:r>
            </a:p>
          </p:txBody>
        </p:sp>
        <p:pic>
          <p:nvPicPr>
            <p:cNvPr id="1630" name="Whyne_Cari-Photo-Web.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0"/>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631" name="Shape 1631"/>
            <p:cNvSpPr/>
            <p:nvPr/>
          </p:nvSpPr>
          <p:spPr>
            <a:xfrm>
              <a:off x="3082075" y="1472258"/>
              <a:ext cx="4674363"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defRPr sz="2000">
                  <a:solidFill>
                    <a:srgbClr val="1D296F"/>
                  </a:solidFill>
                  <a:latin typeface="Montserrat"/>
                  <a:ea typeface="Montserrat"/>
                  <a:cs typeface="Montserrat"/>
                  <a:sym typeface="Montserrat"/>
                </a:defRPr>
              </a:lvl1pPr>
            </a:lstStyle>
            <a:p>
              <a:pPr>
                <a:defRPr sz="2900"/>
              </a:pPr>
              <a:r>
                <a:rPr sz="2000"/>
                <a:t>NSERC Discovery Grant 2016 ($170K)</a:t>
              </a:r>
            </a:p>
          </p:txBody>
        </p:sp>
      </p:grpSp>
      <p:grpSp>
        <p:nvGrpSpPr>
          <p:cNvPr id="1636" name="Group 1636"/>
          <p:cNvGrpSpPr/>
          <p:nvPr/>
        </p:nvGrpSpPr>
        <p:grpSpPr>
          <a:xfrm>
            <a:off x="1245476" y="5678535"/>
            <a:ext cx="9208715" cy="1957388"/>
            <a:chOff x="0" y="71507"/>
            <a:chExt cx="9208714" cy="1957387"/>
          </a:xfrm>
        </p:grpSpPr>
        <p:sp>
          <p:nvSpPr>
            <p:cNvPr id="1633" name="Shape 1633"/>
            <p:cNvSpPr/>
            <p:nvPr/>
          </p:nvSpPr>
          <p:spPr>
            <a:xfrm>
              <a:off x="2636013" y="928689"/>
              <a:ext cx="3356814"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MICHAEL TAYLOR</a:t>
              </a:r>
            </a:p>
          </p:txBody>
        </p:sp>
        <p:pic>
          <p:nvPicPr>
            <p:cNvPr id="1634" name="Taylor, M. 2013.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71507"/>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635" name="Shape 1635"/>
            <p:cNvSpPr/>
            <p:nvPr/>
          </p:nvSpPr>
          <p:spPr>
            <a:xfrm>
              <a:off x="3064199" y="1416504"/>
              <a:ext cx="6144515"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pPr>
                <a:defRPr sz="2900"/>
              </a:pPr>
              <a:r>
                <a:rPr sz="2000"/>
                <a:t>McLaughlin Center, UofT 2016 Accelerator Grant</a:t>
              </a:r>
            </a:p>
          </p:txBody>
        </p:sp>
      </p:grpSp>
      <p:grpSp>
        <p:nvGrpSpPr>
          <p:cNvPr id="1640" name="Group 1640"/>
          <p:cNvGrpSpPr/>
          <p:nvPr/>
        </p:nvGrpSpPr>
        <p:grpSpPr>
          <a:xfrm>
            <a:off x="12981934" y="5678535"/>
            <a:ext cx="7057902" cy="1957388"/>
            <a:chOff x="0" y="3219"/>
            <a:chExt cx="7057900" cy="1957387"/>
          </a:xfrm>
        </p:grpSpPr>
        <p:sp>
          <p:nvSpPr>
            <p:cNvPr id="1637" name="Shape 1637"/>
            <p:cNvSpPr/>
            <p:nvPr/>
          </p:nvSpPr>
          <p:spPr>
            <a:xfrm>
              <a:off x="2643891" y="708863"/>
              <a:ext cx="3364548"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TAUFIK VALIANTE</a:t>
              </a:r>
            </a:p>
          </p:txBody>
        </p:sp>
        <p:pic>
          <p:nvPicPr>
            <p:cNvPr id="1638" name="Valiante, T. 2013.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0" y="3219"/>
              <a:ext cx="2527300" cy="1957389"/>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639" name="Shape 1639"/>
            <p:cNvSpPr/>
            <p:nvPr/>
          </p:nvSpPr>
          <p:spPr>
            <a:xfrm>
              <a:off x="3028444" y="1316617"/>
              <a:ext cx="4029457"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r>
                <a:t>NSERC Discovery Grant ($170K)</a:t>
              </a:r>
            </a:p>
          </p:txBody>
        </p:sp>
      </p:grpSp>
      <p:grpSp>
        <p:nvGrpSpPr>
          <p:cNvPr id="1644" name="Group 1644"/>
          <p:cNvGrpSpPr/>
          <p:nvPr/>
        </p:nvGrpSpPr>
        <p:grpSpPr>
          <a:xfrm>
            <a:off x="1243682" y="9380050"/>
            <a:ext cx="9212303" cy="1957389"/>
            <a:chOff x="0" y="0"/>
            <a:chExt cx="9212301" cy="1957387"/>
          </a:xfrm>
        </p:grpSpPr>
        <p:sp>
          <p:nvSpPr>
            <p:cNvPr id="1641" name="Shape 1641"/>
            <p:cNvSpPr/>
            <p:nvPr/>
          </p:nvSpPr>
          <p:spPr>
            <a:xfrm>
              <a:off x="2649139" y="940853"/>
              <a:ext cx="3229382"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SUBODH VERMA</a:t>
              </a:r>
            </a:p>
          </p:txBody>
        </p:sp>
        <p:pic>
          <p:nvPicPr>
            <p:cNvPr id="1642" name="Verma, S. 2013.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0" y="0"/>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643" name="Shape 1643"/>
            <p:cNvSpPr/>
            <p:nvPr/>
          </p:nvSpPr>
          <p:spPr>
            <a:xfrm>
              <a:off x="2997937" y="1434381"/>
              <a:ext cx="6214365"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pPr>
                <a:defRPr sz="2900"/>
              </a:pPr>
              <a:r>
                <a:rPr sz="2000"/>
                <a:t>CIHR Transitional Open Operating Grant ($650K)</a:t>
              </a:r>
            </a:p>
          </p:txBody>
        </p:sp>
      </p:grpSp>
      <p:grpSp>
        <p:nvGrpSpPr>
          <p:cNvPr id="1649" name="Group 1649"/>
          <p:cNvGrpSpPr/>
          <p:nvPr/>
        </p:nvGrpSpPr>
        <p:grpSpPr>
          <a:xfrm>
            <a:off x="12884562" y="8888874"/>
            <a:ext cx="6365239" cy="2939924"/>
            <a:chOff x="191135" y="0"/>
            <a:chExt cx="6365238" cy="2939922"/>
          </a:xfrm>
        </p:grpSpPr>
        <p:sp>
          <p:nvSpPr>
            <p:cNvPr id="1645" name="Shape 1645"/>
            <p:cNvSpPr/>
            <p:nvPr/>
          </p:nvSpPr>
          <p:spPr>
            <a:xfrm>
              <a:off x="357536" y="1972405"/>
              <a:ext cx="5820373"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CARIN WHYNE &amp; JEFF FIALKOV</a:t>
              </a:r>
            </a:p>
          </p:txBody>
        </p:sp>
        <p:pic>
          <p:nvPicPr>
            <p:cNvPr id="1646" name="Whyne_Cari-Photo-Web.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91135" y="0"/>
              <a:ext cx="2527301"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647" name="Shape 1647"/>
            <p:cNvSpPr/>
            <p:nvPr/>
          </p:nvSpPr>
          <p:spPr>
            <a:xfrm>
              <a:off x="268350" y="2533522"/>
              <a:ext cx="6288025"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000">
                  <a:solidFill>
                    <a:srgbClr val="1D296F"/>
                  </a:solidFill>
                  <a:latin typeface="Montserrat"/>
                  <a:ea typeface="Montserrat"/>
                  <a:cs typeface="Montserrat"/>
                  <a:sym typeface="Montserrat"/>
                </a:defRPr>
              </a:lvl1pPr>
            </a:lstStyle>
            <a:p>
              <a:pPr>
                <a:defRPr sz="2900"/>
              </a:pPr>
              <a:r>
                <a:rPr sz="2000"/>
                <a:t>CIHR Proof of Principle Program - Phase I ($160K)</a:t>
              </a:r>
            </a:p>
          </p:txBody>
        </p:sp>
        <p:pic>
          <p:nvPicPr>
            <p:cNvPr id="1648" name="Fialkov, J. 2013.jp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3661102" y="0"/>
              <a:ext cx="2527301"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625">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628"/>
                                        </p:tgtEl>
                                        <p:attrNameLst>
                                          <p:attrName>style.visibility</p:attrName>
                                        </p:attrNameLst>
                                      </p:cBhvr>
                                      <p:to>
                                        <p:strVal val="visible"/>
                                      </p:to>
                                    </p:set>
                                    <p:animEffect transition="in" filter="dissolve">
                                      <p:cBhvr>
                                        <p:cTn id="7" dur="1000"/>
                                        <p:tgtEl>
                                          <p:spTgt spid="1628"/>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1632"/>
                                        </p:tgtEl>
                                        <p:attrNameLst>
                                          <p:attrName>style.visibility</p:attrName>
                                        </p:attrNameLst>
                                      </p:cBhvr>
                                      <p:to>
                                        <p:strVal val="visible"/>
                                      </p:to>
                                    </p:set>
                                    <p:animEffect transition="in" filter="dissolve">
                                      <p:cBhvr>
                                        <p:cTn id="11" dur="1000"/>
                                        <p:tgtEl>
                                          <p:spTgt spid="1632"/>
                                        </p:tgtEl>
                                      </p:cBhvr>
                                    </p:animEffect>
                                  </p:childTnLst>
                                </p:cTn>
                              </p:par>
                            </p:childTnLst>
                          </p:cTn>
                        </p:par>
                        <p:par>
                          <p:cTn id="12" fill="hold">
                            <p:stCondLst>
                              <p:cond delay="2000"/>
                            </p:stCondLst>
                            <p:childTnLst>
                              <p:par>
                                <p:cTn id="13" presetID="9" presetClass="entr" fill="hold" grpId="3" nodeType="afterEffect">
                                  <p:stCondLst>
                                    <p:cond delay="0"/>
                                  </p:stCondLst>
                                  <p:iterate>
                                    <p:tmAbs val="0"/>
                                  </p:iterate>
                                  <p:childTnLst>
                                    <p:set>
                                      <p:cBhvr>
                                        <p:cTn id="14" fill="hold"/>
                                        <p:tgtEl>
                                          <p:spTgt spid="1636"/>
                                        </p:tgtEl>
                                        <p:attrNameLst>
                                          <p:attrName>style.visibility</p:attrName>
                                        </p:attrNameLst>
                                      </p:cBhvr>
                                      <p:to>
                                        <p:strVal val="visible"/>
                                      </p:to>
                                    </p:set>
                                    <p:animEffect transition="in" filter="dissolve">
                                      <p:cBhvr>
                                        <p:cTn id="15" dur="1000"/>
                                        <p:tgtEl>
                                          <p:spTgt spid="1636"/>
                                        </p:tgtEl>
                                      </p:cBhvr>
                                    </p:animEffect>
                                  </p:childTnLst>
                                </p:cTn>
                              </p:par>
                            </p:childTnLst>
                          </p:cTn>
                        </p:par>
                        <p:par>
                          <p:cTn id="16" fill="hold">
                            <p:stCondLst>
                              <p:cond delay="3000"/>
                            </p:stCondLst>
                            <p:childTnLst>
                              <p:par>
                                <p:cTn id="17" presetID="9" presetClass="entr" fill="hold" grpId="4" nodeType="afterEffect">
                                  <p:stCondLst>
                                    <p:cond delay="0"/>
                                  </p:stCondLst>
                                  <p:iterate>
                                    <p:tmAbs val="0"/>
                                  </p:iterate>
                                  <p:childTnLst>
                                    <p:set>
                                      <p:cBhvr>
                                        <p:cTn id="18" fill="hold"/>
                                        <p:tgtEl>
                                          <p:spTgt spid="1640"/>
                                        </p:tgtEl>
                                        <p:attrNameLst>
                                          <p:attrName>style.visibility</p:attrName>
                                        </p:attrNameLst>
                                      </p:cBhvr>
                                      <p:to>
                                        <p:strVal val="visible"/>
                                      </p:to>
                                    </p:set>
                                    <p:animEffect transition="in" filter="dissolve">
                                      <p:cBhvr>
                                        <p:cTn id="19" dur="1000"/>
                                        <p:tgtEl>
                                          <p:spTgt spid="1640"/>
                                        </p:tgtEl>
                                      </p:cBhvr>
                                    </p:animEffect>
                                  </p:childTnLst>
                                </p:cTn>
                              </p:par>
                            </p:childTnLst>
                          </p:cTn>
                        </p:par>
                        <p:par>
                          <p:cTn id="20" fill="hold">
                            <p:stCondLst>
                              <p:cond delay="4000"/>
                            </p:stCondLst>
                            <p:childTnLst>
                              <p:par>
                                <p:cTn id="21" presetID="9" presetClass="entr" fill="hold" grpId="5" nodeType="afterEffect">
                                  <p:stCondLst>
                                    <p:cond delay="0"/>
                                  </p:stCondLst>
                                  <p:iterate>
                                    <p:tmAbs val="0"/>
                                  </p:iterate>
                                  <p:childTnLst>
                                    <p:set>
                                      <p:cBhvr>
                                        <p:cTn id="22" fill="hold"/>
                                        <p:tgtEl>
                                          <p:spTgt spid="1644"/>
                                        </p:tgtEl>
                                        <p:attrNameLst>
                                          <p:attrName>style.visibility</p:attrName>
                                        </p:attrNameLst>
                                      </p:cBhvr>
                                      <p:to>
                                        <p:strVal val="visible"/>
                                      </p:to>
                                    </p:set>
                                    <p:animEffect transition="in" filter="dissolve">
                                      <p:cBhvr>
                                        <p:cTn id="23" dur="1000"/>
                                        <p:tgtEl>
                                          <p:spTgt spid="1644"/>
                                        </p:tgtEl>
                                      </p:cBhvr>
                                    </p:animEffect>
                                  </p:childTnLst>
                                </p:cTn>
                              </p:par>
                            </p:childTnLst>
                          </p:cTn>
                        </p:par>
                        <p:par>
                          <p:cTn id="24" fill="hold">
                            <p:stCondLst>
                              <p:cond delay="5000"/>
                            </p:stCondLst>
                            <p:childTnLst>
                              <p:par>
                                <p:cTn id="25" presetID="9" presetClass="entr" fill="hold" grpId="6" nodeType="afterEffect">
                                  <p:stCondLst>
                                    <p:cond delay="200"/>
                                  </p:stCondLst>
                                  <p:iterate>
                                    <p:tmAbs val="0"/>
                                  </p:iterate>
                                  <p:childTnLst>
                                    <p:set>
                                      <p:cBhvr>
                                        <p:cTn id="26" fill="hold"/>
                                        <p:tgtEl>
                                          <p:spTgt spid="1649"/>
                                        </p:tgtEl>
                                        <p:attrNameLst>
                                          <p:attrName>style.visibility</p:attrName>
                                        </p:attrNameLst>
                                      </p:cBhvr>
                                      <p:to>
                                        <p:strVal val="visible"/>
                                      </p:to>
                                    </p:set>
                                    <p:animEffect transition="in" filter="dissolve">
                                      <p:cBhvr>
                                        <p:cTn id="27" dur="1000"/>
                                        <p:tgtEl>
                                          <p:spTgt spid="16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 grpId="1" animBg="1" advAuto="0"/>
      <p:bldP spid="1632" grpId="2" animBg="1" advAuto="0"/>
      <p:bldP spid="1636" grpId="3" animBg="1" advAuto="0"/>
      <p:bldP spid="1640" grpId="4" animBg="1" advAuto="0"/>
      <p:bldP spid="1644" grpId="5" animBg="1" advAuto="0"/>
      <p:bldP spid="1649" grpId="6" animBg="1" advAuto="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1" name="Shape 1651"/>
          <p:cNvSpPr/>
          <p:nvPr/>
        </p:nvSpPr>
        <p:spPr>
          <a:xfrm>
            <a:off x="-2128" y="-48525"/>
            <a:ext cx="24388255" cy="13813051"/>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pic>
        <p:nvPicPr>
          <p:cNvPr id="1652" name="OrthopaedicSurgeryPhotoshoot_KaylaRocca-439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570000">
            <a:off x="11112" y="6581043"/>
            <a:ext cx="24412576" cy="16275051"/>
          </a:xfrm>
          <a:prstGeom prst="rect">
            <a:avLst/>
          </a:prstGeom>
          <a:ln w="12700">
            <a:miter lim="400000"/>
          </a:ln>
        </p:spPr>
      </p:pic>
      <p:pic>
        <p:nvPicPr>
          <p:cNvPr id="1653" name="OrthopaedicSurgeryPhotoshoot_KaylaRocca-397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80146" y="-14591408"/>
            <a:ext cx="20571489" cy="13716001"/>
          </a:xfrm>
          <a:prstGeom prst="rect">
            <a:avLst/>
          </a:prstGeom>
          <a:ln w="12700">
            <a:miter lim="400000"/>
          </a:ln>
        </p:spPr>
      </p:pic>
      <p:sp>
        <p:nvSpPr>
          <p:cNvPr id="1654" name="Shape 1654"/>
          <p:cNvSpPr/>
          <p:nvPr/>
        </p:nvSpPr>
        <p:spPr>
          <a:xfrm>
            <a:off x="4165122" y="397473"/>
            <a:ext cx="16830422"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7000" spc="560">
                <a:solidFill>
                  <a:srgbClr val="002A5C"/>
                </a:solidFill>
                <a:latin typeface="Montserrat"/>
                <a:ea typeface="Montserrat"/>
                <a:cs typeface="Montserrat"/>
                <a:sym typeface="Montserrat"/>
              </a:defRPr>
            </a:pPr>
            <a:r>
              <a:t>GRANT RECIPIENTS </a:t>
            </a:r>
            <a:r>
              <a:rPr sz="5000" spc="400">
                <a:solidFill>
                  <a:srgbClr val="FF85FF"/>
                </a:solidFill>
              </a:rPr>
              <a:t>2015-2016 CONT’D</a:t>
            </a:r>
          </a:p>
        </p:txBody>
      </p:sp>
      <p:grpSp>
        <p:nvGrpSpPr>
          <p:cNvPr id="1658" name="Group 1658"/>
          <p:cNvGrpSpPr/>
          <p:nvPr/>
        </p:nvGrpSpPr>
        <p:grpSpPr>
          <a:xfrm>
            <a:off x="11879771" y="2661759"/>
            <a:ext cx="8567867" cy="1956198"/>
            <a:chOff x="-711961" y="1190"/>
            <a:chExt cx="8567865" cy="1956196"/>
          </a:xfrm>
        </p:grpSpPr>
        <p:sp>
          <p:nvSpPr>
            <p:cNvPr id="1655" name="Shape 1655"/>
            <p:cNvSpPr/>
            <p:nvPr/>
          </p:nvSpPr>
          <p:spPr>
            <a:xfrm>
              <a:off x="1463279" y="706239"/>
              <a:ext cx="3332138"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GELAREH ZADEH</a:t>
              </a:r>
            </a:p>
          </p:txBody>
        </p:sp>
        <p:pic>
          <p:nvPicPr>
            <p:cNvPr id="1656" name="Zadeh, G. 2013.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328603" y="1190"/>
              <a:ext cx="2527301" cy="1956198"/>
            </a:xfrm>
            <a:custGeom>
              <a:avLst/>
              <a:gdLst/>
              <a:ahLst/>
              <a:cxnLst>
                <a:cxn ang="0">
                  <a:pos x="wd2" y="hd2"/>
                </a:cxn>
                <a:cxn ang="5400000">
                  <a:pos x="wd2" y="hd2"/>
                </a:cxn>
                <a:cxn ang="10800000">
                  <a:pos x="wd2" y="hd2"/>
                </a:cxn>
                <a:cxn ang="16200000">
                  <a:pos x="wd2" y="hd2"/>
                </a:cxn>
              </a:cxnLst>
              <a:rect l="0" t="0" r="r" b="b"/>
              <a:pathLst>
                <a:path w="21600" h="21600" extrusionOk="0">
                  <a:moveTo>
                    <a:pt x="1621" y="0"/>
                  </a:moveTo>
                  <a:cubicBezTo>
                    <a:pt x="718" y="71"/>
                    <a:pt x="0" y="1032"/>
                    <a:pt x="0" y="2217"/>
                  </a:cubicBezTo>
                  <a:lnTo>
                    <a:pt x="0" y="19374"/>
                  </a:lnTo>
                  <a:cubicBezTo>
                    <a:pt x="0" y="20605"/>
                    <a:pt x="773" y="21600"/>
                    <a:pt x="1727" y="21600"/>
                  </a:cubicBezTo>
                  <a:lnTo>
                    <a:pt x="19873" y="21600"/>
                  </a:lnTo>
                  <a:cubicBezTo>
                    <a:pt x="20827" y="21600"/>
                    <a:pt x="21600" y="20605"/>
                    <a:pt x="21600" y="19374"/>
                  </a:cubicBezTo>
                  <a:lnTo>
                    <a:pt x="21600" y="2217"/>
                  </a:lnTo>
                  <a:cubicBezTo>
                    <a:pt x="21600" y="1032"/>
                    <a:pt x="20882" y="71"/>
                    <a:pt x="19979" y="0"/>
                  </a:cubicBezTo>
                  <a:lnTo>
                    <a:pt x="1621" y="0"/>
                  </a:lnTo>
                  <a:close/>
                </a:path>
              </a:pathLst>
            </a:custGeom>
            <a:ln w="12700" cap="flat">
              <a:noFill/>
              <a:miter lim="400000"/>
            </a:ln>
            <a:effectLst/>
          </p:spPr>
        </p:pic>
        <p:sp>
          <p:nvSpPr>
            <p:cNvPr id="1657" name="Shape 1657"/>
            <p:cNvSpPr/>
            <p:nvPr/>
          </p:nvSpPr>
          <p:spPr>
            <a:xfrm>
              <a:off x="-711962" y="1191785"/>
              <a:ext cx="5690617"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defTabSz="584200">
                <a:defRPr sz="2900">
                  <a:solidFill>
                    <a:srgbClr val="1D296F"/>
                  </a:solidFill>
                  <a:latin typeface="Montserrat"/>
                  <a:ea typeface="Montserrat"/>
                  <a:cs typeface="Montserrat"/>
                  <a:sym typeface="Montserrat"/>
                </a:defRPr>
              </a:pPr>
              <a:r>
                <a:rPr sz="2000"/>
                <a:t>OCI Team grant</a:t>
              </a:r>
            </a:p>
            <a:p>
              <a:pPr algn="r" defTabSz="584200">
                <a:defRPr sz="2900">
                  <a:solidFill>
                    <a:srgbClr val="1D296F"/>
                  </a:solidFill>
                  <a:latin typeface="Montserrat"/>
                  <a:ea typeface="Montserrat"/>
                  <a:cs typeface="Montserrat"/>
                  <a:sym typeface="Montserrat"/>
                </a:defRPr>
              </a:pPr>
              <a:r>
                <a:rPr sz="2000"/>
                <a:t>CIHR Grandtand Elekta LTD ($260K + $225K)</a:t>
              </a:r>
            </a:p>
          </p:txBody>
        </p:sp>
      </p:grpSp>
      <p:grpSp>
        <p:nvGrpSpPr>
          <p:cNvPr id="1662" name="Group 1662"/>
          <p:cNvGrpSpPr/>
          <p:nvPr/>
        </p:nvGrpSpPr>
        <p:grpSpPr>
          <a:xfrm>
            <a:off x="7583302" y="5879215"/>
            <a:ext cx="9994063" cy="1957388"/>
            <a:chOff x="0" y="0"/>
            <a:chExt cx="9994062" cy="1957387"/>
          </a:xfrm>
        </p:grpSpPr>
        <p:sp>
          <p:nvSpPr>
            <p:cNvPr id="1659" name="Shape 1659"/>
            <p:cNvSpPr/>
            <p:nvPr/>
          </p:nvSpPr>
          <p:spPr>
            <a:xfrm>
              <a:off x="2888669" y="904999"/>
              <a:ext cx="2510829"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TONI ZHONG</a:t>
              </a:r>
            </a:p>
          </p:txBody>
        </p:sp>
        <p:pic>
          <p:nvPicPr>
            <p:cNvPr id="1660" name="Zhong, T. 2013.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0"/>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661" name="Shape 1661"/>
            <p:cNvSpPr/>
            <p:nvPr/>
          </p:nvSpPr>
          <p:spPr>
            <a:xfrm>
              <a:off x="3273222" y="1441562"/>
              <a:ext cx="6720841"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r>
                <a:t>CIHR Operating Grant - Foundation Scheme ($860K)</a:t>
              </a:r>
            </a:p>
          </p:txBody>
        </p:sp>
      </p:grpSp>
      <p:grpSp>
        <p:nvGrpSpPr>
          <p:cNvPr id="1666" name="Group 1666"/>
          <p:cNvGrpSpPr/>
          <p:nvPr/>
        </p:nvGrpSpPr>
        <p:grpSpPr>
          <a:xfrm>
            <a:off x="2004520" y="2860506"/>
            <a:ext cx="6608545" cy="1957388"/>
            <a:chOff x="0" y="0"/>
            <a:chExt cx="6608543" cy="1957387"/>
          </a:xfrm>
        </p:grpSpPr>
        <p:sp>
          <p:nvSpPr>
            <p:cNvPr id="1663" name="Shape 1663"/>
            <p:cNvSpPr/>
            <p:nvPr/>
          </p:nvSpPr>
          <p:spPr>
            <a:xfrm>
              <a:off x="2864294" y="274578"/>
              <a:ext cx="2791106"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KAREN WONG</a:t>
              </a:r>
            </a:p>
          </p:txBody>
        </p:sp>
        <p:pic>
          <p:nvPicPr>
            <p:cNvPr id="1664" name="Wong, K.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665" name="Shape 1665"/>
            <p:cNvSpPr/>
            <p:nvPr/>
          </p:nvSpPr>
          <p:spPr>
            <a:xfrm>
              <a:off x="3043146" y="775493"/>
              <a:ext cx="3565399"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000">
                  <a:solidFill>
                    <a:srgbClr val="1D296F"/>
                  </a:solidFill>
                  <a:latin typeface="Montserrat"/>
                  <a:ea typeface="Montserrat"/>
                  <a:cs typeface="Montserrat"/>
                  <a:sym typeface="Montserrat"/>
                </a:defRPr>
              </a:lvl1pPr>
            </a:lstStyle>
            <a:p>
              <a:pPr>
                <a:defRPr sz="2900"/>
              </a:pPr>
              <a:r>
                <a:rPr sz="2000"/>
                <a:t>CIHR Project Grant ($400K)</a:t>
              </a:r>
            </a:p>
          </p:txBody>
        </p:sp>
      </p:grpSp>
    </p:spTree>
  </p:cSld>
  <p:clrMapOvr>
    <a:masterClrMapping/>
  </p:clrMapOvr>
  <mc:AlternateContent xmlns:mc="http://schemas.openxmlformats.org/markup-compatibility/2006" xmlns:p14="http://schemas.microsoft.com/office/powerpoint/2010/main">
    <mc:Choice Requires="p14">
      <p:transition spd="slow" p14:dur="1625">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200"/>
                                  </p:stCondLst>
                                  <p:iterate>
                                    <p:tmAbs val="0"/>
                                  </p:iterate>
                                  <p:childTnLst>
                                    <p:set>
                                      <p:cBhvr>
                                        <p:cTn id="6" fill="hold"/>
                                        <p:tgtEl>
                                          <p:spTgt spid="1666"/>
                                        </p:tgtEl>
                                        <p:attrNameLst>
                                          <p:attrName>style.visibility</p:attrName>
                                        </p:attrNameLst>
                                      </p:cBhvr>
                                      <p:to>
                                        <p:strVal val="visible"/>
                                      </p:to>
                                    </p:set>
                                    <p:animEffect transition="in" filter="dissolve">
                                      <p:cBhvr>
                                        <p:cTn id="7" dur="1000"/>
                                        <p:tgtEl>
                                          <p:spTgt spid="1666"/>
                                        </p:tgtEl>
                                      </p:cBhvr>
                                    </p:animEffect>
                                  </p:childTnLst>
                                </p:cTn>
                              </p:par>
                            </p:childTnLst>
                          </p:cTn>
                        </p:par>
                        <p:par>
                          <p:cTn id="8" fill="hold">
                            <p:stCondLst>
                              <p:cond delay="1200"/>
                            </p:stCondLst>
                            <p:childTnLst>
                              <p:par>
                                <p:cTn id="9" presetID="9" presetClass="entr" fill="hold" grpId="2" nodeType="afterEffect">
                                  <p:stCondLst>
                                    <p:cond delay="200"/>
                                  </p:stCondLst>
                                  <p:iterate>
                                    <p:tmAbs val="0"/>
                                  </p:iterate>
                                  <p:childTnLst>
                                    <p:set>
                                      <p:cBhvr>
                                        <p:cTn id="10" fill="hold"/>
                                        <p:tgtEl>
                                          <p:spTgt spid="1658"/>
                                        </p:tgtEl>
                                        <p:attrNameLst>
                                          <p:attrName>style.visibility</p:attrName>
                                        </p:attrNameLst>
                                      </p:cBhvr>
                                      <p:to>
                                        <p:strVal val="visible"/>
                                      </p:to>
                                    </p:set>
                                    <p:animEffect transition="in" filter="dissolve">
                                      <p:cBhvr>
                                        <p:cTn id="11" dur="1000"/>
                                        <p:tgtEl>
                                          <p:spTgt spid="1658"/>
                                        </p:tgtEl>
                                      </p:cBhvr>
                                    </p:animEffect>
                                  </p:childTnLst>
                                </p:cTn>
                              </p:par>
                            </p:childTnLst>
                          </p:cTn>
                        </p:par>
                        <p:par>
                          <p:cTn id="12" fill="hold">
                            <p:stCondLst>
                              <p:cond delay="2400"/>
                            </p:stCondLst>
                            <p:childTnLst>
                              <p:par>
                                <p:cTn id="13" presetID="9" presetClass="entr" fill="hold" grpId="3" nodeType="afterEffect">
                                  <p:stCondLst>
                                    <p:cond delay="200"/>
                                  </p:stCondLst>
                                  <p:iterate>
                                    <p:tmAbs val="0"/>
                                  </p:iterate>
                                  <p:childTnLst>
                                    <p:set>
                                      <p:cBhvr>
                                        <p:cTn id="14" fill="hold"/>
                                        <p:tgtEl>
                                          <p:spTgt spid="1662"/>
                                        </p:tgtEl>
                                        <p:attrNameLst>
                                          <p:attrName>style.visibility</p:attrName>
                                        </p:attrNameLst>
                                      </p:cBhvr>
                                      <p:to>
                                        <p:strVal val="visible"/>
                                      </p:to>
                                    </p:set>
                                    <p:animEffect transition="in" filter="dissolve">
                                      <p:cBhvr>
                                        <p:cTn id="15" dur="1000"/>
                                        <p:tgtEl>
                                          <p:spTgt spid="1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 grpId="2" animBg="1" advAuto="0"/>
      <p:bldP spid="1662" grpId="3" animBg="1" advAuto="0"/>
      <p:bldP spid="1666"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p:nvPr/>
        </p:nvSpPr>
        <p:spPr>
          <a:xfrm>
            <a:off x="-2128" y="-48525"/>
            <a:ext cx="24388255" cy="13813051"/>
          </a:xfrm>
          <a:prstGeom prst="rect">
            <a:avLst/>
          </a:prstGeom>
          <a:solidFill>
            <a:schemeClr val="accent1">
              <a:hueOff val="273562"/>
              <a:satOff val="2937"/>
              <a:lumOff val="-22233"/>
              <a:alpha val="85122"/>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224" name="Shape 224"/>
          <p:cNvSpPr/>
          <p:nvPr/>
        </p:nvSpPr>
        <p:spPr>
          <a:xfrm>
            <a:off x="-21575" y="-48525"/>
            <a:ext cx="24384001" cy="13813050"/>
          </a:xfrm>
          <a:prstGeom prst="rect">
            <a:avLst/>
          </a:prstGeom>
          <a:solidFill>
            <a:schemeClr val="accent5">
              <a:hueOff val="-522602"/>
              <a:satOff val="-6700"/>
              <a:lumOff val="-22320"/>
              <a:alpha val="15386"/>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225" name="Shape 225"/>
          <p:cNvSpPr/>
          <p:nvPr/>
        </p:nvSpPr>
        <p:spPr>
          <a:xfrm>
            <a:off x="-23702" y="-31747"/>
            <a:ext cx="24388255" cy="13779496"/>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grpSp>
        <p:nvGrpSpPr>
          <p:cNvPr id="228" name="Group 228"/>
          <p:cNvGrpSpPr/>
          <p:nvPr/>
        </p:nvGrpSpPr>
        <p:grpSpPr>
          <a:xfrm>
            <a:off x="18486028" y="11652788"/>
            <a:ext cx="5008242" cy="1180295"/>
            <a:chOff x="0" y="0"/>
            <a:chExt cx="5008241" cy="1180293"/>
          </a:xfrm>
        </p:grpSpPr>
        <p:sp>
          <p:nvSpPr>
            <p:cNvPr id="226" name="Shape 226"/>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227"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229" name="Shape 229"/>
          <p:cNvSpPr/>
          <p:nvPr/>
        </p:nvSpPr>
        <p:spPr>
          <a:xfrm>
            <a:off x="1203736" y="711200"/>
            <a:ext cx="20698207"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7000" spc="560">
                <a:solidFill>
                  <a:srgbClr val="1D296F"/>
                </a:solidFill>
                <a:latin typeface="Montserrat"/>
                <a:ea typeface="Montserrat"/>
                <a:cs typeface="Montserrat"/>
                <a:sym typeface="Montserrat"/>
              </a:defRPr>
            </a:pPr>
            <a:r>
              <a:t>UNIVERSITY DIVISION CHAIRS</a:t>
            </a:r>
            <a:r>
              <a:rPr>
                <a:solidFill>
                  <a:srgbClr val="FF85FF"/>
                </a:solidFill>
              </a:rPr>
              <a:t>/2015-2016</a:t>
            </a:r>
          </a:p>
        </p:txBody>
      </p:sp>
      <p:grpSp>
        <p:nvGrpSpPr>
          <p:cNvPr id="235" name="Group 235"/>
          <p:cNvGrpSpPr/>
          <p:nvPr/>
        </p:nvGrpSpPr>
        <p:grpSpPr>
          <a:xfrm>
            <a:off x="810713" y="2309344"/>
            <a:ext cx="5337459" cy="4520980"/>
            <a:chOff x="0" y="-88899"/>
            <a:chExt cx="5337458" cy="4520978"/>
          </a:xfrm>
        </p:grpSpPr>
        <p:sp>
          <p:nvSpPr>
            <p:cNvPr id="230" name="Shape 230"/>
            <p:cNvSpPr/>
            <p:nvPr/>
          </p:nvSpPr>
          <p:spPr>
            <a:xfrm>
              <a:off x="1394467" y="3846940"/>
              <a:ext cx="2193308" cy="585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2600" spc="208">
                  <a:solidFill>
                    <a:srgbClr val="3A7DCB"/>
                  </a:solidFill>
                  <a:latin typeface="Montserrat"/>
                  <a:ea typeface="Montserrat"/>
                  <a:cs typeface="Montserrat"/>
                  <a:sym typeface="Montserrat"/>
                </a:defRPr>
              </a:lvl1pPr>
            </a:lstStyle>
            <a:p>
              <a:r>
                <a:t>ANATOMY</a:t>
              </a:r>
            </a:p>
          </p:txBody>
        </p:sp>
        <p:sp>
          <p:nvSpPr>
            <p:cNvPr id="231" name="Shape 231"/>
            <p:cNvSpPr/>
            <p:nvPr/>
          </p:nvSpPr>
          <p:spPr>
            <a:xfrm>
              <a:off x="0" y="3086696"/>
              <a:ext cx="5337459" cy="7337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4000" spc="320">
                  <a:solidFill>
                    <a:srgbClr val="002A5C"/>
                  </a:solidFill>
                  <a:latin typeface="Montserrat Semi Bold"/>
                  <a:ea typeface="Montserrat Semi Bold"/>
                  <a:cs typeface="Montserrat Semi Bold"/>
                  <a:sym typeface="Montserrat Semi Bold"/>
                </a:defRPr>
              </a:lvl1pPr>
            </a:lstStyle>
            <a:p>
              <a:r>
                <a:t>CINDI MORSHEAD</a:t>
              </a:r>
            </a:p>
          </p:txBody>
        </p:sp>
        <p:grpSp>
          <p:nvGrpSpPr>
            <p:cNvPr id="234" name="Group 234"/>
            <p:cNvGrpSpPr/>
            <p:nvPr/>
          </p:nvGrpSpPr>
          <p:grpSpPr>
            <a:xfrm>
              <a:off x="811751" y="-88900"/>
              <a:ext cx="3714008" cy="3219230"/>
              <a:chOff x="0" y="0"/>
              <a:chExt cx="3714007" cy="3219229"/>
            </a:xfrm>
          </p:grpSpPr>
          <p:pic>
            <p:nvPicPr>
              <p:cNvPr id="233" name="Morshead, C. 2013.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7000" y="88900"/>
                <a:ext cx="3460008" cy="2889030"/>
              </a:xfrm>
              <a:prstGeom prst="rect">
                <a:avLst/>
              </a:prstGeom>
              <a:ln>
                <a:noFill/>
              </a:ln>
              <a:effectLst/>
            </p:spPr>
          </p:pic>
          <p:pic>
            <p:nvPicPr>
              <p:cNvPr id="232" name="Picture 231"/>
              <p:cNvPicPr>
                <a:picLocks/>
              </p:cNvPicPr>
              <p:nvPr/>
            </p:nvPicPr>
            <p:blipFill>
              <a:blip r:embed="rId4">
                <a:extLst/>
              </a:blip>
              <a:stretch>
                <a:fillRect/>
              </a:stretch>
            </p:blipFill>
            <p:spPr>
              <a:xfrm>
                <a:off x="0" y="0"/>
                <a:ext cx="3714008" cy="3219230"/>
              </a:xfrm>
              <a:prstGeom prst="rect">
                <a:avLst/>
              </a:prstGeom>
              <a:effectLst/>
            </p:spPr>
          </p:pic>
        </p:grpSp>
      </p:grpSp>
      <p:grpSp>
        <p:nvGrpSpPr>
          <p:cNvPr id="241" name="Group 241"/>
          <p:cNvGrpSpPr/>
          <p:nvPr/>
        </p:nvGrpSpPr>
        <p:grpSpPr>
          <a:xfrm>
            <a:off x="4713544" y="8071236"/>
            <a:ext cx="5791221" cy="4528438"/>
            <a:chOff x="0" y="-88899"/>
            <a:chExt cx="5791220" cy="4528436"/>
          </a:xfrm>
        </p:grpSpPr>
        <p:grpSp>
          <p:nvGrpSpPr>
            <p:cNvPr id="238" name="Group 238"/>
            <p:cNvGrpSpPr/>
            <p:nvPr/>
          </p:nvGrpSpPr>
          <p:grpSpPr>
            <a:xfrm>
              <a:off x="1038632" y="-88900"/>
              <a:ext cx="3714008" cy="3219230"/>
              <a:chOff x="0" y="0"/>
              <a:chExt cx="3714007" cy="3219229"/>
            </a:xfrm>
          </p:grpSpPr>
          <p:pic>
            <p:nvPicPr>
              <p:cNvPr id="237" name="Lozano, A. 2013.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27000" y="88900"/>
                <a:ext cx="3460008" cy="2889030"/>
              </a:xfrm>
              <a:prstGeom prst="rect">
                <a:avLst/>
              </a:prstGeom>
              <a:ln>
                <a:noFill/>
              </a:ln>
              <a:effectLst/>
            </p:spPr>
          </p:pic>
          <p:pic>
            <p:nvPicPr>
              <p:cNvPr id="236" name="Picture 235"/>
              <p:cNvPicPr>
                <a:picLocks/>
              </p:cNvPicPr>
              <p:nvPr/>
            </p:nvPicPr>
            <p:blipFill>
              <a:blip r:embed="rId4">
                <a:extLst/>
              </a:blip>
              <a:stretch>
                <a:fillRect/>
              </a:stretch>
            </p:blipFill>
            <p:spPr>
              <a:xfrm>
                <a:off x="0" y="0"/>
                <a:ext cx="3714008" cy="3219230"/>
              </a:xfrm>
              <a:prstGeom prst="rect">
                <a:avLst/>
              </a:prstGeom>
              <a:effectLst/>
            </p:spPr>
          </p:pic>
        </p:grpSp>
        <p:sp>
          <p:nvSpPr>
            <p:cNvPr id="239" name="Shape 239"/>
            <p:cNvSpPr/>
            <p:nvPr/>
          </p:nvSpPr>
          <p:spPr>
            <a:xfrm>
              <a:off x="942995" y="3854398"/>
              <a:ext cx="3465218" cy="585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2600" spc="208">
                  <a:solidFill>
                    <a:srgbClr val="3A7DCB"/>
                  </a:solidFill>
                  <a:latin typeface="Montserrat"/>
                  <a:ea typeface="Montserrat"/>
                  <a:cs typeface="Montserrat"/>
                  <a:sym typeface="Montserrat"/>
                </a:defRPr>
              </a:lvl1pPr>
            </a:lstStyle>
            <a:p>
              <a:r>
                <a:t>NEUROSURGERY</a:t>
              </a:r>
            </a:p>
          </p:txBody>
        </p:sp>
        <p:sp>
          <p:nvSpPr>
            <p:cNvPr id="240" name="Shape 240"/>
            <p:cNvSpPr/>
            <p:nvPr/>
          </p:nvSpPr>
          <p:spPr>
            <a:xfrm>
              <a:off x="0" y="3139685"/>
              <a:ext cx="5791221" cy="7337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4000" spc="320">
                  <a:solidFill>
                    <a:srgbClr val="002A5C"/>
                  </a:solidFill>
                  <a:latin typeface="Montserrat Semi Bold"/>
                  <a:ea typeface="Montserrat Semi Bold"/>
                  <a:cs typeface="Montserrat Semi Bold"/>
                  <a:sym typeface="Montserrat Semi Bold"/>
                </a:defRPr>
              </a:lvl1pPr>
            </a:lstStyle>
            <a:p>
              <a:r>
                <a:t>ANDRES LOZANO</a:t>
              </a:r>
            </a:p>
          </p:txBody>
        </p:sp>
      </p:grpSp>
      <p:grpSp>
        <p:nvGrpSpPr>
          <p:cNvPr id="247" name="Group 247"/>
          <p:cNvGrpSpPr/>
          <p:nvPr/>
        </p:nvGrpSpPr>
        <p:grpSpPr>
          <a:xfrm>
            <a:off x="8690356" y="2309344"/>
            <a:ext cx="6168354" cy="4520980"/>
            <a:chOff x="0" y="-88899"/>
            <a:chExt cx="6168353" cy="4520978"/>
          </a:xfrm>
        </p:grpSpPr>
        <p:grpSp>
          <p:nvGrpSpPr>
            <p:cNvPr id="244" name="Group 244"/>
            <p:cNvGrpSpPr/>
            <p:nvPr/>
          </p:nvGrpSpPr>
          <p:grpSpPr>
            <a:xfrm>
              <a:off x="1050383" y="-88900"/>
              <a:ext cx="3714009" cy="3219230"/>
              <a:chOff x="0" y="0"/>
              <a:chExt cx="3714007" cy="3219229"/>
            </a:xfrm>
          </p:grpSpPr>
          <p:pic>
            <p:nvPicPr>
              <p:cNvPr id="243" name="Caldarone, C. 2013.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27000" y="88900"/>
                <a:ext cx="3460008" cy="2889030"/>
              </a:xfrm>
              <a:prstGeom prst="rect">
                <a:avLst/>
              </a:prstGeom>
              <a:ln>
                <a:noFill/>
              </a:ln>
              <a:effectLst/>
            </p:spPr>
          </p:pic>
          <p:pic>
            <p:nvPicPr>
              <p:cNvPr id="242" name="Picture 241"/>
              <p:cNvPicPr>
                <a:picLocks/>
              </p:cNvPicPr>
              <p:nvPr/>
            </p:nvPicPr>
            <p:blipFill>
              <a:blip r:embed="rId4">
                <a:extLst/>
              </a:blip>
              <a:stretch>
                <a:fillRect/>
              </a:stretch>
            </p:blipFill>
            <p:spPr>
              <a:xfrm>
                <a:off x="0" y="0"/>
                <a:ext cx="3714008" cy="3219230"/>
              </a:xfrm>
              <a:prstGeom prst="rect">
                <a:avLst/>
              </a:prstGeom>
              <a:effectLst/>
            </p:spPr>
          </p:pic>
        </p:grpSp>
        <p:sp>
          <p:nvSpPr>
            <p:cNvPr id="245" name="Shape 245"/>
            <p:cNvSpPr/>
            <p:nvPr/>
          </p:nvSpPr>
          <p:spPr>
            <a:xfrm>
              <a:off x="940818" y="3846940"/>
              <a:ext cx="3933089" cy="585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2600" spc="208">
                  <a:solidFill>
                    <a:srgbClr val="3A7DCB"/>
                  </a:solidFill>
                  <a:latin typeface="Montserrat"/>
                  <a:ea typeface="Montserrat"/>
                  <a:cs typeface="Montserrat"/>
                  <a:sym typeface="Montserrat"/>
                </a:defRPr>
              </a:lvl1pPr>
            </a:lstStyle>
            <a:p>
              <a:r>
                <a:t>CARDIAC SURGERY</a:t>
              </a:r>
            </a:p>
          </p:txBody>
        </p:sp>
        <p:sp>
          <p:nvSpPr>
            <p:cNvPr id="246" name="Shape 246"/>
            <p:cNvSpPr/>
            <p:nvPr/>
          </p:nvSpPr>
          <p:spPr>
            <a:xfrm>
              <a:off x="0" y="3086696"/>
              <a:ext cx="6168354" cy="7337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4000" spc="320">
                  <a:solidFill>
                    <a:srgbClr val="002A5C"/>
                  </a:solidFill>
                  <a:latin typeface="Montserrat Semi Bold"/>
                  <a:ea typeface="Montserrat Semi Bold"/>
                  <a:cs typeface="Montserrat Semi Bold"/>
                  <a:sym typeface="Montserrat Semi Bold"/>
                </a:defRPr>
              </a:lvl1pPr>
            </a:lstStyle>
            <a:p>
              <a:r>
                <a:t>CHRIS CALDARONE</a:t>
              </a:r>
            </a:p>
          </p:txBody>
        </p:sp>
      </p:grpSp>
      <p:grpSp>
        <p:nvGrpSpPr>
          <p:cNvPr id="253" name="Group 253"/>
          <p:cNvGrpSpPr/>
          <p:nvPr/>
        </p:nvGrpSpPr>
        <p:grpSpPr>
          <a:xfrm>
            <a:off x="13218752" y="8135404"/>
            <a:ext cx="5791222" cy="4400101"/>
            <a:chOff x="0" y="-88899"/>
            <a:chExt cx="5791220" cy="4400099"/>
          </a:xfrm>
        </p:grpSpPr>
        <p:grpSp>
          <p:nvGrpSpPr>
            <p:cNvPr id="250" name="Group 250"/>
            <p:cNvGrpSpPr/>
            <p:nvPr/>
          </p:nvGrpSpPr>
          <p:grpSpPr>
            <a:xfrm>
              <a:off x="689651" y="-88900"/>
              <a:ext cx="3714009" cy="3219230"/>
              <a:chOff x="0" y="0"/>
              <a:chExt cx="3714007" cy="3219229"/>
            </a:xfrm>
          </p:grpSpPr>
          <p:pic>
            <p:nvPicPr>
              <p:cNvPr id="249" name="OrthopaedicSurgeryPhotoshoot_KaylaRocca-4544.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27000" y="88900"/>
                <a:ext cx="3460008" cy="2889030"/>
              </a:xfrm>
              <a:prstGeom prst="rect">
                <a:avLst/>
              </a:prstGeom>
              <a:ln>
                <a:noFill/>
              </a:ln>
              <a:effectLst/>
            </p:spPr>
          </p:pic>
          <p:pic>
            <p:nvPicPr>
              <p:cNvPr id="248" name="Picture 247"/>
              <p:cNvPicPr>
                <a:picLocks/>
              </p:cNvPicPr>
              <p:nvPr/>
            </p:nvPicPr>
            <p:blipFill>
              <a:blip r:embed="rId4">
                <a:extLst/>
              </a:blip>
              <a:stretch>
                <a:fillRect/>
              </a:stretch>
            </p:blipFill>
            <p:spPr>
              <a:xfrm>
                <a:off x="0" y="0"/>
                <a:ext cx="3714008" cy="3219230"/>
              </a:xfrm>
              <a:prstGeom prst="rect">
                <a:avLst/>
              </a:prstGeom>
              <a:effectLst/>
            </p:spPr>
          </p:pic>
        </p:grpSp>
        <p:sp>
          <p:nvSpPr>
            <p:cNvPr id="251" name="Shape 251"/>
            <p:cNvSpPr/>
            <p:nvPr/>
          </p:nvSpPr>
          <p:spPr>
            <a:xfrm>
              <a:off x="961330" y="3726061"/>
              <a:ext cx="3465218" cy="585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2600" spc="208">
                  <a:solidFill>
                    <a:srgbClr val="3A7DCB"/>
                  </a:solidFill>
                  <a:latin typeface="Montserrat"/>
                  <a:ea typeface="Montserrat"/>
                  <a:cs typeface="Montserrat"/>
                  <a:sym typeface="Montserrat"/>
                </a:defRPr>
              </a:lvl1pPr>
            </a:lstStyle>
            <a:p>
              <a:r>
                <a:t>ORTHOPAEDICS</a:t>
              </a:r>
            </a:p>
          </p:txBody>
        </p:sp>
        <p:sp>
          <p:nvSpPr>
            <p:cNvPr id="252" name="Shape 252"/>
            <p:cNvSpPr/>
            <p:nvPr/>
          </p:nvSpPr>
          <p:spPr>
            <a:xfrm>
              <a:off x="0" y="3011347"/>
              <a:ext cx="5791221" cy="7337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4000" spc="320">
                  <a:solidFill>
                    <a:srgbClr val="002A5C"/>
                  </a:solidFill>
                  <a:latin typeface="Montserrat Semi Bold"/>
                  <a:ea typeface="Montserrat Semi Bold"/>
                  <a:cs typeface="Montserrat Semi Bold"/>
                  <a:sym typeface="Montserrat Semi Bold"/>
                </a:defRPr>
              </a:lvl1pPr>
            </a:lstStyle>
            <a:p>
              <a:r>
                <a:t>PETER FERGUSON</a:t>
              </a:r>
            </a:p>
          </p:txBody>
        </p:sp>
      </p:grpSp>
      <p:grpSp>
        <p:nvGrpSpPr>
          <p:cNvPr id="259" name="Group 259"/>
          <p:cNvGrpSpPr/>
          <p:nvPr/>
        </p:nvGrpSpPr>
        <p:grpSpPr>
          <a:xfrm>
            <a:off x="17713752" y="2309344"/>
            <a:ext cx="5242783" cy="4520980"/>
            <a:chOff x="0" y="-88899"/>
            <a:chExt cx="5242781" cy="4520978"/>
          </a:xfrm>
        </p:grpSpPr>
        <p:grpSp>
          <p:nvGrpSpPr>
            <p:cNvPr id="256" name="Group 256"/>
            <p:cNvGrpSpPr/>
            <p:nvPr/>
          </p:nvGrpSpPr>
          <p:grpSpPr>
            <a:xfrm>
              <a:off x="764412" y="-88900"/>
              <a:ext cx="3714009" cy="3219230"/>
              <a:chOff x="0" y="0"/>
              <a:chExt cx="3714007" cy="3219229"/>
            </a:xfrm>
          </p:grpSpPr>
          <p:pic>
            <p:nvPicPr>
              <p:cNvPr id="255" name="Swallow, C. 2013.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85671" y="88900"/>
                <a:ext cx="3342665" cy="2889030"/>
              </a:xfrm>
              <a:prstGeom prst="rect">
                <a:avLst/>
              </a:prstGeom>
              <a:ln>
                <a:noFill/>
              </a:ln>
              <a:effectLst/>
            </p:spPr>
          </p:pic>
          <p:pic>
            <p:nvPicPr>
              <p:cNvPr id="254" name="Picture 253"/>
              <p:cNvPicPr>
                <a:picLocks/>
              </p:cNvPicPr>
              <p:nvPr/>
            </p:nvPicPr>
            <p:blipFill>
              <a:blip r:embed="rId4">
                <a:extLst/>
              </a:blip>
              <a:stretch>
                <a:fillRect/>
              </a:stretch>
            </p:blipFill>
            <p:spPr>
              <a:xfrm>
                <a:off x="0" y="0"/>
                <a:ext cx="3714008" cy="3219230"/>
              </a:xfrm>
              <a:prstGeom prst="rect">
                <a:avLst/>
              </a:prstGeom>
              <a:effectLst/>
            </p:spPr>
          </p:pic>
        </p:grpSp>
        <p:sp>
          <p:nvSpPr>
            <p:cNvPr id="257" name="Shape 257"/>
            <p:cNvSpPr/>
            <p:nvPr/>
          </p:nvSpPr>
          <p:spPr>
            <a:xfrm>
              <a:off x="687692" y="3846940"/>
              <a:ext cx="4164554" cy="585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2600" spc="208">
                  <a:solidFill>
                    <a:srgbClr val="3A7DCB"/>
                  </a:solidFill>
                  <a:latin typeface="Montserrat"/>
                  <a:ea typeface="Montserrat"/>
                  <a:cs typeface="Montserrat"/>
                  <a:sym typeface="Montserrat"/>
                </a:defRPr>
              </a:lvl1pPr>
            </a:lstStyle>
            <a:p>
              <a:r>
                <a:t>GENERAL SURGERY</a:t>
              </a:r>
            </a:p>
          </p:txBody>
        </p:sp>
        <p:sp>
          <p:nvSpPr>
            <p:cNvPr id="258" name="Shape 258"/>
            <p:cNvSpPr/>
            <p:nvPr/>
          </p:nvSpPr>
          <p:spPr>
            <a:xfrm>
              <a:off x="0" y="3208304"/>
              <a:ext cx="5242782" cy="7337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4000" spc="320">
                  <a:solidFill>
                    <a:srgbClr val="002A5C"/>
                  </a:solidFill>
                  <a:latin typeface="Montserrat Semi Bold"/>
                  <a:ea typeface="Montserrat Semi Bold"/>
                  <a:cs typeface="Montserrat Semi Bold"/>
                  <a:sym typeface="Montserrat Semi Bold"/>
                </a:defRPr>
              </a:lvl1pPr>
            </a:lstStyle>
            <a:p>
              <a:r>
                <a:t>CAROL SWALLOW</a:t>
              </a:r>
            </a:p>
          </p:txBody>
        </p:sp>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35"/>
                                        </p:tgtEl>
                                        <p:attrNameLst>
                                          <p:attrName>style.visibility</p:attrName>
                                        </p:attrNameLst>
                                      </p:cBhvr>
                                      <p:to>
                                        <p:strVal val="visible"/>
                                      </p:to>
                                    </p:set>
                                    <p:animEffect transition="in" filter="dissolve">
                                      <p:cBhvr>
                                        <p:cTn id="7" dur="1000"/>
                                        <p:tgtEl>
                                          <p:spTgt spid="235"/>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247"/>
                                        </p:tgtEl>
                                        <p:attrNameLst>
                                          <p:attrName>style.visibility</p:attrName>
                                        </p:attrNameLst>
                                      </p:cBhvr>
                                      <p:to>
                                        <p:strVal val="visible"/>
                                      </p:to>
                                    </p:set>
                                    <p:animEffect transition="in" filter="dissolve">
                                      <p:cBhvr>
                                        <p:cTn id="11" dur="1000"/>
                                        <p:tgtEl>
                                          <p:spTgt spid="247"/>
                                        </p:tgtEl>
                                      </p:cBhvr>
                                    </p:animEffect>
                                  </p:childTnLst>
                                </p:cTn>
                              </p:par>
                            </p:childTnLst>
                          </p:cTn>
                        </p:par>
                        <p:par>
                          <p:cTn id="12" fill="hold">
                            <p:stCondLst>
                              <p:cond delay="2000"/>
                            </p:stCondLst>
                            <p:childTnLst>
                              <p:par>
                                <p:cTn id="13" presetID="9" presetClass="entr" fill="hold" grpId="3" nodeType="afterEffect">
                                  <p:stCondLst>
                                    <p:cond delay="0"/>
                                  </p:stCondLst>
                                  <p:iterate>
                                    <p:tmAbs val="0"/>
                                  </p:iterate>
                                  <p:childTnLst>
                                    <p:set>
                                      <p:cBhvr>
                                        <p:cTn id="14" fill="hold"/>
                                        <p:tgtEl>
                                          <p:spTgt spid="259"/>
                                        </p:tgtEl>
                                        <p:attrNameLst>
                                          <p:attrName>style.visibility</p:attrName>
                                        </p:attrNameLst>
                                      </p:cBhvr>
                                      <p:to>
                                        <p:strVal val="visible"/>
                                      </p:to>
                                    </p:set>
                                    <p:animEffect transition="in" filter="dissolve">
                                      <p:cBhvr>
                                        <p:cTn id="15" dur="1000"/>
                                        <p:tgtEl>
                                          <p:spTgt spid="259"/>
                                        </p:tgtEl>
                                      </p:cBhvr>
                                    </p:animEffect>
                                  </p:childTnLst>
                                </p:cTn>
                              </p:par>
                            </p:childTnLst>
                          </p:cTn>
                        </p:par>
                        <p:par>
                          <p:cTn id="16" fill="hold">
                            <p:stCondLst>
                              <p:cond delay="3000"/>
                            </p:stCondLst>
                            <p:childTnLst>
                              <p:par>
                                <p:cTn id="17" presetID="9" presetClass="entr" fill="hold" grpId="4" nodeType="afterEffect">
                                  <p:stCondLst>
                                    <p:cond delay="0"/>
                                  </p:stCondLst>
                                  <p:iterate>
                                    <p:tmAbs val="0"/>
                                  </p:iterate>
                                  <p:childTnLst>
                                    <p:set>
                                      <p:cBhvr>
                                        <p:cTn id="18" fill="hold"/>
                                        <p:tgtEl>
                                          <p:spTgt spid="241"/>
                                        </p:tgtEl>
                                        <p:attrNameLst>
                                          <p:attrName>style.visibility</p:attrName>
                                        </p:attrNameLst>
                                      </p:cBhvr>
                                      <p:to>
                                        <p:strVal val="visible"/>
                                      </p:to>
                                    </p:set>
                                    <p:animEffect transition="in" filter="dissolve">
                                      <p:cBhvr>
                                        <p:cTn id="19" dur="1000"/>
                                        <p:tgtEl>
                                          <p:spTgt spid="241"/>
                                        </p:tgtEl>
                                      </p:cBhvr>
                                    </p:animEffect>
                                  </p:childTnLst>
                                </p:cTn>
                              </p:par>
                            </p:childTnLst>
                          </p:cTn>
                        </p:par>
                        <p:par>
                          <p:cTn id="20" fill="hold">
                            <p:stCondLst>
                              <p:cond delay="4000"/>
                            </p:stCondLst>
                            <p:childTnLst>
                              <p:par>
                                <p:cTn id="21" presetID="9" presetClass="entr" fill="hold" grpId="5" nodeType="afterEffect">
                                  <p:stCondLst>
                                    <p:cond delay="0"/>
                                  </p:stCondLst>
                                  <p:iterate>
                                    <p:tmAbs val="0"/>
                                  </p:iterate>
                                  <p:childTnLst>
                                    <p:set>
                                      <p:cBhvr>
                                        <p:cTn id="22" fill="hold"/>
                                        <p:tgtEl>
                                          <p:spTgt spid="253"/>
                                        </p:tgtEl>
                                        <p:attrNameLst>
                                          <p:attrName>style.visibility</p:attrName>
                                        </p:attrNameLst>
                                      </p:cBhvr>
                                      <p:to>
                                        <p:strVal val="visible"/>
                                      </p:to>
                                    </p:set>
                                    <p:animEffect transition="in" filter="dissolve">
                                      <p:cBhvr>
                                        <p:cTn id="23" dur="10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1" animBg="1" advAuto="0"/>
      <p:bldP spid="241" grpId="4" animBg="1" advAuto="0"/>
      <p:bldP spid="247" grpId="2" animBg="1" advAuto="0"/>
      <p:bldP spid="253" grpId="5" animBg="1" advAuto="0"/>
      <p:bldP spid="259" grpId="3"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8" name="Shape 1668"/>
          <p:cNvSpPr/>
          <p:nvPr/>
        </p:nvSpPr>
        <p:spPr>
          <a:xfrm>
            <a:off x="-2128" y="-48525"/>
            <a:ext cx="24388255" cy="13813051"/>
          </a:xfrm>
          <a:prstGeom prst="rect">
            <a:avLst/>
          </a:prstGeom>
          <a:solidFill>
            <a:schemeClr val="accent1">
              <a:hueOff val="273562"/>
              <a:satOff val="2937"/>
              <a:lumOff val="-22233"/>
              <a:alpha val="85122"/>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669" name="Shape 1669"/>
          <p:cNvSpPr/>
          <p:nvPr/>
        </p:nvSpPr>
        <p:spPr>
          <a:xfrm>
            <a:off x="-21575" y="-48525"/>
            <a:ext cx="24384001" cy="13813050"/>
          </a:xfrm>
          <a:prstGeom prst="rect">
            <a:avLst/>
          </a:prstGeom>
          <a:solidFill>
            <a:schemeClr val="accent5">
              <a:hueOff val="-522602"/>
              <a:satOff val="-6700"/>
              <a:lumOff val="-22320"/>
              <a:alpha val="15386"/>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670" name="Shape 1670"/>
          <p:cNvSpPr/>
          <p:nvPr/>
        </p:nvSpPr>
        <p:spPr>
          <a:xfrm>
            <a:off x="-23702" y="-31747"/>
            <a:ext cx="24388255" cy="13779496"/>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grpSp>
        <p:nvGrpSpPr>
          <p:cNvPr id="1673" name="Group 1673"/>
          <p:cNvGrpSpPr/>
          <p:nvPr/>
        </p:nvGrpSpPr>
        <p:grpSpPr>
          <a:xfrm>
            <a:off x="18486028" y="11652788"/>
            <a:ext cx="5008242" cy="1180295"/>
            <a:chOff x="0" y="0"/>
            <a:chExt cx="5008241" cy="1180293"/>
          </a:xfrm>
        </p:grpSpPr>
        <p:sp>
          <p:nvSpPr>
            <p:cNvPr id="1671" name="Shape 1671"/>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1672"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1674" name="Shape 1674"/>
          <p:cNvSpPr/>
          <p:nvPr/>
        </p:nvSpPr>
        <p:spPr>
          <a:xfrm>
            <a:off x="898936" y="1237435"/>
            <a:ext cx="22177503"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7000" spc="560">
                <a:solidFill>
                  <a:srgbClr val="1D296F"/>
                </a:solidFill>
                <a:latin typeface="Montserrat"/>
                <a:ea typeface="Montserrat"/>
                <a:cs typeface="Montserrat"/>
                <a:sym typeface="Montserrat"/>
              </a:defRPr>
            </a:pPr>
            <a:r>
              <a:t>MULTI-MILLION DOLLAR</a:t>
            </a:r>
            <a:r>
              <a:rPr>
                <a:solidFill>
                  <a:srgbClr val="FF85FF"/>
                </a:solidFill>
              </a:rPr>
              <a:t>/GRANT AWARDEES</a:t>
            </a:r>
          </a:p>
        </p:txBody>
      </p:sp>
      <p:grpSp>
        <p:nvGrpSpPr>
          <p:cNvPr id="1679" name="Group 1679"/>
          <p:cNvGrpSpPr/>
          <p:nvPr/>
        </p:nvGrpSpPr>
        <p:grpSpPr>
          <a:xfrm>
            <a:off x="8085508" y="4049319"/>
            <a:ext cx="3937854" cy="5755349"/>
            <a:chOff x="0" y="0"/>
            <a:chExt cx="3937853" cy="5755347"/>
          </a:xfrm>
        </p:grpSpPr>
        <p:sp>
          <p:nvSpPr>
            <p:cNvPr id="1675" name="Shape 1675"/>
            <p:cNvSpPr/>
            <p:nvPr/>
          </p:nvSpPr>
          <p:spPr>
            <a:xfrm>
              <a:off x="244730" y="4284045"/>
              <a:ext cx="3452583" cy="14713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algn="l" defTabSz="584200">
                <a:lnSpc>
                  <a:spcPct val="120000"/>
                </a:lnSpc>
                <a:defRPr sz="2200">
                  <a:solidFill>
                    <a:srgbClr val="1D296F"/>
                  </a:solidFill>
                  <a:latin typeface="Lato Regular"/>
                  <a:ea typeface="Lato Regular"/>
                  <a:cs typeface="Lato Regular"/>
                  <a:sym typeface="Lato Regular"/>
                </a:defRPr>
              </a:pPr>
              <a:r>
                <a:t>Stand up to Cancer</a:t>
              </a:r>
            </a:p>
            <a:p>
              <a:pPr algn="l" defTabSz="584200">
                <a:lnSpc>
                  <a:spcPct val="120000"/>
                </a:lnSpc>
                <a:defRPr sz="2200">
                  <a:solidFill>
                    <a:srgbClr val="1D296F"/>
                  </a:solidFill>
                  <a:latin typeface="Lato Regular"/>
                  <a:ea typeface="Lato Regular"/>
                  <a:cs typeface="Lato Regular"/>
                  <a:sym typeface="Lato Regular"/>
                </a:defRPr>
              </a:pPr>
              <a:r>
                <a:t>Stem Cell Dream Team </a:t>
              </a:r>
            </a:p>
            <a:p>
              <a:pPr algn="l" defTabSz="584200">
                <a:lnSpc>
                  <a:spcPct val="120000"/>
                </a:lnSpc>
                <a:defRPr sz="2200">
                  <a:solidFill>
                    <a:srgbClr val="1D296F"/>
                  </a:solidFill>
                  <a:latin typeface="Lato Regular"/>
                  <a:ea typeface="Lato Regular"/>
                  <a:cs typeface="Lato Regular"/>
                  <a:sym typeface="Lato Regular"/>
                </a:defRPr>
              </a:pPr>
              <a:r>
                <a:t>Focus on Brain Tumours</a:t>
              </a:r>
            </a:p>
          </p:txBody>
        </p:sp>
        <p:sp>
          <p:nvSpPr>
            <p:cNvPr id="1676" name="Shape 1676"/>
            <p:cNvSpPr/>
            <p:nvPr/>
          </p:nvSpPr>
          <p:spPr>
            <a:xfrm>
              <a:off x="472637" y="3395491"/>
              <a:ext cx="3465217" cy="585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2600" spc="208">
                  <a:solidFill>
                    <a:srgbClr val="3A7DCB"/>
                  </a:solidFill>
                  <a:latin typeface="Montserrat"/>
                  <a:ea typeface="Montserrat"/>
                  <a:cs typeface="Montserrat"/>
                  <a:sym typeface="Montserrat"/>
                </a:defRPr>
              </a:lvl1pPr>
            </a:lstStyle>
            <a:p>
              <a:r>
                <a:t>$11.7 Million</a:t>
              </a:r>
            </a:p>
          </p:txBody>
        </p:sp>
        <p:sp>
          <p:nvSpPr>
            <p:cNvPr id="1677" name="Shape 1677"/>
            <p:cNvSpPr/>
            <p:nvPr/>
          </p:nvSpPr>
          <p:spPr>
            <a:xfrm>
              <a:off x="0" y="2625875"/>
              <a:ext cx="3452583" cy="7337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2800" spc="224">
                  <a:solidFill>
                    <a:srgbClr val="002A5C"/>
                  </a:solidFill>
                  <a:latin typeface="Montserrat Semi Bold"/>
                  <a:ea typeface="Montserrat Semi Bold"/>
                  <a:cs typeface="Montserrat Semi Bold"/>
                  <a:sym typeface="Montserrat Semi Bold"/>
                </a:defRPr>
              </a:lvl1pPr>
            </a:lstStyle>
            <a:p>
              <a:r>
                <a:t>Peter Dirks</a:t>
              </a:r>
            </a:p>
          </p:txBody>
        </p:sp>
        <p:pic>
          <p:nvPicPr>
            <p:cNvPr id="1678" name="Dirks, P. 2013.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97950" y="0"/>
              <a:ext cx="2960896" cy="2293144"/>
            </a:xfrm>
            <a:custGeom>
              <a:avLst/>
              <a:gdLst/>
              <a:ahLst/>
              <a:cxnLst>
                <a:cxn ang="0">
                  <a:pos x="wd2" y="hd2"/>
                </a:cxn>
                <a:cxn ang="5400000">
                  <a:pos x="wd2" y="hd2"/>
                </a:cxn>
                <a:cxn ang="10800000">
                  <a:pos x="wd2" y="hd2"/>
                </a:cxn>
                <a:cxn ang="16200000">
                  <a:pos x="wd2" y="hd2"/>
                </a:cxn>
              </a:cxnLst>
              <a:rect l="0" t="0" r="r" b="b"/>
              <a:pathLst>
                <a:path w="21600" h="21600" extrusionOk="0">
                  <a:moveTo>
                    <a:pt x="1725" y="0"/>
                  </a:moveTo>
                  <a:cubicBezTo>
                    <a:pt x="772" y="0"/>
                    <a:pt x="0" y="997"/>
                    <a:pt x="0" y="2228"/>
                  </a:cubicBezTo>
                  <a:lnTo>
                    <a:pt x="0" y="19372"/>
                  </a:lnTo>
                  <a:cubicBezTo>
                    <a:pt x="0" y="20603"/>
                    <a:pt x="772" y="21600"/>
                    <a:pt x="1725" y="21600"/>
                  </a:cubicBezTo>
                  <a:lnTo>
                    <a:pt x="19872" y="21600"/>
                  </a:lnTo>
                  <a:cubicBezTo>
                    <a:pt x="20825" y="21600"/>
                    <a:pt x="21600" y="20603"/>
                    <a:pt x="21600" y="19372"/>
                  </a:cubicBezTo>
                  <a:lnTo>
                    <a:pt x="21600" y="2228"/>
                  </a:lnTo>
                  <a:cubicBezTo>
                    <a:pt x="21600" y="997"/>
                    <a:pt x="20825" y="0"/>
                    <a:pt x="19872" y="0"/>
                  </a:cubicBezTo>
                  <a:lnTo>
                    <a:pt x="1725" y="0"/>
                  </a:lnTo>
                  <a:close/>
                </a:path>
              </a:pathLst>
            </a:custGeom>
            <a:ln w="12700" cap="flat">
              <a:noFill/>
              <a:miter lim="400000"/>
            </a:ln>
            <a:effectLst/>
          </p:spPr>
        </p:pic>
      </p:grpSp>
      <p:grpSp>
        <p:nvGrpSpPr>
          <p:cNvPr id="1684" name="Group 1684"/>
          <p:cNvGrpSpPr/>
          <p:nvPr/>
        </p:nvGrpSpPr>
        <p:grpSpPr>
          <a:xfrm>
            <a:off x="4630341" y="4056784"/>
            <a:ext cx="3518493" cy="5645982"/>
            <a:chOff x="0" y="0"/>
            <a:chExt cx="3518492" cy="5645980"/>
          </a:xfrm>
        </p:grpSpPr>
        <p:sp>
          <p:nvSpPr>
            <p:cNvPr id="1680" name="Shape 1680"/>
            <p:cNvSpPr/>
            <p:nvPr/>
          </p:nvSpPr>
          <p:spPr>
            <a:xfrm>
              <a:off x="78875" y="4174678"/>
              <a:ext cx="3034447" cy="14713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algn="l" defTabSz="584200">
                <a:lnSpc>
                  <a:spcPct val="120000"/>
                </a:lnSpc>
                <a:defRPr sz="2200">
                  <a:solidFill>
                    <a:srgbClr val="1D296F"/>
                  </a:solidFill>
                  <a:latin typeface="Lato Regular"/>
                  <a:ea typeface="Lato Regular"/>
                  <a:cs typeface="Lato Regular"/>
                  <a:sym typeface="Lato Regular"/>
                </a:defRPr>
              </a:pPr>
              <a:r>
                <a:t>CIHR SPOR Network</a:t>
              </a:r>
            </a:p>
            <a:p>
              <a:pPr algn="l" defTabSz="584200">
                <a:lnSpc>
                  <a:spcPct val="120000"/>
                </a:lnSpc>
                <a:defRPr sz="2200">
                  <a:solidFill>
                    <a:srgbClr val="1D296F"/>
                  </a:solidFill>
                  <a:latin typeface="Lato Regular"/>
                  <a:ea typeface="Lato Regular"/>
                  <a:cs typeface="Lato Regular"/>
                  <a:sym typeface="Lato Regular"/>
                </a:defRPr>
              </a:pPr>
              <a:r>
                <a:t>Human Pain Conditions</a:t>
              </a:r>
            </a:p>
            <a:p>
              <a:pPr algn="l" defTabSz="584200">
                <a:lnSpc>
                  <a:spcPct val="120000"/>
                </a:lnSpc>
                <a:defRPr sz="2200">
                  <a:solidFill>
                    <a:srgbClr val="1D296F"/>
                  </a:solidFill>
                  <a:latin typeface="Lato Regular"/>
                  <a:ea typeface="Lato Regular"/>
                  <a:cs typeface="Lato Regular"/>
                  <a:sym typeface="Lato Regular"/>
                </a:defRPr>
              </a:pPr>
              <a:r>
                <a:t> </a:t>
              </a:r>
            </a:p>
          </p:txBody>
        </p:sp>
        <p:sp>
          <p:nvSpPr>
            <p:cNvPr id="1681" name="Shape 1681"/>
            <p:cNvSpPr/>
            <p:nvPr/>
          </p:nvSpPr>
          <p:spPr>
            <a:xfrm>
              <a:off x="342452" y="3294860"/>
              <a:ext cx="2276180" cy="5851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2600" spc="208">
                  <a:solidFill>
                    <a:srgbClr val="3A7DCB"/>
                  </a:solidFill>
                  <a:latin typeface="Montserrat"/>
                  <a:ea typeface="Montserrat"/>
                  <a:cs typeface="Montserrat"/>
                  <a:sym typeface="Montserrat"/>
                </a:defRPr>
              </a:lvl1pPr>
            </a:lstStyle>
            <a:p>
              <a:r>
                <a:t>$25 Million</a:t>
              </a:r>
            </a:p>
          </p:txBody>
        </p:sp>
        <p:sp>
          <p:nvSpPr>
            <p:cNvPr id="1682" name="Shape 1682"/>
            <p:cNvSpPr/>
            <p:nvPr/>
          </p:nvSpPr>
          <p:spPr>
            <a:xfrm>
              <a:off x="65909" y="2618410"/>
              <a:ext cx="3452584" cy="7337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2800" spc="224">
                  <a:solidFill>
                    <a:srgbClr val="002A5C"/>
                  </a:solidFill>
                  <a:latin typeface="Montserrat Semi Bold"/>
                  <a:ea typeface="Montserrat Semi Bold"/>
                  <a:cs typeface="Montserrat Semi Bold"/>
                  <a:sym typeface="Montserrat Semi Bold"/>
                </a:defRPr>
              </a:lvl1pPr>
            </a:lstStyle>
            <a:p>
              <a:r>
                <a:t>Karen Davis</a:t>
              </a:r>
            </a:p>
          </p:txBody>
        </p:sp>
        <p:pic>
          <p:nvPicPr>
            <p:cNvPr id="1683" name="Davis, K. 2013.jpe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2960933" cy="2293541"/>
            </a:xfrm>
            <a:custGeom>
              <a:avLst/>
              <a:gdLst/>
              <a:ahLst/>
              <a:cxnLst>
                <a:cxn ang="0">
                  <a:pos x="wd2" y="hd2"/>
                </a:cxn>
                <a:cxn ang="5400000">
                  <a:pos x="wd2" y="hd2"/>
                </a:cxn>
                <a:cxn ang="10800000">
                  <a:pos x="wd2" y="hd2"/>
                </a:cxn>
                <a:cxn ang="16200000">
                  <a:pos x="wd2" y="hd2"/>
                </a:cxn>
              </a:cxnLst>
              <a:rect l="0" t="0" r="r" b="b"/>
              <a:pathLst>
                <a:path w="21600" h="21600" extrusionOk="0">
                  <a:moveTo>
                    <a:pt x="1725" y="0"/>
                  </a:moveTo>
                  <a:cubicBezTo>
                    <a:pt x="772" y="0"/>
                    <a:pt x="0" y="997"/>
                    <a:pt x="0" y="2228"/>
                  </a:cubicBezTo>
                  <a:lnTo>
                    <a:pt x="0" y="19369"/>
                  </a:lnTo>
                  <a:cubicBezTo>
                    <a:pt x="0" y="20599"/>
                    <a:pt x="772" y="21600"/>
                    <a:pt x="1725" y="21600"/>
                  </a:cubicBezTo>
                  <a:lnTo>
                    <a:pt x="19875" y="21600"/>
                  </a:lnTo>
                  <a:cubicBezTo>
                    <a:pt x="20828" y="21600"/>
                    <a:pt x="21600" y="20599"/>
                    <a:pt x="21600" y="19369"/>
                  </a:cubicBezTo>
                  <a:lnTo>
                    <a:pt x="21600" y="2228"/>
                  </a:lnTo>
                  <a:cubicBezTo>
                    <a:pt x="21600" y="997"/>
                    <a:pt x="20828" y="0"/>
                    <a:pt x="19875" y="0"/>
                  </a:cubicBezTo>
                  <a:lnTo>
                    <a:pt x="1725" y="0"/>
                  </a:lnTo>
                  <a:close/>
                </a:path>
              </a:pathLst>
            </a:custGeom>
            <a:ln w="12700" cap="flat">
              <a:noFill/>
              <a:miter lim="400000"/>
            </a:ln>
            <a:effectLst/>
          </p:spPr>
        </p:pic>
      </p:grpSp>
      <p:grpSp>
        <p:nvGrpSpPr>
          <p:cNvPr id="1689" name="Group 1689"/>
          <p:cNvGrpSpPr/>
          <p:nvPr/>
        </p:nvGrpSpPr>
        <p:grpSpPr>
          <a:xfrm>
            <a:off x="11792918" y="4032377"/>
            <a:ext cx="3638647" cy="6662639"/>
            <a:chOff x="0" y="0"/>
            <a:chExt cx="3638645" cy="6662637"/>
          </a:xfrm>
        </p:grpSpPr>
        <p:sp>
          <p:nvSpPr>
            <p:cNvPr id="1685" name="Shape 1685"/>
            <p:cNvSpPr/>
            <p:nvPr/>
          </p:nvSpPr>
          <p:spPr>
            <a:xfrm>
              <a:off x="173428" y="4300987"/>
              <a:ext cx="3452584" cy="2361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defTabSz="584200">
                <a:lnSpc>
                  <a:spcPct val="120000"/>
                </a:lnSpc>
                <a:defRPr sz="2200">
                  <a:solidFill>
                    <a:srgbClr val="1D296F"/>
                  </a:solidFill>
                  <a:latin typeface="Lato Regular"/>
                  <a:ea typeface="Lato Regular"/>
                  <a:cs typeface="Lato Regular"/>
                  <a:sym typeface="Lato Regular"/>
                </a:defRPr>
              </a:pPr>
              <a:r>
                <a:t>NIH Grant</a:t>
              </a:r>
            </a:p>
            <a:p>
              <a:pPr defTabSz="584200">
                <a:lnSpc>
                  <a:spcPct val="120000"/>
                </a:lnSpc>
                <a:defRPr sz="2200">
                  <a:solidFill>
                    <a:srgbClr val="1D296F"/>
                  </a:solidFill>
                  <a:latin typeface="Lato Regular"/>
                  <a:ea typeface="Lato Regular"/>
                  <a:cs typeface="Lato Regular"/>
                  <a:sym typeface="Lato Regular"/>
                </a:defRPr>
              </a:pPr>
              <a:r>
                <a:t>Burn physiology and management</a:t>
              </a:r>
            </a:p>
          </p:txBody>
        </p:sp>
        <p:sp>
          <p:nvSpPr>
            <p:cNvPr id="1686" name="Shape 1686"/>
            <p:cNvSpPr/>
            <p:nvPr/>
          </p:nvSpPr>
          <p:spPr>
            <a:xfrm>
              <a:off x="173428" y="3403116"/>
              <a:ext cx="3465218" cy="585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2600" spc="208">
                  <a:solidFill>
                    <a:srgbClr val="3A7DCB"/>
                  </a:solidFill>
                  <a:latin typeface="Montserrat"/>
                  <a:ea typeface="Montserrat"/>
                  <a:cs typeface="Montserrat"/>
                  <a:sym typeface="Montserrat"/>
                </a:defRPr>
              </a:lvl1pPr>
            </a:lstStyle>
            <a:p>
              <a:r>
                <a:t>$1 Million</a:t>
              </a:r>
            </a:p>
          </p:txBody>
        </p:sp>
        <p:sp>
          <p:nvSpPr>
            <p:cNvPr id="1687" name="Shape 1687"/>
            <p:cNvSpPr/>
            <p:nvPr/>
          </p:nvSpPr>
          <p:spPr>
            <a:xfrm>
              <a:off x="0" y="2642818"/>
              <a:ext cx="3452583" cy="7337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2800" spc="224">
                  <a:solidFill>
                    <a:srgbClr val="002A5C"/>
                  </a:solidFill>
                  <a:latin typeface="Montserrat Semi Bold"/>
                  <a:ea typeface="Montserrat Semi Bold"/>
                  <a:cs typeface="Montserrat Semi Bold"/>
                  <a:sym typeface="Montserrat Semi Bold"/>
                </a:defRPr>
              </a:lvl1pPr>
            </a:lstStyle>
            <a:p>
              <a:r>
                <a:t>Marc Jeschke</a:t>
              </a:r>
            </a:p>
          </p:txBody>
        </p:sp>
        <p:pic>
          <p:nvPicPr>
            <p:cNvPr id="1688" name="Jeschke, M. 2013.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31064" y="0"/>
              <a:ext cx="2990380" cy="2316163"/>
            </a:xfrm>
            <a:custGeom>
              <a:avLst/>
              <a:gdLst/>
              <a:ahLst/>
              <a:cxnLst>
                <a:cxn ang="0">
                  <a:pos x="wd2" y="hd2"/>
                </a:cxn>
                <a:cxn ang="5400000">
                  <a:pos x="wd2" y="hd2"/>
                </a:cxn>
                <a:cxn ang="10800000">
                  <a:pos x="wd2" y="hd2"/>
                </a:cxn>
                <a:cxn ang="16200000">
                  <a:pos x="wd2" y="hd2"/>
                </a:cxn>
              </a:cxnLst>
              <a:rect l="0" t="0" r="r" b="b"/>
              <a:pathLst>
                <a:path w="21600" h="21600" extrusionOk="0">
                  <a:moveTo>
                    <a:pt x="1726" y="0"/>
                  </a:moveTo>
                  <a:cubicBezTo>
                    <a:pt x="773" y="0"/>
                    <a:pt x="0" y="998"/>
                    <a:pt x="0" y="2228"/>
                  </a:cubicBezTo>
                  <a:lnTo>
                    <a:pt x="0" y="19372"/>
                  </a:lnTo>
                  <a:cubicBezTo>
                    <a:pt x="0" y="20602"/>
                    <a:pt x="773" y="21600"/>
                    <a:pt x="1726" y="21600"/>
                  </a:cubicBezTo>
                  <a:lnTo>
                    <a:pt x="19874" y="21600"/>
                  </a:lnTo>
                  <a:cubicBezTo>
                    <a:pt x="20827" y="21600"/>
                    <a:pt x="21600" y="20602"/>
                    <a:pt x="21600" y="19372"/>
                  </a:cubicBezTo>
                  <a:lnTo>
                    <a:pt x="21600" y="2228"/>
                  </a:lnTo>
                  <a:cubicBezTo>
                    <a:pt x="21600" y="998"/>
                    <a:pt x="20827" y="0"/>
                    <a:pt x="19874" y="0"/>
                  </a:cubicBezTo>
                  <a:lnTo>
                    <a:pt x="1726" y="0"/>
                  </a:lnTo>
                  <a:close/>
                </a:path>
              </a:pathLst>
            </a:custGeom>
            <a:ln w="12700" cap="flat">
              <a:noFill/>
              <a:miter lim="400000"/>
            </a:ln>
            <a:effectLst/>
          </p:spPr>
        </p:pic>
      </p:grpSp>
      <p:grpSp>
        <p:nvGrpSpPr>
          <p:cNvPr id="1694" name="Group 1694"/>
          <p:cNvGrpSpPr/>
          <p:nvPr/>
        </p:nvGrpSpPr>
        <p:grpSpPr>
          <a:xfrm>
            <a:off x="473091" y="3932166"/>
            <a:ext cx="3465217" cy="5930627"/>
            <a:chOff x="0" y="0"/>
            <a:chExt cx="3465216" cy="5930626"/>
          </a:xfrm>
        </p:grpSpPr>
        <p:sp>
          <p:nvSpPr>
            <p:cNvPr id="1690" name="Shape 1690"/>
            <p:cNvSpPr/>
            <p:nvPr/>
          </p:nvSpPr>
          <p:spPr>
            <a:xfrm>
              <a:off x="209516" y="4291190"/>
              <a:ext cx="3161476" cy="16394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defTabSz="584200">
                <a:lnSpc>
                  <a:spcPct val="120000"/>
                </a:lnSpc>
                <a:defRPr sz="2200">
                  <a:solidFill>
                    <a:srgbClr val="1D296F"/>
                  </a:solidFill>
                  <a:latin typeface="Lato Regular"/>
                  <a:ea typeface="Lato Regular"/>
                  <a:cs typeface="Lato Regular"/>
                  <a:sym typeface="Lato Regular"/>
                </a:defRPr>
              </a:pPr>
              <a:r>
                <a:t>Genome Canada:</a:t>
              </a:r>
            </a:p>
            <a:p>
              <a:pPr defTabSz="584200">
                <a:lnSpc>
                  <a:spcPct val="120000"/>
                </a:lnSpc>
                <a:defRPr sz="2200">
                  <a:solidFill>
                    <a:srgbClr val="1D296F"/>
                  </a:solidFill>
                  <a:latin typeface="Lato Regular"/>
                  <a:ea typeface="Lato Regular"/>
                  <a:cs typeface="Lato Regular"/>
                  <a:sym typeface="Lato Regular"/>
                </a:defRPr>
              </a:pPr>
              <a:r>
                <a:t>Applications partnership</a:t>
              </a:r>
            </a:p>
            <a:p>
              <a:pPr defTabSz="584200">
                <a:lnSpc>
                  <a:spcPct val="120000"/>
                </a:lnSpc>
                <a:defRPr sz="2200">
                  <a:solidFill>
                    <a:srgbClr val="1D296F"/>
                  </a:solidFill>
                  <a:latin typeface="Lato Regular"/>
                  <a:ea typeface="Lato Regular"/>
                  <a:cs typeface="Lato Regular"/>
                  <a:sym typeface="Lato Regular"/>
                </a:defRPr>
              </a:pPr>
              <a:r>
                <a:t>Program Round 3</a:t>
              </a:r>
            </a:p>
          </p:txBody>
        </p:sp>
        <p:sp>
          <p:nvSpPr>
            <p:cNvPr id="1691" name="Shape 1691"/>
            <p:cNvSpPr/>
            <p:nvPr/>
          </p:nvSpPr>
          <p:spPr>
            <a:xfrm>
              <a:off x="0" y="3426944"/>
              <a:ext cx="3465217" cy="585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2600" spc="208">
                  <a:solidFill>
                    <a:srgbClr val="3A7DCB"/>
                  </a:solidFill>
                  <a:latin typeface="Montserrat"/>
                  <a:ea typeface="Montserrat"/>
                  <a:cs typeface="Montserrat"/>
                  <a:sym typeface="Montserrat"/>
                </a:defRPr>
              </a:lvl1pPr>
            </a:lstStyle>
            <a:p>
              <a:r>
                <a:t>$6 Million</a:t>
              </a:r>
            </a:p>
          </p:txBody>
        </p:sp>
        <p:sp>
          <p:nvSpPr>
            <p:cNvPr id="1692" name="Shape 1692"/>
            <p:cNvSpPr/>
            <p:nvPr/>
          </p:nvSpPr>
          <p:spPr>
            <a:xfrm>
              <a:off x="6316" y="2860069"/>
              <a:ext cx="3414270" cy="7337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2800" spc="224">
                  <a:solidFill>
                    <a:srgbClr val="002A5C"/>
                  </a:solidFill>
                  <a:latin typeface="Montserrat Semi Bold"/>
                  <a:ea typeface="Montserrat Semi Bold"/>
                  <a:cs typeface="Montserrat Semi Bold"/>
                  <a:sym typeface="Montserrat Semi Bold"/>
                </a:defRPr>
              </a:lvl1pPr>
            </a:lstStyle>
            <a:p>
              <a:r>
                <a:t>Shaf Keshavjee</a:t>
              </a:r>
            </a:p>
          </p:txBody>
        </p:sp>
        <p:pic>
          <p:nvPicPr>
            <p:cNvPr id="1693" name="Keshavjee, S. 2013.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259209" y="0"/>
              <a:ext cx="2946798" cy="2542779"/>
            </a:xfrm>
            <a:custGeom>
              <a:avLst/>
              <a:gdLst/>
              <a:ahLst/>
              <a:cxnLst>
                <a:cxn ang="0">
                  <a:pos x="wd2" y="hd2"/>
                </a:cxn>
                <a:cxn ang="5400000">
                  <a:pos x="wd2" y="hd2"/>
                </a:cxn>
                <a:cxn ang="10800000">
                  <a:pos x="wd2" y="hd2"/>
                </a:cxn>
                <a:cxn ang="16200000">
                  <a:pos x="wd2" y="hd2"/>
                </a:cxn>
              </a:cxnLst>
              <a:rect l="0" t="0" r="r" b="b"/>
              <a:pathLst>
                <a:path w="21600" h="21600" extrusionOk="0">
                  <a:moveTo>
                    <a:pt x="1745" y="0"/>
                  </a:moveTo>
                  <a:cubicBezTo>
                    <a:pt x="782" y="0"/>
                    <a:pt x="0" y="907"/>
                    <a:pt x="0" y="2023"/>
                  </a:cubicBezTo>
                  <a:lnTo>
                    <a:pt x="0" y="19577"/>
                  </a:lnTo>
                  <a:cubicBezTo>
                    <a:pt x="0" y="20693"/>
                    <a:pt x="782" y="21600"/>
                    <a:pt x="1745" y="21600"/>
                  </a:cubicBezTo>
                  <a:lnTo>
                    <a:pt x="19855" y="21600"/>
                  </a:lnTo>
                  <a:cubicBezTo>
                    <a:pt x="20818" y="21600"/>
                    <a:pt x="21600" y="20693"/>
                    <a:pt x="21600" y="19577"/>
                  </a:cubicBezTo>
                  <a:lnTo>
                    <a:pt x="21600" y="2023"/>
                  </a:lnTo>
                  <a:cubicBezTo>
                    <a:pt x="21600" y="907"/>
                    <a:pt x="20818" y="0"/>
                    <a:pt x="19855" y="0"/>
                  </a:cubicBezTo>
                  <a:lnTo>
                    <a:pt x="1745" y="0"/>
                  </a:lnTo>
                  <a:close/>
                </a:path>
              </a:pathLst>
            </a:custGeom>
            <a:ln w="12700" cap="flat">
              <a:noFill/>
              <a:miter lim="400000"/>
            </a:ln>
            <a:effectLst/>
          </p:spPr>
        </p:pic>
      </p:grpSp>
      <p:grpSp>
        <p:nvGrpSpPr>
          <p:cNvPr id="1699" name="Group 1699"/>
          <p:cNvGrpSpPr/>
          <p:nvPr/>
        </p:nvGrpSpPr>
        <p:grpSpPr>
          <a:xfrm>
            <a:off x="19263858" y="4292830"/>
            <a:ext cx="4331463" cy="5605257"/>
            <a:chOff x="0" y="0"/>
            <a:chExt cx="4331462" cy="5605255"/>
          </a:xfrm>
        </p:grpSpPr>
        <p:sp>
          <p:nvSpPr>
            <p:cNvPr id="1695" name="Shape 1695"/>
            <p:cNvSpPr/>
            <p:nvPr/>
          </p:nvSpPr>
          <p:spPr>
            <a:xfrm>
              <a:off x="187804" y="4040534"/>
              <a:ext cx="3452583" cy="15647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defTabSz="584200">
                <a:lnSpc>
                  <a:spcPct val="120000"/>
                </a:lnSpc>
                <a:defRPr sz="2200">
                  <a:solidFill>
                    <a:srgbClr val="1D296F"/>
                  </a:solidFill>
                  <a:latin typeface="Lato Regular"/>
                  <a:ea typeface="Lato Regular"/>
                  <a:cs typeface="Lato Regular"/>
                  <a:sym typeface="Lato Regular"/>
                </a:defRPr>
              </a:pPr>
              <a:r>
                <a:t>Canadian Cancer Society:</a:t>
              </a:r>
            </a:p>
            <a:p>
              <a:pPr defTabSz="584200">
                <a:lnSpc>
                  <a:spcPct val="120000"/>
                </a:lnSpc>
                <a:defRPr sz="2200">
                  <a:solidFill>
                    <a:srgbClr val="1D296F"/>
                  </a:solidFill>
                  <a:latin typeface="Lato Regular"/>
                  <a:ea typeface="Lato Regular"/>
                  <a:cs typeface="Lato Regular"/>
                  <a:sym typeface="Lato Regular"/>
                </a:defRPr>
              </a:pPr>
              <a:r>
                <a:t>Impact Grant</a:t>
              </a:r>
            </a:p>
          </p:txBody>
        </p:sp>
        <p:sp>
          <p:nvSpPr>
            <p:cNvPr id="1696" name="Shape 1696"/>
            <p:cNvSpPr/>
            <p:nvPr/>
          </p:nvSpPr>
          <p:spPr>
            <a:xfrm>
              <a:off x="433122" y="3107959"/>
              <a:ext cx="3465218" cy="585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2600" spc="208">
                  <a:solidFill>
                    <a:srgbClr val="3A7DCB"/>
                  </a:solidFill>
                  <a:latin typeface="Montserrat"/>
                  <a:ea typeface="Montserrat"/>
                  <a:cs typeface="Montserrat"/>
                  <a:sym typeface="Montserrat"/>
                </a:defRPr>
              </a:lvl1pPr>
            </a:lstStyle>
            <a:p>
              <a:r>
                <a:t>$1.25 Million</a:t>
              </a:r>
            </a:p>
          </p:txBody>
        </p:sp>
        <p:sp>
          <p:nvSpPr>
            <p:cNvPr id="1697" name="Shape 1697"/>
            <p:cNvSpPr/>
            <p:nvPr/>
          </p:nvSpPr>
          <p:spPr>
            <a:xfrm>
              <a:off x="0" y="2374202"/>
              <a:ext cx="4331463" cy="7337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2800" spc="224">
                  <a:solidFill>
                    <a:srgbClr val="002A5C"/>
                  </a:solidFill>
                  <a:latin typeface="Montserrat Semi Bold"/>
                  <a:ea typeface="Montserrat Semi Bold"/>
                  <a:cs typeface="Montserrat Semi Bold"/>
                  <a:sym typeface="Montserrat Semi Bold"/>
                </a:defRPr>
              </a:lvl1pPr>
            </a:lstStyle>
            <a:p>
              <a:r>
                <a:t>Kazuhiro Yasufuku</a:t>
              </a:r>
            </a:p>
          </p:txBody>
        </p:sp>
        <p:pic>
          <p:nvPicPr>
            <p:cNvPr id="1698" name="Yasufuku, K. 2013.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487334" y="0"/>
              <a:ext cx="2500710" cy="2157810"/>
            </a:xfrm>
            <a:custGeom>
              <a:avLst/>
              <a:gdLst/>
              <a:ahLst/>
              <a:cxnLst>
                <a:cxn ang="0">
                  <a:pos x="wd2" y="hd2"/>
                </a:cxn>
                <a:cxn ang="5400000">
                  <a:pos x="wd2" y="hd2"/>
                </a:cxn>
                <a:cxn ang="10800000">
                  <a:pos x="wd2" y="hd2"/>
                </a:cxn>
                <a:cxn ang="16200000">
                  <a:pos x="wd2" y="hd2"/>
                </a:cxn>
              </a:cxnLst>
              <a:rect l="0" t="0" r="r" b="b"/>
              <a:pathLst>
                <a:path w="21600" h="21600" extrusionOk="0">
                  <a:moveTo>
                    <a:pt x="1745" y="0"/>
                  </a:moveTo>
                  <a:cubicBezTo>
                    <a:pt x="782" y="0"/>
                    <a:pt x="0" y="906"/>
                    <a:pt x="0" y="2022"/>
                  </a:cubicBezTo>
                  <a:lnTo>
                    <a:pt x="0" y="19578"/>
                  </a:lnTo>
                  <a:cubicBezTo>
                    <a:pt x="0" y="20694"/>
                    <a:pt x="782" y="21600"/>
                    <a:pt x="1745" y="21600"/>
                  </a:cubicBezTo>
                  <a:lnTo>
                    <a:pt x="19859" y="21600"/>
                  </a:lnTo>
                  <a:cubicBezTo>
                    <a:pt x="20822" y="21600"/>
                    <a:pt x="21600" y="20694"/>
                    <a:pt x="21600" y="19578"/>
                  </a:cubicBezTo>
                  <a:lnTo>
                    <a:pt x="21600" y="2022"/>
                  </a:lnTo>
                  <a:cubicBezTo>
                    <a:pt x="21600" y="906"/>
                    <a:pt x="20822" y="0"/>
                    <a:pt x="19859" y="0"/>
                  </a:cubicBezTo>
                  <a:lnTo>
                    <a:pt x="1745" y="0"/>
                  </a:lnTo>
                  <a:close/>
                </a:path>
              </a:pathLst>
            </a:custGeom>
            <a:ln w="12700" cap="flat">
              <a:noFill/>
              <a:miter lim="400000"/>
            </a:ln>
            <a:effectLst/>
          </p:spPr>
        </p:pic>
      </p:grpSp>
      <p:grpSp>
        <p:nvGrpSpPr>
          <p:cNvPr id="1704" name="Group 1704"/>
          <p:cNvGrpSpPr/>
          <p:nvPr/>
        </p:nvGrpSpPr>
        <p:grpSpPr>
          <a:xfrm>
            <a:off x="15803787" y="4008387"/>
            <a:ext cx="3825675" cy="5888411"/>
            <a:chOff x="0" y="0"/>
            <a:chExt cx="3825673" cy="5888410"/>
          </a:xfrm>
        </p:grpSpPr>
        <p:sp>
          <p:nvSpPr>
            <p:cNvPr id="1700" name="Shape 1700"/>
            <p:cNvSpPr/>
            <p:nvPr/>
          </p:nvSpPr>
          <p:spPr>
            <a:xfrm>
              <a:off x="0" y="4326264"/>
              <a:ext cx="3452583" cy="15621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defTabSz="584200">
                <a:lnSpc>
                  <a:spcPct val="120000"/>
                </a:lnSpc>
                <a:defRPr sz="2200">
                  <a:solidFill>
                    <a:srgbClr val="1D296F"/>
                  </a:solidFill>
                  <a:latin typeface="Lato Regular"/>
                  <a:ea typeface="Lato Regular"/>
                  <a:cs typeface="Lato Regular"/>
                  <a:sym typeface="Lato Regular"/>
                </a:defRPr>
              </a:pPr>
              <a:r>
                <a:t>CIHR Foundation Scheme</a:t>
              </a:r>
            </a:p>
            <a:p>
              <a:pPr defTabSz="584200">
                <a:lnSpc>
                  <a:spcPct val="120000"/>
                </a:lnSpc>
                <a:defRPr sz="2200">
                  <a:solidFill>
                    <a:srgbClr val="1D296F"/>
                  </a:solidFill>
                  <a:latin typeface="Lato Regular"/>
                  <a:ea typeface="Lato Regular"/>
                  <a:cs typeface="Lato Regular"/>
                  <a:sym typeface="Lato Regular"/>
                </a:defRPr>
              </a:pPr>
              <a:r>
                <a:t>Operating Grant</a:t>
              </a:r>
            </a:p>
          </p:txBody>
        </p:sp>
        <p:sp>
          <p:nvSpPr>
            <p:cNvPr id="1701" name="Shape 1701"/>
            <p:cNvSpPr/>
            <p:nvPr/>
          </p:nvSpPr>
          <p:spPr>
            <a:xfrm>
              <a:off x="360457" y="3392401"/>
              <a:ext cx="3465217" cy="5851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2600" spc="208">
                  <a:solidFill>
                    <a:srgbClr val="3A7DCB"/>
                  </a:solidFill>
                  <a:latin typeface="Montserrat"/>
                  <a:ea typeface="Montserrat"/>
                  <a:cs typeface="Montserrat"/>
                  <a:sym typeface="Montserrat"/>
                </a:defRPr>
              </a:lvl1pPr>
            </a:lstStyle>
            <a:p>
              <a:r>
                <a:t>$2.5 Million</a:t>
              </a:r>
            </a:p>
          </p:txBody>
        </p:sp>
        <p:sp>
          <p:nvSpPr>
            <p:cNvPr id="1702" name="Shape 1702"/>
            <p:cNvSpPr/>
            <p:nvPr/>
          </p:nvSpPr>
          <p:spPr>
            <a:xfrm>
              <a:off x="366774" y="2691179"/>
              <a:ext cx="3452584" cy="7337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2800" spc="224">
                  <a:solidFill>
                    <a:srgbClr val="002A5C"/>
                  </a:solidFill>
                  <a:latin typeface="Montserrat Semi Bold"/>
                  <a:ea typeface="Montserrat Semi Bold"/>
                  <a:cs typeface="Montserrat Semi Bold"/>
                  <a:sym typeface="Montserrat Semi Bold"/>
                </a:defRPr>
              </a:lvl1pPr>
            </a:lstStyle>
            <a:p>
              <a:r>
                <a:t>Ren-Ke Li</a:t>
              </a:r>
            </a:p>
          </p:txBody>
        </p:sp>
        <p:pic>
          <p:nvPicPr>
            <p:cNvPr id="1703" name="Screen Shot 2016-08-21 at 10.44.20 AM.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0732" y="0"/>
              <a:ext cx="1872332" cy="2545914"/>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694"/>
                                        </p:tgtEl>
                                        <p:attrNameLst>
                                          <p:attrName>style.visibility</p:attrName>
                                        </p:attrNameLst>
                                      </p:cBhvr>
                                      <p:to>
                                        <p:strVal val="visible"/>
                                      </p:to>
                                    </p:set>
                                    <p:animEffect transition="in" filter="dissolve">
                                      <p:cBhvr>
                                        <p:cTn id="7" dur="1000"/>
                                        <p:tgtEl>
                                          <p:spTgt spid="1694"/>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1684"/>
                                        </p:tgtEl>
                                        <p:attrNameLst>
                                          <p:attrName>style.visibility</p:attrName>
                                        </p:attrNameLst>
                                      </p:cBhvr>
                                      <p:to>
                                        <p:strVal val="visible"/>
                                      </p:to>
                                    </p:set>
                                    <p:animEffect transition="in" filter="dissolve">
                                      <p:cBhvr>
                                        <p:cTn id="11" dur="1000"/>
                                        <p:tgtEl>
                                          <p:spTgt spid="1684"/>
                                        </p:tgtEl>
                                      </p:cBhvr>
                                    </p:animEffect>
                                  </p:childTnLst>
                                </p:cTn>
                              </p:par>
                            </p:childTnLst>
                          </p:cTn>
                        </p:par>
                        <p:par>
                          <p:cTn id="12" fill="hold">
                            <p:stCondLst>
                              <p:cond delay="2000"/>
                            </p:stCondLst>
                            <p:childTnLst>
                              <p:par>
                                <p:cTn id="13" presetID="9" presetClass="entr" fill="hold" grpId="3" nodeType="afterEffect">
                                  <p:stCondLst>
                                    <p:cond delay="0"/>
                                  </p:stCondLst>
                                  <p:iterate>
                                    <p:tmAbs val="0"/>
                                  </p:iterate>
                                  <p:childTnLst>
                                    <p:set>
                                      <p:cBhvr>
                                        <p:cTn id="14" fill="hold"/>
                                        <p:tgtEl>
                                          <p:spTgt spid="1679"/>
                                        </p:tgtEl>
                                        <p:attrNameLst>
                                          <p:attrName>style.visibility</p:attrName>
                                        </p:attrNameLst>
                                      </p:cBhvr>
                                      <p:to>
                                        <p:strVal val="visible"/>
                                      </p:to>
                                    </p:set>
                                    <p:animEffect transition="in" filter="dissolve">
                                      <p:cBhvr>
                                        <p:cTn id="15" dur="1000"/>
                                        <p:tgtEl>
                                          <p:spTgt spid="1679"/>
                                        </p:tgtEl>
                                      </p:cBhvr>
                                    </p:animEffect>
                                  </p:childTnLst>
                                </p:cTn>
                              </p:par>
                            </p:childTnLst>
                          </p:cTn>
                        </p:par>
                        <p:par>
                          <p:cTn id="16" fill="hold">
                            <p:stCondLst>
                              <p:cond delay="3000"/>
                            </p:stCondLst>
                            <p:childTnLst>
                              <p:par>
                                <p:cTn id="17" presetID="9" presetClass="entr" fill="hold" grpId="4" nodeType="afterEffect">
                                  <p:stCondLst>
                                    <p:cond delay="0"/>
                                  </p:stCondLst>
                                  <p:iterate>
                                    <p:tmAbs val="0"/>
                                  </p:iterate>
                                  <p:childTnLst>
                                    <p:set>
                                      <p:cBhvr>
                                        <p:cTn id="18" fill="hold"/>
                                        <p:tgtEl>
                                          <p:spTgt spid="1689"/>
                                        </p:tgtEl>
                                        <p:attrNameLst>
                                          <p:attrName>style.visibility</p:attrName>
                                        </p:attrNameLst>
                                      </p:cBhvr>
                                      <p:to>
                                        <p:strVal val="visible"/>
                                      </p:to>
                                    </p:set>
                                    <p:animEffect transition="in" filter="dissolve">
                                      <p:cBhvr>
                                        <p:cTn id="19" dur="1000"/>
                                        <p:tgtEl>
                                          <p:spTgt spid="1689"/>
                                        </p:tgtEl>
                                      </p:cBhvr>
                                    </p:animEffect>
                                  </p:childTnLst>
                                </p:cTn>
                              </p:par>
                            </p:childTnLst>
                          </p:cTn>
                        </p:par>
                        <p:par>
                          <p:cTn id="20" fill="hold">
                            <p:stCondLst>
                              <p:cond delay="4000"/>
                            </p:stCondLst>
                            <p:childTnLst>
                              <p:par>
                                <p:cTn id="21" presetID="9" presetClass="entr" fill="hold" grpId="5" nodeType="afterEffect">
                                  <p:stCondLst>
                                    <p:cond delay="0"/>
                                  </p:stCondLst>
                                  <p:iterate>
                                    <p:tmAbs val="0"/>
                                  </p:iterate>
                                  <p:childTnLst>
                                    <p:set>
                                      <p:cBhvr>
                                        <p:cTn id="22" fill="hold"/>
                                        <p:tgtEl>
                                          <p:spTgt spid="1704"/>
                                        </p:tgtEl>
                                        <p:attrNameLst>
                                          <p:attrName>style.visibility</p:attrName>
                                        </p:attrNameLst>
                                      </p:cBhvr>
                                      <p:to>
                                        <p:strVal val="visible"/>
                                      </p:to>
                                    </p:set>
                                    <p:animEffect transition="in" filter="dissolve">
                                      <p:cBhvr>
                                        <p:cTn id="23" dur="1000"/>
                                        <p:tgtEl>
                                          <p:spTgt spid="1704"/>
                                        </p:tgtEl>
                                      </p:cBhvr>
                                    </p:animEffect>
                                  </p:childTnLst>
                                </p:cTn>
                              </p:par>
                            </p:childTnLst>
                          </p:cTn>
                        </p:par>
                        <p:par>
                          <p:cTn id="24" fill="hold">
                            <p:stCondLst>
                              <p:cond delay="5000"/>
                            </p:stCondLst>
                            <p:childTnLst>
                              <p:par>
                                <p:cTn id="25" presetID="9" presetClass="entr" fill="hold" grpId="6" nodeType="afterEffect">
                                  <p:stCondLst>
                                    <p:cond delay="0"/>
                                  </p:stCondLst>
                                  <p:iterate>
                                    <p:tmAbs val="0"/>
                                  </p:iterate>
                                  <p:childTnLst>
                                    <p:set>
                                      <p:cBhvr>
                                        <p:cTn id="26" fill="hold"/>
                                        <p:tgtEl>
                                          <p:spTgt spid="1699"/>
                                        </p:tgtEl>
                                        <p:attrNameLst>
                                          <p:attrName>style.visibility</p:attrName>
                                        </p:attrNameLst>
                                      </p:cBhvr>
                                      <p:to>
                                        <p:strVal val="visible"/>
                                      </p:to>
                                    </p:set>
                                    <p:animEffect transition="in" filter="dissolve">
                                      <p:cBhvr>
                                        <p:cTn id="27" dur="1000"/>
                                        <p:tgtEl>
                                          <p:spTgt spid="1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 grpId="3" animBg="1" advAuto="0"/>
      <p:bldP spid="1684" grpId="2" animBg="1" advAuto="0"/>
      <p:bldP spid="1689" grpId="4" animBg="1" advAuto="0"/>
      <p:bldP spid="1694" grpId="1" animBg="1" advAuto="0"/>
      <p:bldP spid="1699" grpId="6" animBg="1" advAuto="0"/>
      <p:bldP spid="1704" grpId="5" animBg="1" advAuto="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6" name="Shape 1706"/>
          <p:cNvSpPr/>
          <p:nvPr/>
        </p:nvSpPr>
        <p:spPr>
          <a:xfrm>
            <a:off x="-2128" y="-48525"/>
            <a:ext cx="24388255" cy="13813051"/>
          </a:xfrm>
          <a:prstGeom prst="rect">
            <a:avLst/>
          </a:prstGeom>
          <a:solidFill>
            <a:schemeClr val="accent1">
              <a:hueOff val="273562"/>
              <a:satOff val="2937"/>
              <a:lumOff val="-22233"/>
              <a:alpha val="85122"/>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707" name="Shape 1707"/>
          <p:cNvSpPr/>
          <p:nvPr/>
        </p:nvSpPr>
        <p:spPr>
          <a:xfrm>
            <a:off x="-21575" y="-48525"/>
            <a:ext cx="24384001" cy="13813050"/>
          </a:xfrm>
          <a:prstGeom prst="rect">
            <a:avLst/>
          </a:prstGeom>
          <a:solidFill>
            <a:schemeClr val="accent5">
              <a:hueOff val="-522602"/>
              <a:satOff val="-6700"/>
              <a:lumOff val="-22320"/>
              <a:alpha val="15386"/>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708" name="Shape 1708"/>
          <p:cNvSpPr/>
          <p:nvPr/>
        </p:nvSpPr>
        <p:spPr>
          <a:xfrm>
            <a:off x="-23702" y="-31747"/>
            <a:ext cx="24388255" cy="13779496"/>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grpSp>
        <p:nvGrpSpPr>
          <p:cNvPr id="1711" name="Group 1711"/>
          <p:cNvGrpSpPr/>
          <p:nvPr/>
        </p:nvGrpSpPr>
        <p:grpSpPr>
          <a:xfrm>
            <a:off x="18486028" y="11652788"/>
            <a:ext cx="5008242" cy="1180295"/>
            <a:chOff x="0" y="0"/>
            <a:chExt cx="5008241" cy="1180293"/>
          </a:xfrm>
        </p:grpSpPr>
        <p:sp>
          <p:nvSpPr>
            <p:cNvPr id="1709" name="Shape 1709"/>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1710"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1712" name="Shape 1712"/>
          <p:cNvSpPr/>
          <p:nvPr/>
        </p:nvSpPr>
        <p:spPr>
          <a:xfrm>
            <a:off x="1254536" y="550596"/>
            <a:ext cx="20564857" cy="223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7000" spc="560">
                <a:solidFill>
                  <a:srgbClr val="1D296F"/>
                </a:solidFill>
                <a:latin typeface="Montserrat"/>
                <a:ea typeface="Montserrat"/>
                <a:cs typeface="Montserrat"/>
                <a:sym typeface="Montserrat"/>
              </a:defRPr>
            </a:pPr>
            <a:r>
              <a:t>2016 MULTI-MILLION DOLLAR</a:t>
            </a:r>
            <a:r>
              <a:rPr>
                <a:solidFill>
                  <a:srgbClr val="FF85FF"/>
                </a:solidFill>
              </a:rPr>
              <a:t>/</a:t>
            </a:r>
          </a:p>
          <a:p>
            <a:pPr>
              <a:defRPr sz="7000" spc="560">
                <a:solidFill>
                  <a:srgbClr val="1D296F"/>
                </a:solidFill>
                <a:latin typeface="Montserrat"/>
                <a:ea typeface="Montserrat"/>
                <a:cs typeface="Montserrat"/>
                <a:sym typeface="Montserrat"/>
              </a:defRPr>
            </a:pPr>
            <a:r>
              <a:rPr>
                <a:solidFill>
                  <a:srgbClr val="FF85FF"/>
                </a:solidFill>
              </a:rPr>
              <a:t>CIHR FOUNDATION GRANTS AWARDEES </a:t>
            </a:r>
          </a:p>
        </p:txBody>
      </p:sp>
      <p:grpSp>
        <p:nvGrpSpPr>
          <p:cNvPr id="1716" name="Group 1716"/>
          <p:cNvGrpSpPr/>
          <p:nvPr/>
        </p:nvGrpSpPr>
        <p:grpSpPr>
          <a:xfrm>
            <a:off x="885720" y="6735100"/>
            <a:ext cx="9976195" cy="2459175"/>
            <a:chOff x="0" y="0"/>
            <a:chExt cx="9976194" cy="2459174"/>
          </a:xfrm>
        </p:grpSpPr>
        <p:sp>
          <p:nvSpPr>
            <p:cNvPr id="1713" name="Shape 1713"/>
            <p:cNvSpPr/>
            <p:nvPr/>
          </p:nvSpPr>
          <p:spPr>
            <a:xfrm>
              <a:off x="2994798" y="262576"/>
              <a:ext cx="3650350"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GEOFFREY  FERNIE</a:t>
              </a:r>
            </a:p>
          </p:txBody>
        </p:sp>
        <p:pic>
          <p:nvPicPr>
            <p:cNvPr id="1714" name="Fernie, G.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715" name="Shape 1715"/>
            <p:cNvSpPr/>
            <p:nvPr/>
          </p:nvSpPr>
          <p:spPr>
            <a:xfrm>
              <a:off x="2955075" y="932634"/>
              <a:ext cx="7021120" cy="1526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584200">
                <a:lnSpc>
                  <a:spcPct val="120000"/>
                </a:lnSpc>
                <a:defRPr sz="2800">
                  <a:solidFill>
                    <a:srgbClr val="1D296F"/>
                  </a:solidFill>
                  <a:latin typeface="Montserrat"/>
                  <a:ea typeface="Montserrat"/>
                  <a:cs typeface="Montserrat"/>
                  <a:sym typeface="Montserrat"/>
                </a:defRPr>
              </a:pPr>
              <a:r>
                <a:t>$1.9M </a:t>
              </a:r>
            </a:p>
            <a:p>
              <a:pPr algn="l" defTabSz="584200">
                <a:lnSpc>
                  <a:spcPct val="120000"/>
                </a:lnSpc>
                <a:defRPr sz="2800">
                  <a:solidFill>
                    <a:srgbClr val="1D296F"/>
                  </a:solidFill>
                  <a:latin typeface="Montserrat"/>
                  <a:ea typeface="Montserrat"/>
                  <a:cs typeface="Montserrat"/>
                  <a:sym typeface="Montserrat"/>
                </a:defRPr>
              </a:pPr>
              <a:r>
                <a:t>Increasing safe mobility of </a:t>
              </a:r>
            </a:p>
            <a:p>
              <a:pPr algn="l" defTabSz="584200">
                <a:lnSpc>
                  <a:spcPct val="120000"/>
                </a:lnSpc>
                <a:defRPr sz="2800">
                  <a:solidFill>
                    <a:srgbClr val="1D296F"/>
                  </a:solidFill>
                  <a:latin typeface="Montserrat"/>
                  <a:ea typeface="Montserrat"/>
                  <a:cs typeface="Montserrat"/>
                  <a:sym typeface="Montserrat"/>
                </a:defRPr>
              </a:pPr>
              <a:r>
                <a:t>older Canadian pedestrians and drivers</a:t>
              </a:r>
            </a:p>
          </p:txBody>
        </p:sp>
      </p:grpSp>
      <p:grpSp>
        <p:nvGrpSpPr>
          <p:cNvPr id="1720" name="Group 1720"/>
          <p:cNvGrpSpPr/>
          <p:nvPr/>
        </p:nvGrpSpPr>
        <p:grpSpPr>
          <a:xfrm>
            <a:off x="1054402" y="10512646"/>
            <a:ext cx="14231056" cy="2445300"/>
            <a:chOff x="0" y="0"/>
            <a:chExt cx="14231054" cy="2445298"/>
          </a:xfrm>
        </p:grpSpPr>
        <p:sp>
          <p:nvSpPr>
            <p:cNvPr id="1717" name="Shape 1717"/>
            <p:cNvSpPr/>
            <p:nvPr/>
          </p:nvSpPr>
          <p:spPr>
            <a:xfrm>
              <a:off x="2673397" y="705644"/>
              <a:ext cx="3915525"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CATHERINE O’BRIEN</a:t>
              </a:r>
            </a:p>
          </p:txBody>
        </p:sp>
        <p:pic>
          <p:nvPicPr>
            <p:cNvPr id="1718" name="O'Brien, C. 2013.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719" name="Shape 1719"/>
            <p:cNvSpPr/>
            <p:nvPr/>
          </p:nvSpPr>
          <p:spPr>
            <a:xfrm>
              <a:off x="2880150" y="1421678"/>
              <a:ext cx="11350905" cy="10236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584200">
                <a:lnSpc>
                  <a:spcPct val="120000"/>
                </a:lnSpc>
                <a:defRPr sz="2800">
                  <a:solidFill>
                    <a:srgbClr val="1D296F"/>
                  </a:solidFill>
                  <a:latin typeface="Montserrat"/>
                  <a:ea typeface="Montserrat"/>
                  <a:cs typeface="Montserrat"/>
                  <a:sym typeface="Montserrat"/>
                </a:defRPr>
              </a:pPr>
              <a:r>
                <a:t>$1.2M </a:t>
              </a:r>
            </a:p>
            <a:p>
              <a:pPr algn="l" defTabSz="584200">
                <a:lnSpc>
                  <a:spcPct val="120000"/>
                </a:lnSpc>
                <a:defRPr sz="2800">
                  <a:solidFill>
                    <a:srgbClr val="1D296F"/>
                  </a:solidFill>
                  <a:latin typeface="Montserrat"/>
                  <a:ea typeface="Montserrat"/>
                  <a:cs typeface="Montserrat"/>
                  <a:sym typeface="Montserrat"/>
                </a:defRPr>
              </a:pPr>
              <a:r>
                <a:t>Colorectal cancer stem cell plasticity: A novel therapeutic target</a:t>
              </a:r>
            </a:p>
          </p:txBody>
        </p:sp>
      </p:grpSp>
      <p:grpSp>
        <p:nvGrpSpPr>
          <p:cNvPr id="1724" name="Group 1724"/>
          <p:cNvGrpSpPr/>
          <p:nvPr/>
        </p:nvGrpSpPr>
        <p:grpSpPr>
          <a:xfrm>
            <a:off x="634453" y="2909720"/>
            <a:ext cx="13553773" cy="2177424"/>
            <a:chOff x="0" y="0"/>
            <a:chExt cx="13553771" cy="2177423"/>
          </a:xfrm>
        </p:grpSpPr>
        <p:sp>
          <p:nvSpPr>
            <p:cNvPr id="1721" name="Shape 1721"/>
            <p:cNvSpPr/>
            <p:nvPr/>
          </p:nvSpPr>
          <p:spPr>
            <a:xfrm>
              <a:off x="2824522" y="504653"/>
              <a:ext cx="3063648"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NANCY BAXTER</a:t>
              </a:r>
            </a:p>
          </p:txBody>
        </p:sp>
        <p:pic>
          <p:nvPicPr>
            <p:cNvPr id="1722" name="Baxter, N. 2013.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0"/>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723" name="Shape 1723"/>
            <p:cNvSpPr/>
            <p:nvPr/>
          </p:nvSpPr>
          <p:spPr>
            <a:xfrm>
              <a:off x="2805800" y="1181743"/>
              <a:ext cx="10747972" cy="9956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584200">
                <a:lnSpc>
                  <a:spcPct val="120000"/>
                </a:lnSpc>
                <a:defRPr sz="2700">
                  <a:solidFill>
                    <a:srgbClr val="1D296F"/>
                  </a:solidFill>
                  <a:latin typeface="Montserrat"/>
                  <a:ea typeface="Montserrat"/>
                  <a:cs typeface="Montserrat"/>
                  <a:sym typeface="Montserrat"/>
                </a:defRPr>
              </a:pPr>
              <a:r>
                <a:t>$2.3M  </a:t>
              </a:r>
            </a:p>
            <a:p>
              <a:pPr algn="l" defTabSz="584200">
                <a:lnSpc>
                  <a:spcPct val="120000"/>
                </a:lnSpc>
                <a:defRPr sz="2700">
                  <a:solidFill>
                    <a:srgbClr val="1D296F"/>
                  </a:solidFill>
                  <a:latin typeface="Montserrat"/>
                  <a:ea typeface="Montserrat"/>
                  <a:cs typeface="Montserrat"/>
                  <a:sym typeface="Montserrat"/>
                </a:defRPr>
              </a:pPr>
              <a:r>
                <a:t>Reducing the Public Health Burden of Colorectal Cancer (CRC)</a:t>
              </a:r>
            </a:p>
          </p:txBody>
        </p:sp>
      </p:grpSp>
      <p:grpSp>
        <p:nvGrpSpPr>
          <p:cNvPr id="1728" name="Group 1728"/>
          <p:cNvGrpSpPr/>
          <p:nvPr/>
        </p:nvGrpSpPr>
        <p:grpSpPr>
          <a:xfrm>
            <a:off x="12678990" y="5549014"/>
            <a:ext cx="10823097" cy="1957389"/>
            <a:chOff x="0" y="0"/>
            <a:chExt cx="10823096" cy="1957387"/>
          </a:xfrm>
        </p:grpSpPr>
        <p:sp>
          <p:nvSpPr>
            <p:cNvPr id="1725" name="Shape 1725"/>
            <p:cNvSpPr/>
            <p:nvPr/>
          </p:nvSpPr>
          <p:spPr>
            <a:xfrm>
              <a:off x="4084518" y="186376"/>
              <a:ext cx="3623831"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AGOSTINO PIERRO</a:t>
              </a:r>
            </a:p>
          </p:txBody>
        </p:sp>
        <p:pic>
          <p:nvPicPr>
            <p:cNvPr id="1726" name="Pierro, A. 2013.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8295795" y="0"/>
              <a:ext cx="2527301"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727" name="Shape 1727"/>
            <p:cNvSpPr/>
            <p:nvPr/>
          </p:nvSpPr>
          <p:spPr>
            <a:xfrm>
              <a:off x="-1" y="797175"/>
              <a:ext cx="7612127" cy="10236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defTabSz="584200">
                <a:lnSpc>
                  <a:spcPct val="120000"/>
                </a:lnSpc>
                <a:defRPr sz="2800">
                  <a:solidFill>
                    <a:srgbClr val="1D296F"/>
                  </a:solidFill>
                  <a:latin typeface="Montserrat"/>
                  <a:ea typeface="Montserrat"/>
                  <a:cs typeface="Montserrat"/>
                  <a:sym typeface="Montserrat"/>
                </a:defRPr>
              </a:pPr>
              <a:r>
                <a:t>$3.6M </a:t>
              </a:r>
            </a:p>
            <a:p>
              <a:pPr algn="r" defTabSz="584200">
                <a:lnSpc>
                  <a:spcPct val="120000"/>
                </a:lnSpc>
                <a:defRPr sz="2800">
                  <a:solidFill>
                    <a:srgbClr val="1D296F"/>
                  </a:solidFill>
                  <a:latin typeface="Montserrat"/>
                  <a:ea typeface="Montserrat"/>
                  <a:cs typeface="Montserrat"/>
                  <a:sym typeface="Montserrat"/>
                </a:defRPr>
              </a:pPr>
              <a:r>
                <a:t>Necrotizing Entercolitis Research program</a:t>
              </a:r>
            </a:p>
          </p:txBody>
        </p:sp>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724"/>
                                        </p:tgtEl>
                                        <p:attrNameLst>
                                          <p:attrName>style.visibility</p:attrName>
                                        </p:attrNameLst>
                                      </p:cBhvr>
                                      <p:to>
                                        <p:strVal val="visible"/>
                                      </p:to>
                                    </p:set>
                                    <p:animEffect transition="in" filter="dissolve">
                                      <p:cBhvr>
                                        <p:cTn id="7" dur="1000"/>
                                        <p:tgtEl>
                                          <p:spTgt spid="1724"/>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1716"/>
                                        </p:tgtEl>
                                        <p:attrNameLst>
                                          <p:attrName>style.visibility</p:attrName>
                                        </p:attrNameLst>
                                      </p:cBhvr>
                                      <p:to>
                                        <p:strVal val="visible"/>
                                      </p:to>
                                    </p:set>
                                    <p:animEffect transition="in" filter="dissolve">
                                      <p:cBhvr>
                                        <p:cTn id="11" dur="1000"/>
                                        <p:tgtEl>
                                          <p:spTgt spid="1716"/>
                                        </p:tgtEl>
                                      </p:cBhvr>
                                    </p:animEffect>
                                  </p:childTnLst>
                                </p:cTn>
                              </p:par>
                            </p:childTnLst>
                          </p:cTn>
                        </p:par>
                        <p:par>
                          <p:cTn id="12" fill="hold">
                            <p:stCondLst>
                              <p:cond delay="2000"/>
                            </p:stCondLst>
                            <p:childTnLst>
                              <p:par>
                                <p:cTn id="13" presetID="9" presetClass="entr" fill="hold" grpId="3" nodeType="afterEffect">
                                  <p:stCondLst>
                                    <p:cond delay="0"/>
                                  </p:stCondLst>
                                  <p:iterate>
                                    <p:tmAbs val="0"/>
                                  </p:iterate>
                                  <p:childTnLst>
                                    <p:set>
                                      <p:cBhvr>
                                        <p:cTn id="14" fill="hold"/>
                                        <p:tgtEl>
                                          <p:spTgt spid="1720"/>
                                        </p:tgtEl>
                                        <p:attrNameLst>
                                          <p:attrName>style.visibility</p:attrName>
                                        </p:attrNameLst>
                                      </p:cBhvr>
                                      <p:to>
                                        <p:strVal val="visible"/>
                                      </p:to>
                                    </p:set>
                                    <p:animEffect transition="in" filter="dissolve">
                                      <p:cBhvr>
                                        <p:cTn id="15" dur="1000"/>
                                        <p:tgtEl>
                                          <p:spTgt spid="1720"/>
                                        </p:tgtEl>
                                      </p:cBhvr>
                                    </p:animEffect>
                                  </p:childTnLst>
                                </p:cTn>
                              </p:par>
                            </p:childTnLst>
                          </p:cTn>
                        </p:par>
                        <p:par>
                          <p:cTn id="16" fill="hold">
                            <p:stCondLst>
                              <p:cond delay="3000"/>
                            </p:stCondLst>
                            <p:childTnLst>
                              <p:par>
                                <p:cTn id="17" presetID="9" presetClass="entr" fill="hold" grpId="4" nodeType="afterEffect">
                                  <p:stCondLst>
                                    <p:cond delay="0"/>
                                  </p:stCondLst>
                                  <p:iterate>
                                    <p:tmAbs val="0"/>
                                  </p:iterate>
                                  <p:childTnLst>
                                    <p:set>
                                      <p:cBhvr>
                                        <p:cTn id="18" fill="hold"/>
                                        <p:tgtEl>
                                          <p:spTgt spid="1728"/>
                                        </p:tgtEl>
                                        <p:attrNameLst>
                                          <p:attrName>style.visibility</p:attrName>
                                        </p:attrNameLst>
                                      </p:cBhvr>
                                      <p:to>
                                        <p:strVal val="visible"/>
                                      </p:to>
                                    </p:set>
                                    <p:animEffect transition="in" filter="dissolve">
                                      <p:cBhvr>
                                        <p:cTn id="19" dur="1000"/>
                                        <p:tgtEl>
                                          <p:spTgt spid="1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6" grpId="2" animBg="1" advAuto="0"/>
      <p:bldP spid="1720" grpId="3" animBg="1" advAuto="0"/>
      <p:bldP spid="1724" grpId="1" animBg="1" advAuto="0"/>
      <p:bldP spid="1728" grpId="4" animBg="1" advAuto="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 name="Shape 1730"/>
          <p:cNvSpPr/>
          <p:nvPr/>
        </p:nvSpPr>
        <p:spPr>
          <a:xfrm>
            <a:off x="-2128" y="-48525"/>
            <a:ext cx="24388255" cy="13813051"/>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grpSp>
        <p:nvGrpSpPr>
          <p:cNvPr id="1733" name="Group 1733"/>
          <p:cNvGrpSpPr/>
          <p:nvPr/>
        </p:nvGrpSpPr>
        <p:grpSpPr>
          <a:xfrm>
            <a:off x="18486028" y="11652788"/>
            <a:ext cx="5008242" cy="1180295"/>
            <a:chOff x="0" y="0"/>
            <a:chExt cx="5008241" cy="1180293"/>
          </a:xfrm>
        </p:grpSpPr>
        <p:sp>
          <p:nvSpPr>
            <p:cNvPr id="1731" name="Shape 1731"/>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1732"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1734" name="Shape 1734"/>
          <p:cNvSpPr/>
          <p:nvPr/>
        </p:nvSpPr>
        <p:spPr>
          <a:xfrm>
            <a:off x="4407217" y="381388"/>
            <a:ext cx="15569566" cy="193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7000" spc="560">
                <a:solidFill>
                  <a:srgbClr val="002A5C"/>
                </a:solidFill>
                <a:latin typeface="Montserrat"/>
                <a:ea typeface="Montserrat"/>
                <a:cs typeface="Montserrat"/>
                <a:sym typeface="Montserrat"/>
              </a:defRPr>
            </a:pPr>
            <a:r>
              <a:t>2016 CIHR PROJECT GRANTS/ </a:t>
            </a:r>
          </a:p>
          <a:p>
            <a:pPr>
              <a:defRPr spc="400">
                <a:solidFill>
                  <a:srgbClr val="FF85FF"/>
                </a:solidFill>
                <a:latin typeface="Montserrat"/>
                <a:ea typeface="Montserrat"/>
                <a:cs typeface="Montserrat"/>
                <a:sym typeface="Montserrat"/>
              </a:defRPr>
            </a:pPr>
            <a:r>
              <a:t>AWARDEES</a:t>
            </a:r>
          </a:p>
        </p:txBody>
      </p:sp>
      <p:pic>
        <p:nvPicPr>
          <p:cNvPr id="1735" name="OrthopaedicSurgeryPhotoshoot_KaylaRocca-397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80146" y="-14591408"/>
            <a:ext cx="20571489" cy="13716001"/>
          </a:xfrm>
          <a:prstGeom prst="rect">
            <a:avLst/>
          </a:prstGeom>
          <a:ln w="12700">
            <a:miter lim="400000"/>
          </a:ln>
        </p:spPr>
      </p:pic>
      <p:grpSp>
        <p:nvGrpSpPr>
          <p:cNvPr id="1739" name="Group 1739"/>
          <p:cNvGrpSpPr/>
          <p:nvPr/>
        </p:nvGrpSpPr>
        <p:grpSpPr>
          <a:xfrm>
            <a:off x="814438" y="6189075"/>
            <a:ext cx="11933823" cy="2250679"/>
            <a:chOff x="0" y="0"/>
            <a:chExt cx="11933821" cy="2250678"/>
          </a:xfrm>
        </p:grpSpPr>
        <p:sp>
          <p:nvSpPr>
            <p:cNvPr id="1736" name="Shape 1736"/>
            <p:cNvSpPr/>
            <p:nvPr/>
          </p:nvSpPr>
          <p:spPr>
            <a:xfrm>
              <a:off x="2903565" y="401043"/>
              <a:ext cx="3310777"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TOM SCHWEIZER</a:t>
              </a:r>
            </a:p>
          </p:txBody>
        </p:sp>
        <p:pic>
          <p:nvPicPr>
            <p:cNvPr id="1737" name="Schweizer, T.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2338785" cy="2250679"/>
            </a:xfrm>
            <a:custGeom>
              <a:avLst/>
              <a:gdLst/>
              <a:ahLst/>
              <a:cxnLst>
                <a:cxn ang="0">
                  <a:pos x="wd2" y="hd2"/>
                </a:cxn>
                <a:cxn ang="5400000">
                  <a:pos x="wd2" y="hd2"/>
                </a:cxn>
                <a:cxn ang="10800000">
                  <a:pos x="wd2" y="hd2"/>
                </a:cxn>
                <a:cxn ang="16200000">
                  <a:pos x="wd2" y="hd2"/>
                </a:cxn>
              </a:cxnLst>
              <a:rect l="0" t="0" r="r" b="b"/>
              <a:pathLst>
                <a:path w="21600" h="21600" extrusionOk="0">
                  <a:moveTo>
                    <a:pt x="1726" y="0"/>
                  </a:moveTo>
                  <a:cubicBezTo>
                    <a:pt x="773" y="0"/>
                    <a:pt x="0" y="804"/>
                    <a:pt x="0" y="1794"/>
                  </a:cubicBezTo>
                  <a:lnTo>
                    <a:pt x="0" y="19806"/>
                  </a:lnTo>
                  <a:cubicBezTo>
                    <a:pt x="0" y="20796"/>
                    <a:pt x="773" y="21600"/>
                    <a:pt x="1726" y="21600"/>
                  </a:cubicBezTo>
                  <a:lnTo>
                    <a:pt x="19874" y="21600"/>
                  </a:lnTo>
                  <a:cubicBezTo>
                    <a:pt x="20827" y="21600"/>
                    <a:pt x="21600" y="20796"/>
                    <a:pt x="21600" y="19806"/>
                  </a:cubicBezTo>
                  <a:lnTo>
                    <a:pt x="21600" y="1794"/>
                  </a:lnTo>
                  <a:cubicBezTo>
                    <a:pt x="21600" y="804"/>
                    <a:pt x="20827" y="0"/>
                    <a:pt x="19874" y="0"/>
                  </a:cubicBezTo>
                  <a:lnTo>
                    <a:pt x="1726" y="0"/>
                  </a:lnTo>
                  <a:close/>
                </a:path>
              </a:pathLst>
            </a:custGeom>
            <a:ln w="12700" cap="flat">
              <a:noFill/>
              <a:miter lim="400000"/>
            </a:ln>
            <a:effectLst/>
          </p:spPr>
        </p:pic>
        <p:sp>
          <p:nvSpPr>
            <p:cNvPr id="1738" name="Shape 1738"/>
            <p:cNvSpPr/>
            <p:nvPr/>
          </p:nvSpPr>
          <p:spPr>
            <a:xfrm>
              <a:off x="2907118" y="1198731"/>
              <a:ext cx="9026704" cy="8813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584200">
                <a:defRPr sz="2800">
                  <a:solidFill>
                    <a:srgbClr val="1D296F"/>
                  </a:solidFill>
                  <a:latin typeface="Montserrat"/>
                  <a:ea typeface="Montserrat"/>
                  <a:cs typeface="Montserrat"/>
                  <a:sym typeface="Montserrat"/>
                </a:defRPr>
              </a:pPr>
              <a:r>
                <a:t>$355K</a:t>
              </a:r>
            </a:p>
            <a:p>
              <a:pPr algn="l" defTabSz="457200">
                <a:defRPr sz="2800">
                  <a:solidFill>
                    <a:schemeClr val="accent1">
                      <a:hueOff val="47394"/>
                      <a:satOff val="-25753"/>
                      <a:lumOff val="-7544"/>
                    </a:schemeClr>
                  </a:solidFill>
                  <a:latin typeface="Myriad Pro"/>
                  <a:ea typeface="Myriad Pro"/>
                  <a:cs typeface="Myriad Pro"/>
                  <a:sym typeface="Myriad Pro"/>
                </a:defRPr>
              </a:pPr>
              <a:r>
                <a:t>Brain imaging biomarkers of recovery from sport concussion</a:t>
              </a:r>
            </a:p>
          </p:txBody>
        </p:sp>
      </p:grpSp>
      <p:grpSp>
        <p:nvGrpSpPr>
          <p:cNvPr id="1743" name="Group 1743"/>
          <p:cNvGrpSpPr/>
          <p:nvPr/>
        </p:nvGrpSpPr>
        <p:grpSpPr>
          <a:xfrm>
            <a:off x="14430356" y="6271445"/>
            <a:ext cx="9454588" cy="1997043"/>
            <a:chOff x="0" y="0"/>
            <a:chExt cx="9454587" cy="1997042"/>
          </a:xfrm>
        </p:grpSpPr>
        <p:sp>
          <p:nvSpPr>
            <p:cNvPr id="1740" name="Shape 1740"/>
            <p:cNvSpPr/>
            <p:nvPr/>
          </p:nvSpPr>
          <p:spPr>
            <a:xfrm>
              <a:off x="3038685" y="11764"/>
              <a:ext cx="3356814"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MICHAEL TAYLOR</a:t>
              </a:r>
            </a:p>
          </p:txBody>
        </p:sp>
        <p:pic>
          <p:nvPicPr>
            <p:cNvPr id="1741" name="Taylor, M. 2013.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927287" y="0"/>
              <a:ext cx="2527301"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742" name="Shape 1742"/>
            <p:cNvSpPr/>
            <p:nvPr/>
          </p:nvSpPr>
          <p:spPr>
            <a:xfrm>
              <a:off x="0" y="814672"/>
              <a:ext cx="6128919" cy="11823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defTabSz="584200">
                <a:lnSpc>
                  <a:spcPct val="170000"/>
                </a:lnSpc>
                <a:defRPr sz="2800">
                  <a:solidFill>
                    <a:srgbClr val="1D296F"/>
                  </a:solidFill>
                  <a:latin typeface="Montserrat"/>
                  <a:ea typeface="Montserrat"/>
                  <a:cs typeface="Montserrat"/>
                  <a:sym typeface="Montserrat"/>
                </a:defRPr>
              </a:pPr>
              <a:r>
                <a:t>$994K x 2!</a:t>
              </a:r>
            </a:p>
            <a:p>
              <a:pPr algn="r" defTabSz="584200">
                <a:lnSpc>
                  <a:spcPct val="170000"/>
                </a:lnSpc>
                <a:defRPr sz="2400">
                  <a:solidFill>
                    <a:schemeClr val="accent1">
                      <a:hueOff val="47394"/>
                      <a:satOff val="-25753"/>
                      <a:lumOff val="-7544"/>
                    </a:schemeClr>
                  </a:solidFill>
                  <a:latin typeface="Montserrat"/>
                  <a:ea typeface="Montserrat"/>
                  <a:cs typeface="Montserrat"/>
                  <a:sym typeface="Montserrat"/>
                </a:defRPr>
              </a:pPr>
              <a:r>
                <a:t>Molecular genetics of medulloblastoma</a:t>
              </a:r>
            </a:p>
          </p:txBody>
        </p:sp>
      </p:grpSp>
      <p:grpSp>
        <p:nvGrpSpPr>
          <p:cNvPr id="1747" name="Group 1747"/>
          <p:cNvGrpSpPr/>
          <p:nvPr/>
        </p:nvGrpSpPr>
        <p:grpSpPr>
          <a:xfrm>
            <a:off x="13526210" y="3198815"/>
            <a:ext cx="10103331" cy="2439604"/>
            <a:chOff x="0" y="0"/>
            <a:chExt cx="10103330" cy="2439602"/>
          </a:xfrm>
        </p:grpSpPr>
        <p:sp>
          <p:nvSpPr>
            <p:cNvPr id="1744" name="Shape 1744"/>
            <p:cNvSpPr/>
            <p:nvPr/>
          </p:nvSpPr>
          <p:spPr>
            <a:xfrm>
              <a:off x="3494123" y="-1"/>
              <a:ext cx="3623831"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AGOSTINO PIERRO</a:t>
              </a:r>
            </a:p>
          </p:txBody>
        </p:sp>
        <p:pic>
          <p:nvPicPr>
            <p:cNvPr id="1745" name="Pierro, A. 2013.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7576030" y="0"/>
              <a:ext cx="2527301"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746" name="Shape 1746"/>
            <p:cNvSpPr/>
            <p:nvPr/>
          </p:nvSpPr>
          <p:spPr>
            <a:xfrm>
              <a:off x="0" y="833052"/>
              <a:ext cx="7033210" cy="16065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defTabSz="584200">
                <a:lnSpc>
                  <a:spcPct val="170000"/>
                </a:lnSpc>
                <a:defRPr sz="2800">
                  <a:solidFill>
                    <a:srgbClr val="1D296F"/>
                  </a:solidFill>
                  <a:latin typeface="Montserrat"/>
                  <a:ea typeface="Montserrat"/>
                  <a:cs typeface="Montserrat"/>
                  <a:sym typeface="Montserrat"/>
                </a:defRPr>
              </a:pPr>
              <a:r>
                <a:t>$344K</a:t>
              </a:r>
            </a:p>
            <a:p>
              <a:pPr algn="r" defTabSz="457200">
                <a:defRPr sz="2800">
                  <a:solidFill>
                    <a:schemeClr val="accent1">
                      <a:hueOff val="47394"/>
                      <a:satOff val="-25753"/>
                      <a:lumOff val="-7544"/>
                    </a:schemeClr>
                  </a:solidFill>
                  <a:latin typeface="Myriad Pro"/>
                  <a:ea typeface="Myriad Pro"/>
                  <a:cs typeface="Myriad Pro"/>
                  <a:sym typeface="Myriad Pro"/>
                </a:defRPr>
              </a:pPr>
              <a:r>
                <a:t>Development, validation and implementation </a:t>
              </a:r>
            </a:p>
            <a:p>
              <a:pPr algn="r" defTabSz="457200">
                <a:defRPr sz="2800">
                  <a:solidFill>
                    <a:schemeClr val="accent1">
                      <a:hueOff val="47394"/>
                      <a:satOff val="-25753"/>
                      <a:lumOff val="-7544"/>
                    </a:schemeClr>
                  </a:solidFill>
                  <a:latin typeface="Myriad Pro"/>
                  <a:ea typeface="Myriad Pro"/>
                  <a:cs typeface="Myriad Pro"/>
                  <a:sym typeface="Myriad Pro"/>
                </a:defRPr>
              </a:pPr>
              <a:r>
                <a:t>of a reporting guideline for clinical trials</a:t>
              </a:r>
            </a:p>
          </p:txBody>
        </p:sp>
      </p:grpSp>
      <p:grpSp>
        <p:nvGrpSpPr>
          <p:cNvPr id="1751" name="Group 1751"/>
          <p:cNvGrpSpPr/>
          <p:nvPr/>
        </p:nvGrpSpPr>
        <p:grpSpPr>
          <a:xfrm>
            <a:off x="10915783" y="8981944"/>
            <a:ext cx="12893758" cy="2135189"/>
            <a:chOff x="0" y="0"/>
            <a:chExt cx="12893757" cy="2135188"/>
          </a:xfrm>
        </p:grpSpPr>
        <p:sp>
          <p:nvSpPr>
            <p:cNvPr id="1748" name="Shape 1748"/>
            <p:cNvSpPr/>
            <p:nvPr/>
          </p:nvSpPr>
          <p:spPr>
            <a:xfrm>
              <a:off x="6136236" y="244082"/>
              <a:ext cx="3332138"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GELAREH ZADEH</a:t>
              </a:r>
            </a:p>
          </p:txBody>
        </p:sp>
        <p:pic>
          <p:nvPicPr>
            <p:cNvPr id="1749" name="Zadeh, G. 2013.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0366457" y="0"/>
              <a:ext cx="2527301"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750" name="Shape 1750"/>
            <p:cNvSpPr/>
            <p:nvPr/>
          </p:nvSpPr>
          <p:spPr>
            <a:xfrm>
              <a:off x="-1" y="960438"/>
              <a:ext cx="9233308" cy="11747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defTabSz="584200">
                <a:lnSpc>
                  <a:spcPct val="170000"/>
                </a:lnSpc>
                <a:defRPr sz="2800">
                  <a:solidFill>
                    <a:srgbClr val="1D296F"/>
                  </a:solidFill>
                  <a:latin typeface="Montserrat"/>
                  <a:ea typeface="Montserrat"/>
                  <a:cs typeface="Montserrat"/>
                  <a:sym typeface="Montserrat"/>
                </a:defRPr>
              </a:pPr>
              <a:r>
                <a:t>$493K</a:t>
              </a:r>
            </a:p>
            <a:p>
              <a:pPr algn="r" defTabSz="457200">
                <a:defRPr sz="2800">
                  <a:solidFill>
                    <a:schemeClr val="accent1">
                      <a:hueOff val="47394"/>
                      <a:satOff val="-25753"/>
                      <a:lumOff val="-7544"/>
                    </a:schemeClr>
                  </a:solidFill>
                  <a:latin typeface="Myriad Pro"/>
                  <a:ea typeface="Myriad Pro"/>
                  <a:cs typeface="Myriad Pro"/>
                  <a:sym typeface="Myriad Pro"/>
                </a:defRPr>
              </a:pPr>
              <a:r>
                <a:t>Molecular characterization of radiation induced meningiomas</a:t>
              </a:r>
            </a:p>
          </p:txBody>
        </p:sp>
      </p:grpSp>
      <p:grpSp>
        <p:nvGrpSpPr>
          <p:cNvPr id="1755" name="Group 1755"/>
          <p:cNvGrpSpPr/>
          <p:nvPr/>
        </p:nvGrpSpPr>
        <p:grpSpPr>
          <a:xfrm>
            <a:off x="781073" y="10008044"/>
            <a:ext cx="12695329" cy="2387159"/>
            <a:chOff x="0" y="0"/>
            <a:chExt cx="12695328" cy="2387157"/>
          </a:xfrm>
        </p:grpSpPr>
        <p:sp>
          <p:nvSpPr>
            <p:cNvPr id="1752" name="Shape 1752"/>
            <p:cNvSpPr/>
            <p:nvPr/>
          </p:nvSpPr>
          <p:spPr>
            <a:xfrm>
              <a:off x="2940313" y="272454"/>
              <a:ext cx="2791105"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KAREN WONG</a:t>
              </a:r>
            </a:p>
          </p:txBody>
        </p:sp>
        <p:pic>
          <p:nvPicPr>
            <p:cNvPr id="1753" name="Wong, K.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0" y="0"/>
              <a:ext cx="2500710" cy="2157810"/>
            </a:xfrm>
            <a:custGeom>
              <a:avLst/>
              <a:gdLst/>
              <a:ahLst/>
              <a:cxnLst>
                <a:cxn ang="0">
                  <a:pos x="wd2" y="hd2"/>
                </a:cxn>
                <a:cxn ang="5400000">
                  <a:pos x="wd2" y="hd2"/>
                </a:cxn>
                <a:cxn ang="10800000">
                  <a:pos x="wd2" y="hd2"/>
                </a:cxn>
                <a:cxn ang="16200000">
                  <a:pos x="wd2" y="hd2"/>
                </a:cxn>
              </a:cxnLst>
              <a:rect l="0" t="0" r="r" b="b"/>
              <a:pathLst>
                <a:path w="21600" h="21600" extrusionOk="0">
                  <a:moveTo>
                    <a:pt x="1745" y="0"/>
                  </a:moveTo>
                  <a:cubicBezTo>
                    <a:pt x="782" y="0"/>
                    <a:pt x="0" y="906"/>
                    <a:pt x="0" y="2022"/>
                  </a:cubicBezTo>
                  <a:lnTo>
                    <a:pt x="0" y="19578"/>
                  </a:lnTo>
                  <a:cubicBezTo>
                    <a:pt x="0" y="20694"/>
                    <a:pt x="782" y="21600"/>
                    <a:pt x="1745" y="21600"/>
                  </a:cubicBezTo>
                  <a:lnTo>
                    <a:pt x="19859" y="21600"/>
                  </a:lnTo>
                  <a:cubicBezTo>
                    <a:pt x="20822" y="21600"/>
                    <a:pt x="21600" y="20694"/>
                    <a:pt x="21600" y="19578"/>
                  </a:cubicBezTo>
                  <a:lnTo>
                    <a:pt x="21600" y="2022"/>
                  </a:lnTo>
                  <a:cubicBezTo>
                    <a:pt x="21600" y="906"/>
                    <a:pt x="20822" y="0"/>
                    <a:pt x="19859" y="0"/>
                  </a:cubicBezTo>
                  <a:lnTo>
                    <a:pt x="1745" y="0"/>
                  </a:lnTo>
                  <a:close/>
                </a:path>
              </a:pathLst>
            </a:custGeom>
            <a:ln w="12700" cap="flat">
              <a:noFill/>
              <a:miter lim="400000"/>
            </a:ln>
            <a:effectLst/>
          </p:spPr>
        </p:pic>
        <p:sp>
          <p:nvSpPr>
            <p:cNvPr id="1754" name="Shape 1754"/>
            <p:cNvSpPr/>
            <p:nvPr/>
          </p:nvSpPr>
          <p:spPr>
            <a:xfrm>
              <a:off x="3063343" y="1129857"/>
              <a:ext cx="9631986" cy="1257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584200">
                <a:defRPr sz="2800">
                  <a:solidFill>
                    <a:srgbClr val="1D296F"/>
                  </a:solidFill>
                  <a:latin typeface="Montserrat"/>
                  <a:ea typeface="Montserrat"/>
                  <a:cs typeface="Montserrat"/>
                  <a:sym typeface="Montserrat"/>
                </a:defRPr>
              </a:pPr>
              <a:r>
                <a:t>$378K  </a:t>
              </a:r>
            </a:p>
            <a:p>
              <a:pPr algn="l" defTabSz="584200">
                <a:defRPr sz="2400">
                  <a:solidFill>
                    <a:schemeClr val="accent1">
                      <a:hueOff val="47394"/>
                      <a:satOff val="-25753"/>
                      <a:lumOff val="-7544"/>
                    </a:schemeClr>
                  </a:solidFill>
                  <a:latin typeface="Montserrat"/>
                  <a:ea typeface="Montserrat"/>
                  <a:cs typeface="Montserrat"/>
                  <a:sym typeface="Montserrat"/>
                </a:defRPr>
              </a:pPr>
              <a:r>
                <a:t>An International Study </a:t>
              </a:r>
            </a:p>
            <a:p>
              <a:pPr algn="l" defTabSz="584200">
                <a:defRPr sz="2400">
                  <a:solidFill>
                    <a:schemeClr val="accent1">
                      <a:hueOff val="47394"/>
                      <a:satOff val="-25753"/>
                      <a:lumOff val="-7544"/>
                    </a:schemeClr>
                  </a:solidFill>
                  <a:latin typeface="Montserrat"/>
                  <a:ea typeface="Montserrat"/>
                  <a:cs typeface="Montserrat"/>
                  <a:sym typeface="Montserrat"/>
                </a:defRPr>
              </a:pPr>
              <a:r>
                <a:t>for Conditions Associated with a Facial Difference; FACE-Q Kids</a:t>
              </a:r>
            </a:p>
          </p:txBody>
        </p:sp>
      </p:grpSp>
      <p:grpSp>
        <p:nvGrpSpPr>
          <p:cNvPr id="1759" name="Group 1759"/>
          <p:cNvGrpSpPr/>
          <p:nvPr/>
        </p:nvGrpSpPr>
        <p:grpSpPr>
          <a:xfrm>
            <a:off x="771168" y="2577809"/>
            <a:ext cx="11461564" cy="2583606"/>
            <a:chOff x="0" y="0"/>
            <a:chExt cx="11461562" cy="2583605"/>
          </a:xfrm>
        </p:grpSpPr>
        <p:sp>
          <p:nvSpPr>
            <p:cNvPr id="1756" name="Shape 1756"/>
            <p:cNvSpPr/>
            <p:nvPr/>
          </p:nvSpPr>
          <p:spPr>
            <a:xfrm>
              <a:off x="2869661" y="639117"/>
              <a:ext cx="3338767"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JOHN MARSHALL</a:t>
              </a:r>
            </a:p>
          </p:txBody>
        </p:sp>
        <p:pic>
          <p:nvPicPr>
            <p:cNvPr id="1757" name="Marshall, J. 2013.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0" y="0"/>
              <a:ext cx="2527300" cy="2201466"/>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888"/>
                    <a:pt x="0" y="1982"/>
                  </a:cubicBezTo>
                  <a:lnTo>
                    <a:pt x="0" y="19914"/>
                  </a:lnTo>
                  <a:cubicBezTo>
                    <a:pt x="0" y="20629"/>
                    <a:pt x="333" y="21252"/>
                    <a:pt x="828" y="21600"/>
                  </a:cubicBezTo>
                  <a:lnTo>
                    <a:pt x="20772" y="21600"/>
                  </a:lnTo>
                  <a:cubicBezTo>
                    <a:pt x="21268" y="21252"/>
                    <a:pt x="21600" y="20630"/>
                    <a:pt x="21600" y="19914"/>
                  </a:cubicBezTo>
                  <a:lnTo>
                    <a:pt x="21600" y="1982"/>
                  </a:lnTo>
                  <a:cubicBezTo>
                    <a:pt x="21600" y="888"/>
                    <a:pt x="20827" y="0"/>
                    <a:pt x="19873" y="0"/>
                  </a:cubicBezTo>
                  <a:lnTo>
                    <a:pt x="1727" y="0"/>
                  </a:lnTo>
                  <a:close/>
                </a:path>
              </a:pathLst>
            </a:custGeom>
            <a:ln w="12700" cap="flat">
              <a:noFill/>
              <a:miter lim="400000"/>
            </a:ln>
            <a:effectLst/>
          </p:spPr>
        </p:pic>
        <p:sp>
          <p:nvSpPr>
            <p:cNvPr id="1758" name="Shape 1758"/>
            <p:cNvSpPr/>
            <p:nvPr/>
          </p:nvSpPr>
          <p:spPr>
            <a:xfrm>
              <a:off x="3078851" y="1270425"/>
              <a:ext cx="8382712" cy="13131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584200">
                <a:defRPr sz="2800">
                  <a:solidFill>
                    <a:srgbClr val="1D296F"/>
                  </a:solidFill>
                  <a:latin typeface="Montserrat"/>
                  <a:ea typeface="Montserrat"/>
                  <a:cs typeface="Montserrat"/>
                  <a:sym typeface="Montserrat"/>
                </a:defRPr>
              </a:pPr>
              <a:r>
                <a:t>$676K</a:t>
              </a:r>
            </a:p>
            <a:p>
              <a:pPr algn="l" defTabSz="457200">
                <a:defRPr sz="2800">
                  <a:solidFill>
                    <a:schemeClr val="accent1">
                      <a:hueOff val="47394"/>
                      <a:satOff val="-25753"/>
                      <a:lumOff val="-7544"/>
                    </a:schemeClr>
                  </a:solidFill>
                  <a:latin typeface="Myriad Pro"/>
                  <a:ea typeface="Myriad Pro"/>
                  <a:cs typeface="Myriad Pro"/>
                  <a:sym typeface="Myriad Pro"/>
                </a:defRPr>
              </a:pPr>
              <a:r>
                <a:t>Regulation of Neutrophil (PMN) Inflammatory Function </a:t>
              </a:r>
            </a:p>
            <a:p>
              <a:pPr algn="l" defTabSz="457200">
                <a:defRPr sz="2800">
                  <a:solidFill>
                    <a:schemeClr val="accent1">
                      <a:hueOff val="47394"/>
                      <a:satOff val="-25753"/>
                      <a:lumOff val="-7544"/>
                    </a:schemeClr>
                  </a:solidFill>
                  <a:latin typeface="Myriad Pro"/>
                  <a:ea typeface="Myriad Pro"/>
                  <a:cs typeface="Myriad Pro"/>
                  <a:sym typeface="Myriad Pro"/>
                </a:defRPr>
              </a:pPr>
              <a:r>
                <a:t>by Caspase-8 Phosphorylation</a:t>
              </a:r>
            </a:p>
          </p:txBody>
        </p:sp>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759"/>
                                        </p:tgtEl>
                                        <p:attrNameLst>
                                          <p:attrName>style.visibility</p:attrName>
                                        </p:attrNameLst>
                                      </p:cBhvr>
                                      <p:to>
                                        <p:strVal val="visible"/>
                                      </p:to>
                                    </p:set>
                                    <p:animEffect transition="in" filter="dissolve">
                                      <p:cBhvr>
                                        <p:cTn id="7" dur="1000"/>
                                        <p:tgtEl>
                                          <p:spTgt spid="1759"/>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1739"/>
                                        </p:tgtEl>
                                        <p:attrNameLst>
                                          <p:attrName>style.visibility</p:attrName>
                                        </p:attrNameLst>
                                      </p:cBhvr>
                                      <p:to>
                                        <p:strVal val="visible"/>
                                      </p:to>
                                    </p:set>
                                    <p:animEffect transition="in" filter="dissolve">
                                      <p:cBhvr>
                                        <p:cTn id="11" dur="1000"/>
                                        <p:tgtEl>
                                          <p:spTgt spid="1739"/>
                                        </p:tgtEl>
                                      </p:cBhvr>
                                    </p:animEffect>
                                  </p:childTnLst>
                                </p:cTn>
                              </p:par>
                            </p:childTnLst>
                          </p:cTn>
                        </p:par>
                        <p:par>
                          <p:cTn id="12" fill="hold">
                            <p:stCondLst>
                              <p:cond delay="2000"/>
                            </p:stCondLst>
                            <p:childTnLst>
                              <p:par>
                                <p:cTn id="13" presetID="9" presetClass="entr" fill="hold" grpId="3" nodeType="afterEffect">
                                  <p:stCondLst>
                                    <p:cond delay="0"/>
                                  </p:stCondLst>
                                  <p:iterate>
                                    <p:tmAbs val="0"/>
                                  </p:iterate>
                                  <p:childTnLst>
                                    <p:set>
                                      <p:cBhvr>
                                        <p:cTn id="14" fill="hold"/>
                                        <p:tgtEl>
                                          <p:spTgt spid="1755"/>
                                        </p:tgtEl>
                                        <p:attrNameLst>
                                          <p:attrName>style.visibility</p:attrName>
                                        </p:attrNameLst>
                                      </p:cBhvr>
                                      <p:to>
                                        <p:strVal val="visible"/>
                                      </p:to>
                                    </p:set>
                                    <p:animEffect transition="in" filter="dissolve">
                                      <p:cBhvr>
                                        <p:cTn id="15" dur="1000"/>
                                        <p:tgtEl>
                                          <p:spTgt spid="1755"/>
                                        </p:tgtEl>
                                      </p:cBhvr>
                                    </p:animEffect>
                                  </p:childTnLst>
                                </p:cTn>
                              </p:par>
                            </p:childTnLst>
                          </p:cTn>
                        </p:par>
                        <p:par>
                          <p:cTn id="16" fill="hold">
                            <p:stCondLst>
                              <p:cond delay="3000"/>
                            </p:stCondLst>
                            <p:childTnLst>
                              <p:par>
                                <p:cTn id="17" presetID="9" presetClass="entr" fill="hold" grpId="4" nodeType="afterEffect">
                                  <p:stCondLst>
                                    <p:cond delay="0"/>
                                  </p:stCondLst>
                                  <p:iterate>
                                    <p:tmAbs val="0"/>
                                  </p:iterate>
                                  <p:childTnLst>
                                    <p:set>
                                      <p:cBhvr>
                                        <p:cTn id="18" fill="hold"/>
                                        <p:tgtEl>
                                          <p:spTgt spid="1747"/>
                                        </p:tgtEl>
                                        <p:attrNameLst>
                                          <p:attrName>style.visibility</p:attrName>
                                        </p:attrNameLst>
                                      </p:cBhvr>
                                      <p:to>
                                        <p:strVal val="visible"/>
                                      </p:to>
                                    </p:set>
                                    <p:animEffect transition="in" filter="dissolve">
                                      <p:cBhvr>
                                        <p:cTn id="19" dur="1000"/>
                                        <p:tgtEl>
                                          <p:spTgt spid="1747"/>
                                        </p:tgtEl>
                                      </p:cBhvr>
                                    </p:animEffect>
                                  </p:childTnLst>
                                </p:cTn>
                              </p:par>
                            </p:childTnLst>
                          </p:cTn>
                        </p:par>
                        <p:par>
                          <p:cTn id="20" fill="hold">
                            <p:stCondLst>
                              <p:cond delay="4000"/>
                            </p:stCondLst>
                            <p:childTnLst>
                              <p:par>
                                <p:cTn id="21" presetID="9" presetClass="entr" fill="hold" grpId="5" nodeType="afterEffect">
                                  <p:stCondLst>
                                    <p:cond delay="0"/>
                                  </p:stCondLst>
                                  <p:iterate>
                                    <p:tmAbs val="0"/>
                                  </p:iterate>
                                  <p:childTnLst>
                                    <p:set>
                                      <p:cBhvr>
                                        <p:cTn id="22" fill="hold"/>
                                        <p:tgtEl>
                                          <p:spTgt spid="1743"/>
                                        </p:tgtEl>
                                        <p:attrNameLst>
                                          <p:attrName>style.visibility</p:attrName>
                                        </p:attrNameLst>
                                      </p:cBhvr>
                                      <p:to>
                                        <p:strVal val="visible"/>
                                      </p:to>
                                    </p:set>
                                    <p:animEffect transition="in" filter="dissolve">
                                      <p:cBhvr>
                                        <p:cTn id="23" dur="1000"/>
                                        <p:tgtEl>
                                          <p:spTgt spid="1743"/>
                                        </p:tgtEl>
                                      </p:cBhvr>
                                    </p:animEffect>
                                  </p:childTnLst>
                                </p:cTn>
                              </p:par>
                            </p:childTnLst>
                          </p:cTn>
                        </p:par>
                        <p:par>
                          <p:cTn id="24" fill="hold">
                            <p:stCondLst>
                              <p:cond delay="5000"/>
                            </p:stCondLst>
                            <p:childTnLst>
                              <p:par>
                                <p:cTn id="25" presetID="9" presetClass="entr" fill="hold" grpId="6" nodeType="afterEffect">
                                  <p:stCondLst>
                                    <p:cond delay="0"/>
                                  </p:stCondLst>
                                  <p:iterate>
                                    <p:tmAbs val="0"/>
                                  </p:iterate>
                                  <p:childTnLst>
                                    <p:set>
                                      <p:cBhvr>
                                        <p:cTn id="26" fill="hold"/>
                                        <p:tgtEl>
                                          <p:spTgt spid="1751"/>
                                        </p:tgtEl>
                                        <p:attrNameLst>
                                          <p:attrName>style.visibility</p:attrName>
                                        </p:attrNameLst>
                                      </p:cBhvr>
                                      <p:to>
                                        <p:strVal val="visible"/>
                                      </p:to>
                                    </p:set>
                                    <p:animEffect transition="in" filter="dissolve">
                                      <p:cBhvr>
                                        <p:cTn id="27" dur="1000"/>
                                        <p:tgtEl>
                                          <p:spTgt spid="1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9" grpId="2" animBg="1" advAuto="0"/>
      <p:bldP spid="1743" grpId="5" animBg="1" advAuto="0"/>
      <p:bldP spid="1747" grpId="4" animBg="1" advAuto="0"/>
      <p:bldP spid="1751" grpId="6" animBg="1" advAuto="0"/>
      <p:bldP spid="1755" grpId="3" animBg="1" advAuto="0"/>
      <p:bldP spid="1759" grpId="1" animBg="1" advAuto="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 name="Shape 1761"/>
          <p:cNvSpPr/>
          <p:nvPr/>
        </p:nvSpPr>
        <p:spPr>
          <a:xfrm>
            <a:off x="-2128" y="-48525"/>
            <a:ext cx="24388255" cy="13813051"/>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grpSp>
        <p:nvGrpSpPr>
          <p:cNvPr id="1764" name="Group 1764"/>
          <p:cNvGrpSpPr/>
          <p:nvPr/>
        </p:nvGrpSpPr>
        <p:grpSpPr>
          <a:xfrm>
            <a:off x="18486028" y="11652788"/>
            <a:ext cx="5008242" cy="1180295"/>
            <a:chOff x="0" y="0"/>
            <a:chExt cx="5008241" cy="1180293"/>
          </a:xfrm>
        </p:grpSpPr>
        <p:sp>
          <p:nvSpPr>
            <p:cNvPr id="1762" name="Shape 1762"/>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1763"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1765" name="Shape 1765"/>
          <p:cNvSpPr/>
          <p:nvPr/>
        </p:nvSpPr>
        <p:spPr>
          <a:xfrm>
            <a:off x="4142740" y="558800"/>
            <a:ext cx="16098521" cy="193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7000" spc="560">
                <a:solidFill>
                  <a:srgbClr val="002A5C"/>
                </a:solidFill>
                <a:latin typeface="Montserrat"/>
                <a:ea typeface="Montserrat"/>
                <a:cs typeface="Montserrat"/>
                <a:sym typeface="Montserrat"/>
              </a:defRPr>
            </a:pPr>
            <a:r>
              <a:t>2016 CIHR GRANT RECIPIENTS/</a:t>
            </a:r>
          </a:p>
          <a:p>
            <a:pPr>
              <a:defRPr spc="400">
                <a:solidFill>
                  <a:srgbClr val="FF85FF"/>
                </a:solidFill>
                <a:latin typeface="Montserrat"/>
                <a:ea typeface="Montserrat"/>
                <a:cs typeface="Montserrat"/>
                <a:sym typeface="Montserrat"/>
              </a:defRPr>
            </a:pPr>
            <a:r>
              <a:t>ADDITIONAL AWARDEES!</a:t>
            </a:r>
          </a:p>
        </p:txBody>
      </p:sp>
      <p:pic>
        <p:nvPicPr>
          <p:cNvPr id="1766" name="OrthopaedicSurgeryPhotoshoot_KaylaRocca-397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80146" y="-14591408"/>
            <a:ext cx="20571489" cy="13716001"/>
          </a:xfrm>
          <a:prstGeom prst="rect">
            <a:avLst/>
          </a:prstGeom>
          <a:ln w="12700">
            <a:miter lim="400000"/>
          </a:ln>
        </p:spPr>
      </p:pic>
      <p:grpSp>
        <p:nvGrpSpPr>
          <p:cNvPr id="1769" name="Group 1769"/>
          <p:cNvGrpSpPr/>
          <p:nvPr/>
        </p:nvGrpSpPr>
        <p:grpSpPr>
          <a:xfrm>
            <a:off x="15963416" y="2409925"/>
            <a:ext cx="5691374" cy="1957389"/>
            <a:chOff x="0" y="0"/>
            <a:chExt cx="5691373" cy="1957387"/>
          </a:xfrm>
        </p:grpSpPr>
        <p:sp>
          <p:nvSpPr>
            <p:cNvPr id="1767" name="Shape 1767"/>
            <p:cNvSpPr/>
            <p:nvPr/>
          </p:nvSpPr>
          <p:spPr>
            <a:xfrm>
              <a:off x="0" y="706238"/>
              <a:ext cx="2315261"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DIANE NAM</a:t>
              </a:r>
            </a:p>
          </p:txBody>
        </p:sp>
        <p:pic>
          <p:nvPicPr>
            <p:cNvPr id="1768" name="Nam, D. 2013.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164073" y="0"/>
              <a:ext cx="2527301"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grpSp>
      <p:grpSp>
        <p:nvGrpSpPr>
          <p:cNvPr id="1772" name="Group 1772"/>
          <p:cNvGrpSpPr/>
          <p:nvPr/>
        </p:nvGrpSpPr>
        <p:grpSpPr>
          <a:xfrm>
            <a:off x="1022150" y="9211508"/>
            <a:ext cx="5975186" cy="1957388"/>
            <a:chOff x="0" y="0"/>
            <a:chExt cx="5975185" cy="1957387"/>
          </a:xfrm>
        </p:grpSpPr>
        <p:sp>
          <p:nvSpPr>
            <p:cNvPr id="1770" name="Shape 1770"/>
            <p:cNvSpPr/>
            <p:nvPr/>
          </p:nvSpPr>
          <p:spPr>
            <a:xfrm>
              <a:off x="2713393" y="904999"/>
              <a:ext cx="3261793"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AVERY NATHENS</a:t>
              </a:r>
            </a:p>
          </p:txBody>
        </p:sp>
        <p:pic>
          <p:nvPicPr>
            <p:cNvPr id="1771" name="Nathens, A. 2013.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0"/>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grpSp>
      <p:grpSp>
        <p:nvGrpSpPr>
          <p:cNvPr id="1775" name="Group 1775"/>
          <p:cNvGrpSpPr/>
          <p:nvPr/>
        </p:nvGrpSpPr>
        <p:grpSpPr>
          <a:xfrm>
            <a:off x="895718" y="2410016"/>
            <a:ext cx="6772086" cy="1957389"/>
            <a:chOff x="0" y="0"/>
            <a:chExt cx="6772085" cy="1957387"/>
          </a:xfrm>
        </p:grpSpPr>
        <p:sp>
          <p:nvSpPr>
            <p:cNvPr id="1773" name="Shape 1773"/>
            <p:cNvSpPr/>
            <p:nvPr/>
          </p:nvSpPr>
          <p:spPr>
            <a:xfrm>
              <a:off x="2864294" y="705643"/>
              <a:ext cx="3907791"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PAUL KARANICOLAS</a:t>
              </a:r>
            </a:p>
          </p:txBody>
        </p:sp>
        <p:pic>
          <p:nvPicPr>
            <p:cNvPr id="1774" name="Karanicolas, P. 2013.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grpSp>
      <p:grpSp>
        <p:nvGrpSpPr>
          <p:cNvPr id="1778" name="Group 1778"/>
          <p:cNvGrpSpPr/>
          <p:nvPr/>
        </p:nvGrpSpPr>
        <p:grpSpPr>
          <a:xfrm>
            <a:off x="864589" y="5528967"/>
            <a:ext cx="6093913" cy="2157811"/>
            <a:chOff x="0" y="0"/>
            <a:chExt cx="6093912" cy="2157809"/>
          </a:xfrm>
        </p:grpSpPr>
        <p:sp>
          <p:nvSpPr>
            <p:cNvPr id="1776" name="Shape 1776"/>
            <p:cNvSpPr/>
            <p:nvPr/>
          </p:nvSpPr>
          <p:spPr>
            <a:xfrm>
              <a:off x="2679644" y="750919"/>
              <a:ext cx="3414269"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SHAF KESHAVJEE</a:t>
              </a:r>
            </a:p>
          </p:txBody>
        </p:sp>
        <p:pic>
          <p:nvPicPr>
            <p:cNvPr id="1777" name="Keshavjee, S. 2013.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0" y="0"/>
              <a:ext cx="2500710" cy="2157810"/>
            </a:xfrm>
            <a:custGeom>
              <a:avLst/>
              <a:gdLst/>
              <a:ahLst/>
              <a:cxnLst>
                <a:cxn ang="0">
                  <a:pos x="wd2" y="hd2"/>
                </a:cxn>
                <a:cxn ang="5400000">
                  <a:pos x="wd2" y="hd2"/>
                </a:cxn>
                <a:cxn ang="10800000">
                  <a:pos x="wd2" y="hd2"/>
                </a:cxn>
                <a:cxn ang="16200000">
                  <a:pos x="wd2" y="hd2"/>
                </a:cxn>
              </a:cxnLst>
              <a:rect l="0" t="0" r="r" b="b"/>
              <a:pathLst>
                <a:path w="21600" h="21600" extrusionOk="0">
                  <a:moveTo>
                    <a:pt x="1745" y="0"/>
                  </a:moveTo>
                  <a:cubicBezTo>
                    <a:pt x="782" y="0"/>
                    <a:pt x="0" y="906"/>
                    <a:pt x="0" y="2022"/>
                  </a:cubicBezTo>
                  <a:lnTo>
                    <a:pt x="0" y="19578"/>
                  </a:lnTo>
                  <a:cubicBezTo>
                    <a:pt x="0" y="20694"/>
                    <a:pt x="782" y="21600"/>
                    <a:pt x="1745" y="21600"/>
                  </a:cubicBezTo>
                  <a:lnTo>
                    <a:pt x="19859" y="21600"/>
                  </a:lnTo>
                  <a:cubicBezTo>
                    <a:pt x="20822" y="21600"/>
                    <a:pt x="21600" y="20694"/>
                    <a:pt x="21600" y="19578"/>
                  </a:cubicBezTo>
                  <a:lnTo>
                    <a:pt x="21600" y="2022"/>
                  </a:lnTo>
                  <a:cubicBezTo>
                    <a:pt x="21600" y="906"/>
                    <a:pt x="20822" y="0"/>
                    <a:pt x="19859" y="0"/>
                  </a:cubicBezTo>
                  <a:lnTo>
                    <a:pt x="1745" y="0"/>
                  </a:lnTo>
                  <a:close/>
                </a:path>
              </a:pathLst>
            </a:custGeom>
            <a:ln w="12700" cap="flat">
              <a:noFill/>
              <a:miter lim="400000"/>
            </a:ln>
            <a:effectLst/>
          </p:spPr>
        </p:pic>
      </p:grpSp>
      <p:grpSp>
        <p:nvGrpSpPr>
          <p:cNvPr id="1781" name="Group 1781"/>
          <p:cNvGrpSpPr/>
          <p:nvPr/>
        </p:nvGrpSpPr>
        <p:grpSpPr>
          <a:xfrm>
            <a:off x="15424732" y="5124634"/>
            <a:ext cx="6489406" cy="1957389"/>
            <a:chOff x="0" y="0"/>
            <a:chExt cx="6489405" cy="1957387"/>
          </a:xfrm>
        </p:grpSpPr>
        <p:sp>
          <p:nvSpPr>
            <p:cNvPr id="1779" name="Shape 1779"/>
            <p:cNvSpPr/>
            <p:nvPr/>
          </p:nvSpPr>
          <p:spPr>
            <a:xfrm>
              <a:off x="0" y="706238"/>
              <a:ext cx="3229382"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SUBODH VERMA</a:t>
              </a:r>
            </a:p>
          </p:txBody>
        </p:sp>
        <p:pic>
          <p:nvPicPr>
            <p:cNvPr id="1780" name="Verma, S. 2013.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3962105" y="0"/>
              <a:ext cx="2527301"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grpSp>
      <p:grpSp>
        <p:nvGrpSpPr>
          <p:cNvPr id="1784" name="Group 1784"/>
          <p:cNvGrpSpPr/>
          <p:nvPr/>
        </p:nvGrpSpPr>
        <p:grpSpPr>
          <a:xfrm>
            <a:off x="15328383" y="8790640"/>
            <a:ext cx="6738067" cy="1957388"/>
            <a:chOff x="0" y="0"/>
            <a:chExt cx="6738066" cy="1957387"/>
          </a:xfrm>
        </p:grpSpPr>
        <p:sp>
          <p:nvSpPr>
            <p:cNvPr id="1782" name="Shape 1782"/>
            <p:cNvSpPr/>
            <p:nvPr/>
          </p:nvSpPr>
          <p:spPr>
            <a:xfrm>
              <a:off x="0" y="705643"/>
              <a:ext cx="3692703"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THOMAS WADDELL</a:t>
              </a:r>
            </a:p>
          </p:txBody>
        </p:sp>
        <p:pic>
          <p:nvPicPr>
            <p:cNvPr id="1783" name="Waddell, T. 2013.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4210766" y="0"/>
              <a:ext cx="2527301"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grpSp>
      <p:grpSp>
        <p:nvGrpSpPr>
          <p:cNvPr id="1787" name="Group 1787"/>
          <p:cNvGrpSpPr/>
          <p:nvPr/>
        </p:nvGrpSpPr>
        <p:grpSpPr>
          <a:xfrm>
            <a:off x="8557679" y="8388711"/>
            <a:ext cx="5973243" cy="1957389"/>
            <a:chOff x="0" y="0"/>
            <a:chExt cx="5973242" cy="1957387"/>
          </a:xfrm>
        </p:grpSpPr>
        <p:sp>
          <p:nvSpPr>
            <p:cNvPr id="1785" name="Shape 1785"/>
            <p:cNvSpPr/>
            <p:nvPr/>
          </p:nvSpPr>
          <p:spPr>
            <a:xfrm>
              <a:off x="2864294" y="274578"/>
              <a:ext cx="3108949"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KATALIN SZASZI</a:t>
              </a:r>
            </a:p>
          </p:txBody>
        </p:sp>
        <p:pic>
          <p:nvPicPr>
            <p:cNvPr id="1786" name="SZASZI.jp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0" y="0"/>
              <a:ext cx="2527300"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grpSp>
      <p:grpSp>
        <p:nvGrpSpPr>
          <p:cNvPr id="1790" name="Group 1790"/>
          <p:cNvGrpSpPr/>
          <p:nvPr/>
        </p:nvGrpSpPr>
        <p:grpSpPr>
          <a:xfrm>
            <a:off x="8433303" y="3923406"/>
            <a:ext cx="6221993" cy="2157811"/>
            <a:chOff x="-177800" y="-54934"/>
            <a:chExt cx="6221991" cy="2157809"/>
          </a:xfrm>
        </p:grpSpPr>
        <p:sp>
          <p:nvSpPr>
            <p:cNvPr id="1788" name="Shape 1788"/>
            <p:cNvSpPr/>
            <p:nvPr/>
          </p:nvSpPr>
          <p:spPr>
            <a:xfrm>
              <a:off x="2679644" y="750919"/>
              <a:ext cx="3364548"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TAUFIK VALIANTE</a:t>
              </a:r>
            </a:p>
          </p:txBody>
        </p:sp>
        <p:pic>
          <p:nvPicPr>
            <p:cNvPr id="1789" name="Valiante, T. 2013.jpg"/>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a:off x="-177800" y="-54935"/>
              <a:ext cx="2500710" cy="2157810"/>
            </a:xfrm>
            <a:custGeom>
              <a:avLst/>
              <a:gdLst/>
              <a:ahLst/>
              <a:cxnLst>
                <a:cxn ang="0">
                  <a:pos x="wd2" y="hd2"/>
                </a:cxn>
                <a:cxn ang="5400000">
                  <a:pos x="wd2" y="hd2"/>
                </a:cxn>
                <a:cxn ang="10800000">
                  <a:pos x="wd2" y="hd2"/>
                </a:cxn>
                <a:cxn ang="16200000">
                  <a:pos x="wd2" y="hd2"/>
                </a:cxn>
              </a:cxnLst>
              <a:rect l="0" t="0" r="r" b="b"/>
              <a:pathLst>
                <a:path w="21600" h="21600" extrusionOk="0">
                  <a:moveTo>
                    <a:pt x="1745" y="0"/>
                  </a:moveTo>
                  <a:cubicBezTo>
                    <a:pt x="782" y="0"/>
                    <a:pt x="0" y="906"/>
                    <a:pt x="0" y="2022"/>
                  </a:cubicBezTo>
                  <a:lnTo>
                    <a:pt x="0" y="19578"/>
                  </a:lnTo>
                  <a:cubicBezTo>
                    <a:pt x="0" y="20694"/>
                    <a:pt x="782" y="21600"/>
                    <a:pt x="1745" y="21600"/>
                  </a:cubicBezTo>
                  <a:lnTo>
                    <a:pt x="19859" y="21600"/>
                  </a:lnTo>
                  <a:cubicBezTo>
                    <a:pt x="20822" y="21600"/>
                    <a:pt x="21600" y="20694"/>
                    <a:pt x="21600" y="19578"/>
                  </a:cubicBezTo>
                  <a:lnTo>
                    <a:pt x="21600" y="2022"/>
                  </a:lnTo>
                  <a:cubicBezTo>
                    <a:pt x="21600" y="906"/>
                    <a:pt x="20822" y="0"/>
                    <a:pt x="19859" y="0"/>
                  </a:cubicBezTo>
                  <a:lnTo>
                    <a:pt x="1745" y="0"/>
                  </a:ln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625">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787"/>
                                        </p:tgtEl>
                                        <p:attrNameLst>
                                          <p:attrName>style.visibility</p:attrName>
                                        </p:attrNameLst>
                                      </p:cBhvr>
                                      <p:to>
                                        <p:strVal val="visible"/>
                                      </p:to>
                                    </p:set>
                                    <p:animEffect transition="in" filter="dissolve">
                                      <p:cBhvr>
                                        <p:cTn id="7" dur="1000"/>
                                        <p:tgtEl>
                                          <p:spTgt spid="1787"/>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1790"/>
                                        </p:tgtEl>
                                        <p:attrNameLst>
                                          <p:attrName>style.visibility</p:attrName>
                                        </p:attrNameLst>
                                      </p:cBhvr>
                                      <p:to>
                                        <p:strVal val="visible"/>
                                      </p:to>
                                    </p:set>
                                    <p:animEffect transition="in" filter="dissolve">
                                      <p:cBhvr>
                                        <p:cTn id="11" dur="1000"/>
                                        <p:tgtEl>
                                          <p:spTgt spid="1790"/>
                                        </p:tgtEl>
                                      </p:cBhvr>
                                    </p:animEffect>
                                  </p:childTnLst>
                                </p:cTn>
                              </p:par>
                            </p:childTnLst>
                          </p:cTn>
                        </p:par>
                        <p:par>
                          <p:cTn id="12" fill="hold">
                            <p:stCondLst>
                              <p:cond delay="2000"/>
                            </p:stCondLst>
                            <p:childTnLst>
                              <p:par>
                                <p:cTn id="13" presetID="9" presetClass="entr" fill="hold" grpId="3" nodeType="afterEffect">
                                  <p:stCondLst>
                                    <p:cond delay="0"/>
                                  </p:stCondLst>
                                  <p:iterate>
                                    <p:tmAbs val="0"/>
                                  </p:iterate>
                                  <p:childTnLst>
                                    <p:set>
                                      <p:cBhvr>
                                        <p:cTn id="14" fill="hold"/>
                                        <p:tgtEl>
                                          <p:spTgt spid="1781"/>
                                        </p:tgtEl>
                                        <p:attrNameLst>
                                          <p:attrName>style.visibility</p:attrName>
                                        </p:attrNameLst>
                                      </p:cBhvr>
                                      <p:to>
                                        <p:strVal val="visible"/>
                                      </p:to>
                                    </p:set>
                                    <p:animEffect transition="in" filter="dissolve">
                                      <p:cBhvr>
                                        <p:cTn id="15" dur="1000"/>
                                        <p:tgtEl>
                                          <p:spTgt spid="1781"/>
                                        </p:tgtEl>
                                      </p:cBhvr>
                                    </p:animEffect>
                                  </p:childTnLst>
                                </p:cTn>
                              </p:par>
                            </p:childTnLst>
                          </p:cTn>
                        </p:par>
                        <p:par>
                          <p:cTn id="16" fill="hold">
                            <p:stCondLst>
                              <p:cond delay="3000"/>
                            </p:stCondLst>
                            <p:childTnLst>
                              <p:par>
                                <p:cTn id="17" presetID="9" presetClass="entr" fill="hold" grpId="4" nodeType="afterEffect">
                                  <p:stCondLst>
                                    <p:cond delay="0"/>
                                  </p:stCondLst>
                                  <p:iterate>
                                    <p:tmAbs val="0"/>
                                  </p:iterate>
                                  <p:childTnLst>
                                    <p:set>
                                      <p:cBhvr>
                                        <p:cTn id="18" fill="hold"/>
                                        <p:tgtEl>
                                          <p:spTgt spid="1775"/>
                                        </p:tgtEl>
                                        <p:attrNameLst>
                                          <p:attrName>style.visibility</p:attrName>
                                        </p:attrNameLst>
                                      </p:cBhvr>
                                      <p:to>
                                        <p:strVal val="visible"/>
                                      </p:to>
                                    </p:set>
                                    <p:animEffect transition="in" filter="dissolve">
                                      <p:cBhvr>
                                        <p:cTn id="19" dur="1000"/>
                                        <p:tgtEl>
                                          <p:spTgt spid="1775"/>
                                        </p:tgtEl>
                                      </p:cBhvr>
                                    </p:animEffect>
                                  </p:childTnLst>
                                </p:cTn>
                              </p:par>
                            </p:childTnLst>
                          </p:cTn>
                        </p:par>
                        <p:par>
                          <p:cTn id="20" fill="hold">
                            <p:stCondLst>
                              <p:cond delay="4000"/>
                            </p:stCondLst>
                            <p:childTnLst>
                              <p:par>
                                <p:cTn id="21" presetID="9" presetClass="entr" fill="hold" grpId="5" nodeType="afterEffect">
                                  <p:stCondLst>
                                    <p:cond delay="0"/>
                                  </p:stCondLst>
                                  <p:iterate>
                                    <p:tmAbs val="0"/>
                                  </p:iterate>
                                  <p:childTnLst>
                                    <p:set>
                                      <p:cBhvr>
                                        <p:cTn id="22" fill="hold"/>
                                        <p:tgtEl>
                                          <p:spTgt spid="1778"/>
                                        </p:tgtEl>
                                        <p:attrNameLst>
                                          <p:attrName>style.visibility</p:attrName>
                                        </p:attrNameLst>
                                      </p:cBhvr>
                                      <p:to>
                                        <p:strVal val="visible"/>
                                      </p:to>
                                    </p:set>
                                    <p:animEffect transition="in" filter="dissolve">
                                      <p:cBhvr>
                                        <p:cTn id="23" dur="1000"/>
                                        <p:tgtEl>
                                          <p:spTgt spid="1778"/>
                                        </p:tgtEl>
                                      </p:cBhvr>
                                    </p:animEffect>
                                  </p:childTnLst>
                                </p:cTn>
                              </p:par>
                            </p:childTnLst>
                          </p:cTn>
                        </p:par>
                        <p:par>
                          <p:cTn id="24" fill="hold">
                            <p:stCondLst>
                              <p:cond delay="5000"/>
                            </p:stCondLst>
                            <p:childTnLst>
                              <p:par>
                                <p:cTn id="25" presetID="9" presetClass="entr" fill="hold" grpId="6" nodeType="afterEffect">
                                  <p:stCondLst>
                                    <p:cond delay="0"/>
                                  </p:stCondLst>
                                  <p:iterate>
                                    <p:tmAbs val="0"/>
                                  </p:iterate>
                                  <p:childTnLst>
                                    <p:set>
                                      <p:cBhvr>
                                        <p:cTn id="26" fill="hold"/>
                                        <p:tgtEl>
                                          <p:spTgt spid="1772"/>
                                        </p:tgtEl>
                                        <p:attrNameLst>
                                          <p:attrName>style.visibility</p:attrName>
                                        </p:attrNameLst>
                                      </p:cBhvr>
                                      <p:to>
                                        <p:strVal val="visible"/>
                                      </p:to>
                                    </p:set>
                                    <p:animEffect transition="in" filter="dissolve">
                                      <p:cBhvr>
                                        <p:cTn id="27" dur="1000"/>
                                        <p:tgtEl>
                                          <p:spTgt spid="1772"/>
                                        </p:tgtEl>
                                      </p:cBhvr>
                                    </p:animEffect>
                                  </p:childTnLst>
                                </p:cTn>
                              </p:par>
                            </p:childTnLst>
                          </p:cTn>
                        </p:par>
                        <p:par>
                          <p:cTn id="28" fill="hold">
                            <p:stCondLst>
                              <p:cond delay="6000"/>
                            </p:stCondLst>
                            <p:childTnLst>
                              <p:par>
                                <p:cTn id="29" presetID="9" presetClass="entr" fill="hold" grpId="7" nodeType="afterEffect">
                                  <p:stCondLst>
                                    <p:cond delay="0"/>
                                  </p:stCondLst>
                                  <p:iterate>
                                    <p:tmAbs val="0"/>
                                  </p:iterate>
                                  <p:childTnLst>
                                    <p:set>
                                      <p:cBhvr>
                                        <p:cTn id="30" fill="hold"/>
                                        <p:tgtEl>
                                          <p:spTgt spid="1769"/>
                                        </p:tgtEl>
                                        <p:attrNameLst>
                                          <p:attrName>style.visibility</p:attrName>
                                        </p:attrNameLst>
                                      </p:cBhvr>
                                      <p:to>
                                        <p:strVal val="visible"/>
                                      </p:to>
                                    </p:set>
                                    <p:animEffect transition="in" filter="dissolve">
                                      <p:cBhvr>
                                        <p:cTn id="31" dur="1000"/>
                                        <p:tgtEl>
                                          <p:spTgt spid="1769"/>
                                        </p:tgtEl>
                                      </p:cBhvr>
                                    </p:animEffect>
                                  </p:childTnLst>
                                </p:cTn>
                              </p:par>
                            </p:childTnLst>
                          </p:cTn>
                        </p:par>
                        <p:par>
                          <p:cTn id="32" fill="hold">
                            <p:stCondLst>
                              <p:cond delay="7000"/>
                            </p:stCondLst>
                            <p:childTnLst>
                              <p:par>
                                <p:cTn id="33" presetID="9" presetClass="entr" fill="hold" grpId="8" nodeType="afterEffect">
                                  <p:stCondLst>
                                    <p:cond delay="0"/>
                                  </p:stCondLst>
                                  <p:iterate>
                                    <p:tmAbs val="0"/>
                                  </p:iterate>
                                  <p:childTnLst>
                                    <p:set>
                                      <p:cBhvr>
                                        <p:cTn id="34" fill="hold"/>
                                        <p:tgtEl>
                                          <p:spTgt spid="1784"/>
                                        </p:tgtEl>
                                        <p:attrNameLst>
                                          <p:attrName>style.visibility</p:attrName>
                                        </p:attrNameLst>
                                      </p:cBhvr>
                                      <p:to>
                                        <p:strVal val="visible"/>
                                      </p:to>
                                    </p:set>
                                    <p:animEffect transition="in" filter="dissolve">
                                      <p:cBhvr>
                                        <p:cTn id="35" dur="1000"/>
                                        <p:tgtEl>
                                          <p:spTgt spid="1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9" grpId="7" animBg="1" advAuto="0"/>
      <p:bldP spid="1772" grpId="6" animBg="1" advAuto="0"/>
      <p:bldP spid="1775" grpId="4" animBg="1" advAuto="0"/>
      <p:bldP spid="1778" grpId="5" animBg="1" advAuto="0"/>
      <p:bldP spid="1781" grpId="3" animBg="1" advAuto="0"/>
      <p:bldP spid="1784" grpId="8" animBg="1" advAuto="0"/>
      <p:bldP spid="1787" grpId="1" animBg="1" advAuto="0"/>
      <p:bldP spid="1790" grpId="2" animBg="1" advAuto="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 name="Shape 1792"/>
          <p:cNvSpPr/>
          <p:nvPr/>
        </p:nvSpPr>
        <p:spPr>
          <a:xfrm>
            <a:off x="-2128" y="-48525"/>
            <a:ext cx="24388255" cy="13813051"/>
          </a:xfrm>
          <a:prstGeom prst="rect">
            <a:avLst/>
          </a:prstGeom>
          <a:solidFill>
            <a:schemeClr val="accent1">
              <a:hueOff val="273562"/>
              <a:satOff val="2937"/>
              <a:lumOff val="-22233"/>
              <a:alpha val="85122"/>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793" name="Shape 1793"/>
          <p:cNvSpPr/>
          <p:nvPr/>
        </p:nvSpPr>
        <p:spPr>
          <a:xfrm>
            <a:off x="-21575" y="-48525"/>
            <a:ext cx="24384001" cy="13813050"/>
          </a:xfrm>
          <a:prstGeom prst="rect">
            <a:avLst/>
          </a:prstGeom>
          <a:solidFill>
            <a:schemeClr val="accent5">
              <a:hueOff val="-522602"/>
              <a:satOff val="-6700"/>
              <a:lumOff val="-22320"/>
              <a:alpha val="15386"/>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794" name="Shape 1794"/>
          <p:cNvSpPr/>
          <p:nvPr/>
        </p:nvSpPr>
        <p:spPr>
          <a:xfrm>
            <a:off x="-23702" y="-31747"/>
            <a:ext cx="24388255" cy="13779496"/>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grpSp>
        <p:nvGrpSpPr>
          <p:cNvPr id="1797" name="Group 1797"/>
          <p:cNvGrpSpPr/>
          <p:nvPr/>
        </p:nvGrpSpPr>
        <p:grpSpPr>
          <a:xfrm>
            <a:off x="18486028" y="11652788"/>
            <a:ext cx="5008242" cy="1180295"/>
            <a:chOff x="0" y="0"/>
            <a:chExt cx="5008241" cy="1180293"/>
          </a:xfrm>
        </p:grpSpPr>
        <p:sp>
          <p:nvSpPr>
            <p:cNvPr id="1795" name="Shape 1795"/>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1796"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1798" name="Shape 1798"/>
          <p:cNvSpPr/>
          <p:nvPr/>
        </p:nvSpPr>
        <p:spPr>
          <a:xfrm>
            <a:off x="377380" y="390744"/>
            <a:ext cx="23629240"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7000" spc="560">
                <a:solidFill>
                  <a:srgbClr val="1D296F"/>
                </a:solidFill>
                <a:latin typeface="Montserrat"/>
                <a:ea typeface="Montserrat"/>
                <a:cs typeface="Montserrat"/>
                <a:sym typeface="Montserrat"/>
              </a:defRPr>
            </a:pPr>
            <a:r>
              <a:t>2016 ULTRA HIGH IMPACT PAPERS</a:t>
            </a:r>
            <a:r>
              <a:rPr>
                <a:solidFill>
                  <a:srgbClr val="FF85FF"/>
                </a:solidFill>
              </a:rPr>
              <a:t>/PUBLISHED</a:t>
            </a:r>
          </a:p>
        </p:txBody>
      </p:sp>
      <p:grpSp>
        <p:nvGrpSpPr>
          <p:cNvPr id="1802" name="Group 1802"/>
          <p:cNvGrpSpPr/>
          <p:nvPr/>
        </p:nvGrpSpPr>
        <p:grpSpPr>
          <a:xfrm>
            <a:off x="1238579" y="6410602"/>
            <a:ext cx="9463814" cy="2157810"/>
            <a:chOff x="0" y="0"/>
            <a:chExt cx="9463812" cy="2157809"/>
          </a:xfrm>
        </p:grpSpPr>
        <p:sp>
          <p:nvSpPr>
            <p:cNvPr id="1799" name="Shape 1799"/>
            <p:cNvSpPr/>
            <p:nvPr/>
          </p:nvSpPr>
          <p:spPr>
            <a:xfrm>
              <a:off x="2822659" y="574497"/>
              <a:ext cx="2576386"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PETER DIRKS</a:t>
              </a:r>
            </a:p>
          </p:txBody>
        </p:sp>
        <p:pic>
          <p:nvPicPr>
            <p:cNvPr id="1800" name="Dirks, P. 2013.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2500710" cy="2157810"/>
            </a:xfrm>
            <a:custGeom>
              <a:avLst/>
              <a:gdLst/>
              <a:ahLst/>
              <a:cxnLst>
                <a:cxn ang="0">
                  <a:pos x="wd2" y="hd2"/>
                </a:cxn>
                <a:cxn ang="5400000">
                  <a:pos x="wd2" y="hd2"/>
                </a:cxn>
                <a:cxn ang="10800000">
                  <a:pos x="wd2" y="hd2"/>
                </a:cxn>
                <a:cxn ang="16200000">
                  <a:pos x="wd2" y="hd2"/>
                </a:cxn>
              </a:cxnLst>
              <a:rect l="0" t="0" r="r" b="b"/>
              <a:pathLst>
                <a:path w="21600" h="21600" extrusionOk="0">
                  <a:moveTo>
                    <a:pt x="1745" y="0"/>
                  </a:moveTo>
                  <a:cubicBezTo>
                    <a:pt x="782" y="0"/>
                    <a:pt x="0" y="906"/>
                    <a:pt x="0" y="2022"/>
                  </a:cubicBezTo>
                  <a:lnTo>
                    <a:pt x="0" y="19578"/>
                  </a:lnTo>
                  <a:cubicBezTo>
                    <a:pt x="0" y="20694"/>
                    <a:pt x="782" y="21600"/>
                    <a:pt x="1745" y="21600"/>
                  </a:cubicBezTo>
                  <a:lnTo>
                    <a:pt x="19859" y="21600"/>
                  </a:lnTo>
                  <a:cubicBezTo>
                    <a:pt x="20822" y="21600"/>
                    <a:pt x="21600" y="20694"/>
                    <a:pt x="21600" y="19578"/>
                  </a:cubicBezTo>
                  <a:lnTo>
                    <a:pt x="21600" y="2022"/>
                  </a:lnTo>
                  <a:cubicBezTo>
                    <a:pt x="21600" y="906"/>
                    <a:pt x="20822" y="0"/>
                    <a:pt x="19859" y="0"/>
                  </a:cubicBezTo>
                  <a:lnTo>
                    <a:pt x="1745" y="0"/>
                  </a:lnTo>
                  <a:close/>
                </a:path>
              </a:pathLst>
            </a:custGeom>
            <a:ln w="12700" cap="flat">
              <a:noFill/>
              <a:miter lim="400000"/>
            </a:ln>
            <a:effectLst/>
          </p:spPr>
        </p:pic>
        <p:sp>
          <p:nvSpPr>
            <p:cNvPr id="1801" name="Shape 1801"/>
            <p:cNvSpPr/>
            <p:nvPr/>
          </p:nvSpPr>
          <p:spPr>
            <a:xfrm>
              <a:off x="2939060" y="956624"/>
              <a:ext cx="6524753" cy="7256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584200">
                <a:defRPr sz="2900">
                  <a:solidFill>
                    <a:srgbClr val="1D296F"/>
                  </a:solidFill>
                  <a:latin typeface="Montserrat"/>
                  <a:ea typeface="Montserrat"/>
                  <a:cs typeface="Montserrat"/>
                  <a:sym typeface="Montserrat"/>
                </a:defRPr>
              </a:pPr>
              <a:r>
                <a:rPr sz="2000"/>
                <a:t>Publication in  </a:t>
              </a:r>
              <a:r>
                <a:rPr sz="2000">
                  <a:latin typeface="Montserrat Semi Bold"/>
                  <a:ea typeface="Montserrat Semi Bold"/>
                  <a:cs typeface="Montserrat Semi Bold"/>
                  <a:sym typeface="Montserrat Semi Bold"/>
                </a:rPr>
                <a:t>CANCER CELL </a:t>
              </a:r>
              <a:r>
                <a:rPr sz="2000"/>
                <a:t>for ongoing work on </a:t>
              </a:r>
            </a:p>
            <a:p>
              <a:pPr algn="l" defTabSz="584200">
                <a:defRPr sz="2900">
                  <a:solidFill>
                    <a:srgbClr val="1D296F"/>
                  </a:solidFill>
                  <a:latin typeface="Montserrat"/>
                  <a:ea typeface="Montserrat"/>
                  <a:cs typeface="Montserrat"/>
                  <a:sym typeface="Montserrat"/>
                </a:defRPr>
              </a:pPr>
              <a:r>
                <a:rPr sz="2000"/>
                <a:t>cancer stem cells and epigenetic regulation</a:t>
              </a:r>
            </a:p>
          </p:txBody>
        </p:sp>
      </p:grpSp>
      <p:grpSp>
        <p:nvGrpSpPr>
          <p:cNvPr id="1807" name="Group 1807"/>
          <p:cNvGrpSpPr/>
          <p:nvPr/>
        </p:nvGrpSpPr>
        <p:grpSpPr>
          <a:xfrm>
            <a:off x="13122158" y="2128251"/>
            <a:ext cx="8470647" cy="3314084"/>
            <a:chOff x="-2920" y="0"/>
            <a:chExt cx="8470645" cy="3314083"/>
          </a:xfrm>
        </p:grpSpPr>
        <p:sp>
          <p:nvSpPr>
            <p:cNvPr id="1803" name="Shape 1803"/>
            <p:cNvSpPr/>
            <p:nvPr/>
          </p:nvSpPr>
          <p:spPr>
            <a:xfrm>
              <a:off x="8193" y="2057096"/>
              <a:ext cx="8061478"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ANAND GOVINDARAJAN &amp; NANCY BAXTER</a:t>
              </a:r>
            </a:p>
          </p:txBody>
        </p:sp>
        <p:pic>
          <p:nvPicPr>
            <p:cNvPr id="1804" name="Govindarajan, A. 2013.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011175" y="0"/>
              <a:ext cx="2527301"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805" name="Shape 1805"/>
            <p:cNvSpPr/>
            <p:nvPr/>
          </p:nvSpPr>
          <p:spPr>
            <a:xfrm>
              <a:off x="-2921" y="2588405"/>
              <a:ext cx="8470647" cy="7256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584200">
                <a:defRPr sz="2900">
                  <a:solidFill>
                    <a:srgbClr val="1D296F"/>
                  </a:solidFill>
                  <a:latin typeface="Montserrat"/>
                  <a:ea typeface="Montserrat"/>
                  <a:cs typeface="Montserrat"/>
                  <a:sym typeface="Montserrat"/>
                </a:defRPr>
              </a:pPr>
              <a:r>
                <a:rPr sz="2000">
                  <a:latin typeface="Montserrat Semi Bold"/>
                  <a:ea typeface="Montserrat Semi Bold"/>
                  <a:cs typeface="Montserrat Semi Bold"/>
                  <a:sym typeface="Montserrat Semi Bold"/>
                </a:rPr>
                <a:t>NEJM</a:t>
              </a:r>
              <a:r>
                <a:rPr sz="2000"/>
                <a:t> Publication on outcomes of daytime procedures performed </a:t>
              </a:r>
              <a:br>
                <a:rPr sz="2000"/>
              </a:br>
              <a:r>
                <a:rPr sz="2000"/>
                <a:t>by attending surgeons after night work</a:t>
              </a:r>
            </a:p>
          </p:txBody>
        </p:sp>
        <p:pic>
          <p:nvPicPr>
            <p:cNvPr id="1806" name="Baxter, N. 2013.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463265" y="0"/>
              <a:ext cx="2527301"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grpSp>
      <p:grpSp>
        <p:nvGrpSpPr>
          <p:cNvPr id="1811" name="Group 1811"/>
          <p:cNvGrpSpPr/>
          <p:nvPr/>
        </p:nvGrpSpPr>
        <p:grpSpPr>
          <a:xfrm>
            <a:off x="1074943" y="9733805"/>
            <a:ext cx="9632336" cy="2232422"/>
            <a:chOff x="0" y="0"/>
            <a:chExt cx="9632334" cy="2232421"/>
          </a:xfrm>
        </p:grpSpPr>
        <p:sp>
          <p:nvSpPr>
            <p:cNvPr id="1808" name="Shape 1808"/>
            <p:cNvSpPr/>
            <p:nvPr/>
          </p:nvSpPr>
          <p:spPr>
            <a:xfrm>
              <a:off x="3065337" y="405535"/>
              <a:ext cx="3356814"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MICHAEL TAYLOR</a:t>
              </a:r>
            </a:p>
          </p:txBody>
        </p:sp>
        <p:pic>
          <p:nvPicPr>
            <p:cNvPr id="1809" name="Taylor, M. 2013.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2527300" cy="2232422"/>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876"/>
                    <a:pt x="0" y="1955"/>
                  </a:cubicBezTo>
                  <a:lnTo>
                    <a:pt x="0" y="19645"/>
                  </a:lnTo>
                  <a:cubicBezTo>
                    <a:pt x="0" y="20724"/>
                    <a:pt x="773" y="21600"/>
                    <a:pt x="1727" y="21600"/>
                  </a:cubicBezTo>
                  <a:lnTo>
                    <a:pt x="19873" y="21600"/>
                  </a:lnTo>
                  <a:cubicBezTo>
                    <a:pt x="20827" y="21600"/>
                    <a:pt x="21600" y="20724"/>
                    <a:pt x="21600" y="19645"/>
                  </a:cubicBezTo>
                  <a:lnTo>
                    <a:pt x="21600" y="1955"/>
                  </a:lnTo>
                  <a:cubicBezTo>
                    <a:pt x="21600" y="876"/>
                    <a:pt x="20827" y="0"/>
                    <a:pt x="19873" y="0"/>
                  </a:cubicBezTo>
                  <a:lnTo>
                    <a:pt x="1727" y="0"/>
                  </a:lnTo>
                  <a:close/>
                </a:path>
              </a:pathLst>
            </a:custGeom>
            <a:ln w="12700" cap="flat">
              <a:noFill/>
              <a:miter lim="400000"/>
            </a:ln>
            <a:effectLst/>
          </p:spPr>
        </p:pic>
        <p:sp>
          <p:nvSpPr>
            <p:cNvPr id="1810" name="Shape 1810"/>
            <p:cNvSpPr/>
            <p:nvPr/>
          </p:nvSpPr>
          <p:spPr>
            <a:xfrm>
              <a:off x="3096152" y="1071873"/>
              <a:ext cx="6536183" cy="7256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584200">
                <a:defRPr sz="2000">
                  <a:solidFill>
                    <a:srgbClr val="1D296F"/>
                  </a:solidFill>
                  <a:latin typeface="Montserrat"/>
                  <a:ea typeface="Montserrat"/>
                  <a:cs typeface="Montserrat"/>
                  <a:sym typeface="Montserrat"/>
                </a:defRPr>
              </a:pPr>
              <a:r>
                <a:rPr>
                  <a:latin typeface="Montserrat Semi Bold"/>
                  <a:ea typeface="Montserrat Semi Bold"/>
                  <a:cs typeface="Montserrat Semi Bold"/>
                  <a:sym typeface="Montserrat Semi Bold"/>
                </a:rPr>
                <a:t>NATURE</a:t>
              </a:r>
              <a:r>
                <a:t> publication on divergent clonal selection </a:t>
              </a:r>
            </a:p>
            <a:p>
              <a:pPr algn="l" defTabSz="584200">
                <a:defRPr sz="2000">
                  <a:solidFill>
                    <a:srgbClr val="1D296F"/>
                  </a:solidFill>
                  <a:latin typeface="Montserrat"/>
                  <a:ea typeface="Montserrat"/>
                  <a:cs typeface="Montserrat"/>
                  <a:sym typeface="Montserrat"/>
                </a:defRPr>
              </a:pPr>
              <a:r>
                <a:t>dominating medulloblastoma at recurrence </a:t>
              </a:r>
            </a:p>
          </p:txBody>
        </p:sp>
      </p:grpSp>
      <p:grpSp>
        <p:nvGrpSpPr>
          <p:cNvPr id="1816" name="Group 1816"/>
          <p:cNvGrpSpPr/>
          <p:nvPr/>
        </p:nvGrpSpPr>
        <p:grpSpPr>
          <a:xfrm>
            <a:off x="132438" y="2133061"/>
            <a:ext cx="9418204" cy="3703625"/>
            <a:chOff x="0" y="0"/>
            <a:chExt cx="9418202" cy="3703623"/>
          </a:xfrm>
        </p:grpSpPr>
        <p:sp>
          <p:nvSpPr>
            <p:cNvPr id="1812" name="Shape 1812"/>
            <p:cNvSpPr/>
            <p:nvPr/>
          </p:nvSpPr>
          <p:spPr>
            <a:xfrm>
              <a:off x="1435771" y="2110726"/>
              <a:ext cx="6546661"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KATALIN SZASZI &amp; ANDRAS KAPUS</a:t>
              </a:r>
            </a:p>
          </p:txBody>
        </p:sp>
        <p:pic>
          <p:nvPicPr>
            <p:cNvPr id="1813" name="Kapus, A.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206255" y="0"/>
              <a:ext cx="2527301"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sp>
          <p:nvSpPr>
            <p:cNvPr id="1814" name="Shape 1814"/>
            <p:cNvSpPr/>
            <p:nvPr/>
          </p:nvSpPr>
          <p:spPr>
            <a:xfrm>
              <a:off x="-1" y="2668843"/>
              <a:ext cx="9418204" cy="10347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584200">
                <a:defRPr sz="2900">
                  <a:solidFill>
                    <a:srgbClr val="1D296F"/>
                  </a:solidFill>
                  <a:latin typeface="Montserrat"/>
                  <a:ea typeface="Montserrat"/>
                  <a:cs typeface="Montserrat"/>
                  <a:sym typeface="Montserrat"/>
                </a:defRPr>
              </a:pPr>
              <a:r>
                <a:rPr sz="2000">
                  <a:latin typeface="Montserrat Semi Bold"/>
                  <a:ea typeface="Montserrat Semi Bold"/>
                  <a:cs typeface="Montserrat Semi Bold"/>
                  <a:sym typeface="Montserrat Semi Bold"/>
                </a:rPr>
                <a:t>NATURE COMMUNICATIONS</a:t>
              </a:r>
              <a:r>
                <a:rPr sz="2000">
                  <a:latin typeface="Montserrat Light"/>
                  <a:ea typeface="Montserrat Light"/>
                  <a:cs typeface="Montserrat Light"/>
                  <a:sym typeface="Montserrat Light"/>
                </a:rPr>
                <a:t> </a:t>
              </a:r>
              <a:r>
                <a:rPr sz="2000"/>
                <a:t>Publication on context-dependent</a:t>
              </a:r>
              <a:br>
                <a:rPr sz="2000"/>
              </a:br>
              <a:r>
                <a:rPr sz="2000"/>
                <a:t>switch in chemo/mechanotransduction via multilevel crosstalk</a:t>
              </a:r>
              <a:br>
                <a:rPr sz="2000"/>
              </a:br>
              <a:r>
                <a:rPr sz="2000"/>
                <a:t>among cytoskeleton-regulated MRTF and TAZ and TFGβ-regulated Smad3</a:t>
              </a:r>
            </a:p>
          </p:txBody>
        </p:sp>
        <p:pic>
          <p:nvPicPr>
            <p:cNvPr id="1815" name="SZASZI.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722135" y="0"/>
              <a:ext cx="2527301"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grpSp>
      <p:grpSp>
        <p:nvGrpSpPr>
          <p:cNvPr id="1820" name="Group 1820"/>
          <p:cNvGrpSpPr/>
          <p:nvPr/>
        </p:nvGrpSpPr>
        <p:grpSpPr>
          <a:xfrm>
            <a:off x="12987920" y="5879215"/>
            <a:ext cx="8265331" cy="1957388"/>
            <a:chOff x="0" y="0"/>
            <a:chExt cx="8265329" cy="1957387"/>
          </a:xfrm>
        </p:grpSpPr>
        <p:sp>
          <p:nvSpPr>
            <p:cNvPr id="1817" name="Shape 1817"/>
            <p:cNvSpPr/>
            <p:nvPr/>
          </p:nvSpPr>
          <p:spPr>
            <a:xfrm>
              <a:off x="1842918" y="375443"/>
              <a:ext cx="3261793"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AVERY NATHENS</a:t>
              </a:r>
            </a:p>
          </p:txBody>
        </p:sp>
        <p:sp>
          <p:nvSpPr>
            <p:cNvPr id="1818" name="Shape 1818"/>
            <p:cNvSpPr/>
            <p:nvPr/>
          </p:nvSpPr>
          <p:spPr>
            <a:xfrm>
              <a:off x="0" y="1157720"/>
              <a:ext cx="5233924" cy="7256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584200">
                <a:defRPr sz="2900">
                  <a:solidFill>
                    <a:srgbClr val="1D296F"/>
                  </a:solidFill>
                  <a:latin typeface="Montserrat"/>
                  <a:ea typeface="Montserrat"/>
                  <a:cs typeface="Montserrat"/>
                  <a:sym typeface="Montserrat"/>
                </a:defRPr>
              </a:pPr>
              <a:r>
                <a:rPr sz="2000"/>
                <a:t>Publication in  </a:t>
              </a:r>
              <a:r>
                <a:rPr sz="2000">
                  <a:latin typeface="Montserrat Semi Bold"/>
                  <a:ea typeface="Montserrat Semi Bold"/>
                  <a:cs typeface="Montserrat Semi Bold"/>
                  <a:sym typeface="Montserrat Semi Bold"/>
                </a:rPr>
                <a:t>LANCET  </a:t>
              </a:r>
              <a:r>
                <a:rPr sz="2000">
                  <a:latin typeface="Montserrat Light"/>
                  <a:ea typeface="Montserrat Light"/>
                  <a:cs typeface="Montserrat Light"/>
                  <a:sym typeface="Montserrat Light"/>
                </a:rPr>
                <a:t>on not delaying </a:t>
              </a:r>
            </a:p>
            <a:p>
              <a:pPr algn="l" defTabSz="584200">
                <a:defRPr sz="2900">
                  <a:solidFill>
                    <a:srgbClr val="1D296F"/>
                  </a:solidFill>
                  <a:latin typeface="Montserrat"/>
                  <a:ea typeface="Montserrat"/>
                  <a:cs typeface="Montserrat"/>
                  <a:sym typeface="Montserrat"/>
                </a:defRPr>
              </a:pPr>
              <a:r>
                <a:rPr sz="2000">
                  <a:latin typeface="Montserrat Light"/>
                  <a:ea typeface="Montserrat Light"/>
                  <a:cs typeface="Montserrat Light"/>
                  <a:sym typeface="Montserrat Light"/>
                </a:rPr>
                <a:t>surgical treatment for acute cholecystitis!</a:t>
              </a:r>
            </a:p>
          </p:txBody>
        </p:sp>
        <p:pic>
          <p:nvPicPr>
            <p:cNvPr id="1819" name="Nathens, A. 2013.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5738029" y="0"/>
              <a:ext cx="2527301" cy="1957388"/>
            </a:xfrm>
            <a:custGeom>
              <a:avLst/>
              <a:gdLst/>
              <a:ahLst/>
              <a:cxnLst>
                <a:cxn ang="0">
                  <a:pos x="wd2" y="hd2"/>
                </a:cxn>
                <a:cxn ang="5400000">
                  <a:pos x="wd2" y="hd2"/>
                </a:cxn>
                <a:cxn ang="10800000">
                  <a:pos x="wd2" y="hd2"/>
                </a:cxn>
                <a:cxn ang="16200000">
                  <a:pos x="wd2" y="hd2"/>
                </a:cxn>
              </a:cxnLst>
              <a:rect l="0" t="0" r="r" b="b"/>
              <a:pathLst>
                <a:path w="21600" h="21600" extrusionOk="0">
                  <a:moveTo>
                    <a:pt x="1727" y="0"/>
                  </a:moveTo>
                  <a:cubicBezTo>
                    <a:pt x="773" y="0"/>
                    <a:pt x="0" y="999"/>
                    <a:pt x="0" y="2229"/>
                  </a:cubicBezTo>
                  <a:lnTo>
                    <a:pt x="0" y="19375"/>
                  </a:lnTo>
                  <a:cubicBezTo>
                    <a:pt x="0" y="20606"/>
                    <a:pt x="773" y="21600"/>
                    <a:pt x="1727" y="21600"/>
                  </a:cubicBezTo>
                  <a:lnTo>
                    <a:pt x="19873" y="21600"/>
                  </a:lnTo>
                  <a:cubicBezTo>
                    <a:pt x="20827" y="21600"/>
                    <a:pt x="21600" y="20606"/>
                    <a:pt x="21600" y="19375"/>
                  </a:cubicBezTo>
                  <a:lnTo>
                    <a:pt x="21600" y="2229"/>
                  </a:lnTo>
                  <a:cubicBezTo>
                    <a:pt x="21600" y="999"/>
                    <a:pt x="20827" y="0"/>
                    <a:pt x="19873" y="0"/>
                  </a:cubicBezTo>
                  <a:lnTo>
                    <a:pt x="1727" y="0"/>
                  </a:lnTo>
                  <a:close/>
                </a:path>
              </a:pathLst>
            </a:custGeom>
            <a:ln w="12700" cap="flat">
              <a:noFill/>
              <a:miter lim="400000"/>
            </a:ln>
            <a:effectLst/>
          </p:spPr>
        </p:pic>
      </p:grpSp>
      <p:grpSp>
        <p:nvGrpSpPr>
          <p:cNvPr id="1824" name="Group 1824"/>
          <p:cNvGrpSpPr/>
          <p:nvPr/>
        </p:nvGrpSpPr>
        <p:grpSpPr>
          <a:xfrm>
            <a:off x="12022720" y="8742064"/>
            <a:ext cx="9064013" cy="2825725"/>
            <a:chOff x="0" y="0"/>
            <a:chExt cx="9064012" cy="2825724"/>
          </a:xfrm>
        </p:grpSpPr>
        <p:pic>
          <p:nvPicPr>
            <p:cNvPr id="1821" name="Ghanekar.jpg"/>
            <p:cNvPicPr>
              <a:picLocks noChangeAspect="1"/>
            </p:cNvPicPr>
            <p:nvPr/>
          </p:nvPicPr>
          <p:blipFill>
            <a:blip r:embed="rId10">
              <a:extLst/>
            </a:blip>
            <a:stretch>
              <a:fillRect/>
            </a:stretch>
          </p:blipFill>
          <p:spPr>
            <a:xfrm>
              <a:off x="6989179" y="0"/>
              <a:ext cx="2074834" cy="2825725"/>
            </a:xfrm>
            <a:prstGeom prst="rect">
              <a:avLst/>
            </a:prstGeom>
            <a:ln w="12700" cap="flat">
              <a:noFill/>
              <a:miter lim="400000"/>
            </a:ln>
            <a:effectLst/>
          </p:spPr>
        </p:pic>
        <p:sp>
          <p:nvSpPr>
            <p:cNvPr id="1822" name="Shape 1822"/>
            <p:cNvSpPr/>
            <p:nvPr/>
          </p:nvSpPr>
          <p:spPr>
            <a:xfrm>
              <a:off x="2096918" y="623345"/>
              <a:ext cx="3796564"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ANAND GHANEKAR</a:t>
              </a:r>
            </a:p>
          </p:txBody>
        </p:sp>
        <p:sp>
          <p:nvSpPr>
            <p:cNvPr id="1823" name="Shape 1823"/>
            <p:cNvSpPr/>
            <p:nvPr/>
          </p:nvSpPr>
          <p:spPr>
            <a:xfrm>
              <a:off x="0" y="1456422"/>
              <a:ext cx="6643878" cy="7256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584200">
                <a:defRPr sz="2900">
                  <a:solidFill>
                    <a:srgbClr val="1D296F"/>
                  </a:solidFill>
                  <a:latin typeface="Montserrat"/>
                  <a:ea typeface="Montserrat"/>
                  <a:cs typeface="Montserrat"/>
                  <a:sym typeface="Montserrat"/>
                </a:defRPr>
              </a:pPr>
              <a:r>
                <a:rPr sz="2000"/>
                <a:t>Publication in  </a:t>
              </a:r>
              <a:r>
                <a:rPr sz="2000">
                  <a:latin typeface="Montserrat Semi Bold"/>
                  <a:ea typeface="Montserrat Semi Bold"/>
                  <a:cs typeface="Montserrat Semi Bold"/>
                  <a:sym typeface="Montserrat Semi Bold"/>
                </a:rPr>
                <a:t>NATURE BIOTECH  </a:t>
              </a:r>
              <a:r>
                <a:rPr sz="2000">
                  <a:latin typeface="Montserrat Light"/>
                  <a:ea typeface="Montserrat Light"/>
                  <a:cs typeface="Montserrat Light"/>
                  <a:sym typeface="Montserrat Light"/>
                </a:rPr>
                <a:t>on differentiation</a:t>
              </a:r>
            </a:p>
            <a:p>
              <a:pPr algn="l" defTabSz="584200">
                <a:defRPr sz="2900">
                  <a:solidFill>
                    <a:srgbClr val="1D296F"/>
                  </a:solidFill>
                  <a:latin typeface="Montserrat"/>
                  <a:ea typeface="Montserrat"/>
                  <a:cs typeface="Montserrat"/>
                  <a:sym typeface="Montserrat"/>
                </a:defRPr>
              </a:pPr>
              <a:r>
                <a:rPr sz="2000">
                  <a:latin typeface="Montserrat Light"/>
                  <a:ea typeface="Montserrat Light"/>
                  <a:cs typeface="Montserrat Light"/>
                  <a:sym typeface="Montserrat Light"/>
                </a:rPr>
                <a:t>of cholangiocytes from pluripotent stem cells</a:t>
              </a:r>
            </a:p>
          </p:txBody>
        </p:sp>
      </p:grpSp>
    </p:spTree>
  </p:cSld>
  <p:clrMapOvr>
    <a:masterClrMapping/>
  </p:clrMapOvr>
  <mc:AlternateContent xmlns:mc="http://schemas.openxmlformats.org/markup-compatibility/2006" xmlns:p14="http://schemas.microsoft.com/office/powerpoint/2010/main">
    <mc:Choice Requires="p14">
      <p:transition spd="slow" p14:dur="1625">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816"/>
                                        </p:tgtEl>
                                        <p:attrNameLst>
                                          <p:attrName>style.visibility</p:attrName>
                                        </p:attrNameLst>
                                      </p:cBhvr>
                                      <p:to>
                                        <p:strVal val="visible"/>
                                      </p:to>
                                    </p:set>
                                    <p:animEffect transition="in" filter="dissolve">
                                      <p:cBhvr>
                                        <p:cTn id="7" dur="1000"/>
                                        <p:tgtEl>
                                          <p:spTgt spid="1816"/>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1802"/>
                                        </p:tgtEl>
                                        <p:attrNameLst>
                                          <p:attrName>style.visibility</p:attrName>
                                        </p:attrNameLst>
                                      </p:cBhvr>
                                      <p:to>
                                        <p:strVal val="visible"/>
                                      </p:to>
                                    </p:set>
                                    <p:animEffect transition="in" filter="dissolve">
                                      <p:cBhvr>
                                        <p:cTn id="11" dur="1000"/>
                                        <p:tgtEl>
                                          <p:spTgt spid="1802"/>
                                        </p:tgtEl>
                                      </p:cBhvr>
                                    </p:animEffect>
                                  </p:childTnLst>
                                </p:cTn>
                              </p:par>
                            </p:childTnLst>
                          </p:cTn>
                        </p:par>
                        <p:par>
                          <p:cTn id="12" fill="hold">
                            <p:stCondLst>
                              <p:cond delay="2000"/>
                            </p:stCondLst>
                            <p:childTnLst>
                              <p:par>
                                <p:cTn id="13" presetID="9" presetClass="entr" fill="hold" grpId="3" nodeType="afterEffect">
                                  <p:stCondLst>
                                    <p:cond delay="0"/>
                                  </p:stCondLst>
                                  <p:iterate>
                                    <p:tmAbs val="0"/>
                                  </p:iterate>
                                  <p:childTnLst>
                                    <p:set>
                                      <p:cBhvr>
                                        <p:cTn id="14" fill="hold"/>
                                        <p:tgtEl>
                                          <p:spTgt spid="1811"/>
                                        </p:tgtEl>
                                        <p:attrNameLst>
                                          <p:attrName>style.visibility</p:attrName>
                                        </p:attrNameLst>
                                      </p:cBhvr>
                                      <p:to>
                                        <p:strVal val="visible"/>
                                      </p:to>
                                    </p:set>
                                    <p:animEffect transition="in" filter="dissolve">
                                      <p:cBhvr>
                                        <p:cTn id="15" dur="1000"/>
                                        <p:tgtEl>
                                          <p:spTgt spid="1811"/>
                                        </p:tgtEl>
                                      </p:cBhvr>
                                    </p:animEffect>
                                  </p:childTnLst>
                                </p:cTn>
                              </p:par>
                            </p:childTnLst>
                          </p:cTn>
                        </p:par>
                        <p:par>
                          <p:cTn id="16" fill="hold">
                            <p:stCondLst>
                              <p:cond delay="3000"/>
                            </p:stCondLst>
                            <p:childTnLst>
                              <p:par>
                                <p:cTn id="17" presetID="9" presetClass="entr" fill="hold" grpId="4" nodeType="afterEffect">
                                  <p:stCondLst>
                                    <p:cond delay="200"/>
                                  </p:stCondLst>
                                  <p:iterate>
                                    <p:tmAbs val="0"/>
                                  </p:iterate>
                                  <p:childTnLst>
                                    <p:set>
                                      <p:cBhvr>
                                        <p:cTn id="18" fill="hold"/>
                                        <p:tgtEl>
                                          <p:spTgt spid="1807"/>
                                        </p:tgtEl>
                                        <p:attrNameLst>
                                          <p:attrName>style.visibility</p:attrName>
                                        </p:attrNameLst>
                                      </p:cBhvr>
                                      <p:to>
                                        <p:strVal val="visible"/>
                                      </p:to>
                                    </p:set>
                                    <p:animEffect transition="in" filter="dissolve">
                                      <p:cBhvr>
                                        <p:cTn id="19" dur="1000"/>
                                        <p:tgtEl>
                                          <p:spTgt spid="1807"/>
                                        </p:tgtEl>
                                      </p:cBhvr>
                                    </p:animEffect>
                                  </p:childTnLst>
                                </p:cTn>
                              </p:par>
                            </p:childTnLst>
                          </p:cTn>
                        </p:par>
                        <p:par>
                          <p:cTn id="20" fill="hold">
                            <p:stCondLst>
                              <p:cond delay="4200"/>
                            </p:stCondLst>
                            <p:childTnLst>
                              <p:par>
                                <p:cTn id="21" presetID="9" presetClass="entr" fill="hold" grpId="5" nodeType="afterEffect">
                                  <p:stCondLst>
                                    <p:cond delay="0"/>
                                  </p:stCondLst>
                                  <p:iterate>
                                    <p:tmAbs val="0"/>
                                  </p:iterate>
                                  <p:childTnLst>
                                    <p:set>
                                      <p:cBhvr>
                                        <p:cTn id="22" fill="hold"/>
                                        <p:tgtEl>
                                          <p:spTgt spid="1820"/>
                                        </p:tgtEl>
                                        <p:attrNameLst>
                                          <p:attrName>style.visibility</p:attrName>
                                        </p:attrNameLst>
                                      </p:cBhvr>
                                      <p:to>
                                        <p:strVal val="visible"/>
                                      </p:to>
                                    </p:set>
                                    <p:animEffect transition="in" filter="dissolve">
                                      <p:cBhvr>
                                        <p:cTn id="23" dur="1000"/>
                                        <p:tgtEl>
                                          <p:spTgt spid="1820"/>
                                        </p:tgtEl>
                                      </p:cBhvr>
                                    </p:animEffect>
                                  </p:childTnLst>
                                </p:cTn>
                              </p:par>
                            </p:childTnLst>
                          </p:cTn>
                        </p:par>
                        <p:par>
                          <p:cTn id="24" fill="hold">
                            <p:stCondLst>
                              <p:cond delay="5200"/>
                            </p:stCondLst>
                            <p:childTnLst>
                              <p:par>
                                <p:cTn id="25" presetID="9" presetClass="entr" fill="hold" grpId="6" nodeType="afterEffect">
                                  <p:stCondLst>
                                    <p:cond delay="0"/>
                                  </p:stCondLst>
                                  <p:iterate>
                                    <p:tmAbs val="0"/>
                                  </p:iterate>
                                  <p:childTnLst>
                                    <p:set>
                                      <p:cBhvr>
                                        <p:cTn id="26" fill="hold"/>
                                        <p:tgtEl>
                                          <p:spTgt spid="1824"/>
                                        </p:tgtEl>
                                        <p:attrNameLst>
                                          <p:attrName>style.visibility</p:attrName>
                                        </p:attrNameLst>
                                      </p:cBhvr>
                                      <p:to>
                                        <p:strVal val="visible"/>
                                      </p:to>
                                    </p:set>
                                    <p:animEffect transition="in" filter="dissolve">
                                      <p:cBhvr>
                                        <p:cTn id="27" dur="1000"/>
                                        <p:tgtEl>
                                          <p:spTgt spid="1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 grpId="2" animBg="1" advAuto="0"/>
      <p:bldP spid="1807" grpId="4" animBg="1" advAuto="0"/>
      <p:bldP spid="1811" grpId="3" animBg="1" advAuto="0"/>
      <p:bldP spid="1816" grpId="1" animBg="1" advAuto="0"/>
      <p:bldP spid="1820" grpId="5" animBg="1" advAuto="0"/>
      <p:bldP spid="1824" grpId="6" animBg="1" advAuto="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6" name="Shape 1826"/>
          <p:cNvSpPr/>
          <p:nvPr/>
        </p:nvSpPr>
        <p:spPr>
          <a:xfrm>
            <a:off x="-2128" y="-48525"/>
            <a:ext cx="24388255" cy="13813051"/>
          </a:xfrm>
          <a:prstGeom prst="rect">
            <a:avLst/>
          </a:prstGeom>
          <a:solidFill>
            <a:schemeClr val="accent1">
              <a:hueOff val="273562"/>
              <a:satOff val="2937"/>
              <a:lumOff val="-22233"/>
              <a:alpha val="85122"/>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827" name="Shape 1827"/>
          <p:cNvSpPr/>
          <p:nvPr/>
        </p:nvSpPr>
        <p:spPr>
          <a:xfrm>
            <a:off x="-21575" y="-48525"/>
            <a:ext cx="24384001" cy="13813050"/>
          </a:xfrm>
          <a:prstGeom prst="rect">
            <a:avLst/>
          </a:prstGeom>
          <a:solidFill>
            <a:schemeClr val="accent5">
              <a:hueOff val="-522602"/>
              <a:satOff val="-6700"/>
              <a:lumOff val="-22320"/>
              <a:alpha val="15386"/>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828" name="Shape 1828"/>
          <p:cNvSpPr/>
          <p:nvPr/>
        </p:nvSpPr>
        <p:spPr>
          <a:xfrm>
            <a:off x="-23702" y="-31747"/>
            <a:ext cx="24388255" cy="13779496"/>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grpSp>
        <p:nvGrpSpPr>
          <p:cNvPr id="1831" name="Group 1831"/>
          <p:cNvGrpSpPr/>
          <p:nvPr/>
        </p:nvGrpSpPr>
        <p:grpSpPr>
          <a:xfrm>
            <a:off x="18486028" y="11652788"/>
            <a:ext cx="5008242" cy="1180295"/>
            <a:chOff x="0" y="0"/>
            <a:chExt cx="5008241" cy="1180293"/>
          </a:xfrm>
        </p:grpSpPr>
        <p:sp>
          <p:nvSpPr>
            <p:cNvPr id="1829" name="Shape 1829"/>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1830"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1832" name="Shape 1832"/>
          <p:cNvSpPr/>
          <p:nvPr/>
        </p:nvSpPr>
        <p:spPr>
          <a:xfrm>
            <a:off x="377380" y="390744"/>
            <a:ext cx="23629240"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7000" spc="560">
                <a:solidFill>
                  <a:srgbClr val="1D296F"/>
                </a:solidFill>
                <a:latin typeface="Montserrat"/>
                <a:ea typeface="Montserrat"/>
                <a:cs typeface="Montserrat"/>
                <a:sym typeface="Montserrat"/>
              </a:defRPr>
            </a:pPr>
            <a:r>
              <a:t>2016 ULTRA HIGH IMPACT PAPERS</a:t>
            </a:r>
            <a:r>
              <a:rPr>
                <a:solidFill>
                  <a:srgbClr val="FF85FF"/>
                </a:solidFill>
              </a:rPr>
              <a:t>/PUBLISHED</a:t>
            </a:r>
          </a:p>
        </p:txBody>
      </p:sp>
      <p:grpSp>
        <p:nvGrpSpPr>
          <p:cNvPr id="1836" name="Group 1836"/>
          <p:cNvGrpSpPr/>
          <p:nvPr/>
        </p:nvGrpSpPr>
        <p:grpSpPr>
          <a:xfrm>
            <a:off x="724136" y="2593286"/>
            <a:ext cx="10224129" cy="3832914"/>
            <a:chOff x="0" y="0"/>
            <a:chExt cx="10224127" cy="3832913"/>
          </a:xfrm>
        </p:grpSpPr>
        <p:sp>
          <p:nvSpPr>
            <p:cNvPr id="1833" name="Shape 1833"/>
            <p:cNvSpPr/>
            <p:nvPr/>
          </p:nvSpPr>
          <p:spPr>
            <a:xfrm>
              <a:off x="2956102" y="759613"/>
              <a:ext cx="3768574"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MICHAEL FEHLINGS</a:t>
              </a:r>
            </a:p>
          </p:txBody>
        </p:sp>
        <p:sp>
          <p:nvSpPr>
            <p:cNvPr id="1834" name="Shape 1834"/>
            <p:cNvSpPr/>
            <p:nvPr/>
          </p:nvSpPr>
          <p:spPr>
            <a:xfrm>
              <a:off x="3123303" y="1401218"/>
              <a:ext cx="7100825" cy="10304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584200">
                <a:defRPr sz="2900">
                  <a:solidFill>
                    <a:srgbClr val="1D296F"/>
                  </a:solidFill>
                  <a:latin typeface="Montserrat"/>
                  <a:ea typeface="Montserrat"/>
                  <a:cs typeface="Montserrat"/>
                  <a:sym typeface="Montserrat"/>
                </a:defRPr>
              </a:pPr>
              <a:r>
                <a:rPr sz="2000"/>
                <a:t>Publication in  </a:t>
              </a:r>
              <a:r>
                <a:rPr sz="2000">
                  <a:latin typeface="Montserrat Semi Bold"/>
                  <a:ea typeface="Montserrat Semi Bold"/>
                  <a:cs typeface="Montserrat Semi Bold"/>
                  <a:sym typeface="Montserrat Semi Bold"/>
                </a:rPr>
                <a:t>SCIENCE TRANSLATIONAL MEDICINE </a:t>
              </a:r>
            </a:p>
            <a:p>
              <a:pPr algn="l" defTabSz="584200">
                <a:defRPr sz="2900">
                  <a:solidFill>
                    <a:srgbClr val="1D296F"/>
                  </a:solidFill>
                  <a:latin typeface="Montserrat"/>
                  <a:ea typeface="Montserrat"/>
                  <a:cs typeface="Montserrat"/>
                  <a:sym typeface="Montserrat"/>
                </a:defRPr>
              </a:pPr>
              <a:r>
                <a:rPr sz="2000"/>
                <a:t>on the use of riluzole on protection against spinal cord </a:t>
              </a:r>
            </a:p>
            <a:p>
              <a:pPr algn="l" defTabSz="584200">
                <a:defRPr sz="2900">
                  <a:solidFill>
                    <a:srgbClr val="1D296F"/>
                  </a:solidFill>
                  <a:latin typeface="Montserrat"/>
                  <a:ea typeface="Montserrat"/>
                  <a:cs typeface="Montserrat"/>
                  <a:sym typeface="Montserrat"/>
                </a:defRPr>
              </a:pPr>
              <a:r>
                <a:rPr sz="2000"/>
                <a:t>injury in cervical spinal myelopathy</a:t>
              </a:r>
            </a:p>
          </p:txBody>
        </p:sp>
        <p:pic>
          <p:nvPicPr>
            <p:cNvPr id="1835" name="pasted-imag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2682723" cy="3832914"/>
            </a:xfrm>
            <a:prstGeom prst="rect">
              <a:avLst/>
            </a:prstGeom>
            <a:ln w="12700" cap="flat">
              <a:noFill/>
              <a:miter lim="400000"/>
            </a:ln>
            <a:effectLst/>
          </p:spPr>
        </p:pic>
      </p:grpSp>
      <p:grpSp>
        <p:nvGrpSpPr>
          <p:cNvPr id="1840" name="Group 1840"/>
          <p:cNvGrpSpPr/>
          <p:nvPr/>
        </p:nvGrpSpPr>
        <p:grpSpPr>
          <a:xfrm>
            <a:off x="14632212" y="2422621"/>
            <a:ext cx="7890862" cy="2651105"/>
            <a:chOff x="0" y="0"/>
            <a:chExt cx="7890860" cy="2651104"/>
          </a:xfrm>
        </p:grpSpPr>
        <p:sp>
          <p:nvSpPr>
            <p:cNvPr id="1837" name="Shape 1837"/>
            <p:cNvSpPr/>
            <p:nvPr/>
          </p:nvSpPr>
          <p:spPr>
            <a:xfrm>
              <a:off x="681227" y="428437"/>
              <a:ext cx="4688587"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SANDRA DE MONTBRUN</a:t>
              </a:r>
            </a:p>
          </p:txBody>
        </p:sp>
        <p:sp>
          <p:nvSpPr>
            <p:cNvPr id="1838" name="Shape 1838"/>
            <p:cNvSpPr/>
            <p:nvPr/>
          </p:nvSpPr>
          <p:spPr>
            <a:xfrm>
              <a:off x="0" y="1140523"/>
              <a:ext cx="5361687" cy="10304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defTabSz="584200">
                <a:defRPr sz="2900">
                  <a:solidFill>
                    <a:srgbClr val="1D296F"/>
                  </a:solidFill>
                  <a:latin typeface="Montserrat"/>
                  <a:ea typeface="Montserrat"/>
                  <a:cs typeface="Montserrat"/>
                  <a:sym typeface="Montserrat"/>
                </a:defRPr>
              </a:pPr>
              <a:r>
                <a:rPr sz="2000"/>
                <a:t>Publication in  </a:t>
              </a:r>
              <a:r>
                <a:rPr sz="2000">
                  <a:latin typeface="Montserrat Semi Bold"/>
                  <a:ea typeface="Montserrat Semi Bold"/>
                  <a:cs typeface="Montserrat Semi Bold"/>
                  <a:sym typeface="Montserrat Semi Bold"/>
                </a:rPr>
                <a:t>ANNALS OF SURGERY  </a:t>
              </a:r>
              <a:endParaRPr sz="2000">
                <a:latin typeface="Montserrat Light"/>
                <a:ea typeface="Montserrat Light"/>
                <a:cs typeface="Montserrat Light"/>
                <a:sym typeface="Montserrat Light"/>
              </a:endParaRPr>
            </a:p>
            <a:p>
              <a:pPr algn="r" defTabSz="584200">
                <a:defRPr sz="2900">
                  <a:solidFill>
                    <a:srgbClr val="1D296F"/>
                  </a:solidFill>
                  <a:latin typeface="Montserrat"/>
                  <a:ea typeface="Montserrat"/>
                  <a:cs typeface="Montserrat"/>
                  <a:sym typeface="Montserrat"/>
                </a:defRPr>
              </a:pPr>
              <a:r>
                <a:rPr sz="2000"/>
                <a:t>on implementing a national certification </a:t>
              </a:r>
            </a:p>
            <a:p>
              <a:pPr algn="r" defTabSz="584200">
                <a:defRPr sz="2900">
                  <a:solidFill>
                    <a:srgbClr val="1D296F"/>
                  </a:solidFill>
                  <a:latin typeface="Montserrat"/>
                  <a:ea typeface="Montserrat"/>
                  <a:cs typeface="Montserrat"/>
                  <a:sym typeface="Montserrat"/>
                </a:defRPr>
              </a:pPr>
              <a:r>
                <a:rPr sz="2000"/>
                <a:t>skills examination</a:t>
              </a:r>
            </a:p>
          </p:txBody>
        </p:sp>
        <p:pic>
          <p:nvPicPr>
            <p:cNvPr id="1839" name="de Montbrun, S. 2013.jpe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891808" y="0"/>
              <a:ext cx="1999053" cy="2651105"/>
            </a:xfrm>
            <a:prstGeom prst="rect">
              <a:avLst/>
            </a:prstGeom>
            <a:ln w="25400" cap="flat">
              <a:noFill/>
              <a:miter lim="400000"/>
            </a:ln>
            <a:effectLst>
              <a:outerShdw blurRad="254000" dist="127000" dir="5400000" rotWithShape="0">
                <a:srgbClr val="000000">
                  <a:alpha val="70000"/>
                </a:srgbClr>
              </a:outerShdw>
            </a:effectLst>
          </p:spPr>
        </p:pic>
      </p:grpSp>
      <p:grpSp>
        <p:nvGrpSpPr>
          <p:cNvPr id="1844" name="Group 1844"/>
          <p:cNvGrpSpPr/>
          <p:nvPr/>
        </p:nvGrpSpPr>
        <p:grpSpPr>
          <a:xfrm>
            <a:off x="619383" y="7918577"/>
            <a:ext cx="10735041" cy="2316163"/>
            <a:chOff x="0" y="0"/>
            <a:chExt cx="10735040" cy="2316162"/>
          </a:xfrm>
        </p:grpSpPr>
        <p:sp>
          <p:nvSpPr>
            <p:cNvPr id="1841" name="Shape 1841"/>
            <p:cNvSpPr/>
            <p:nvPr/>
          </p:nvSpPr>
          <p:spPr>
            <a:xfrm>
              <a:off x="3331874" y="264963"/>
              <a:ext cx="3053335"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MARC JESCHKE</a:t>
              </a:r>
            </a:p>
          </p:txBody>
        </p:sp>
        <p:sp>
          <p:nvSpPr>
            <p:cNvPr id="1842" name="Shape 1842"/>
            <p:cNvSpPr/>
            <p:nvPr/>
          </p:nvSpPr>
          <p:spPr>
            <a:xfrm>
              <a:off x="3464290" y="982100"/>
              <a:ext cx="7270751" cy="7256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584200">
                <a:defRPr sz="2000">
                  <a:solidFill>
                    <a:srgbClr val="1D296F"/>
                  </a:solidFill>
                  <a:latin typeface="Montserrat"/>
                  <a:ea typeface="Montserrat"/>
                  <a:cs typeface="Montserrat"/>
                  <a:sym typeface="Montserrat"/>
                </a:defRPr>
              </a:pPr>
              <a:r>
                <a:rPr>
                  <a:latin typeface="Montserrat Semi Bold"/>
                  <a:ea typeface="Montserrat Semi Bold"/>
                  <a:cs typeface="Montserrat Semi Bold"/>
                  <a:sym typeface="Montserrat Semi Bold"/>
                </a:rPr>
                <a:t>ANNALS OF SURGERY</a:t>
              </a:r>
              <a:r>
                <a:t> publication on impaired immune</a:t>
              </a:r>
            </a:p>
            <a:p>
              <a:pPr algn="l" defTabSz="584200">
                <a:defRPr sz="2000">
                  <a:solidFill>
                    <a:srgbClr val="1D296F"/>
                  </a:solidFill>
                  <a:latin typeface="Montserrat"/>
                  <a:ea typeface="Montserrat"/>
                  <a:cs typeface="Montserrat"/>
                  <a:sym typeface="Montserrat"/>
                </a:defRPr>
              </a:pPr>
              <a:r>
                <a:t>response in elderly burn patients</a:t>
              </a:r>
            </a:p>
          </p:txBody>
        </p:sp>
        <p:pic>
          <p:nvPicPr>
            <p:cNvPr id="1843" name="Jeschke, M. 2013.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0"/>
              <a:ext cx="2990379" cy="2316163"/>
            </a:xfrm>
            <a:custGeom>
              <a:avLst/>
              <a:gdLst/>
              <a:ahLst/>
              <a:cxnLst>
                <a:cxn ang="0">
                  <a:pos x="wd2" y="hd2"/>
                </a:cxn>
                <a:cxn ang="5400000">
                  <a:pos x="wd2" y="hd2"/>
                </a:cxn>
                <a:cxn ang="10800000">
                  <a:pos x="wd2" y="hd2"/>
                </a:cxn>
                <a:cxn ang="16200000">
                  <a:pos x="wd2" y="hd2"/>
                </a:cxn>
              </a:cxnLst>
              <a:rect l="0" t="0" r="r" b="b"/>
              <a:pathLst>
                <a:path w="21600" h="21600" extrusionOk="0">
                  <a:moveTo>
                    <a:pt x="1726" y="0"/>
                  </a:moveTo>
                  <a:cubicBezTo>
                    <a:pt x="773" y="0"/>
                    <a:pt x="0" y="998"/>
                    <a:pt x="0" y="2228"/>
                  </a:cubicBezTo>
                  <a:lnTo>
                    <a:pt x="0" y="19372"/>
                  </a:lnTo>
                  <a:cubicBezTo>
                    <a:pt x="0" y="20602"/>
                    <a:pt x="773" y="21600"/>
                    <a:pt x="1726" y="21600"/>
                  </a:cubicBezTo>
                  <a:lnTo>
                    <a:pt x="19874" y="21600"/>
                  </a:lnTo>
                  <a:cubicBezTo>
                    <a:pt x="20827" y="21600"/>
                    <a:pt x="21600" y="20602"/>
                    <a:pt x="21600" y="19372"/>
                  </a:cubicBezTo>
                  <a:lnTo>
                    <a:pt x="21600" y="2228"/>
                  </a:lnTo>
                  <a:cubicBezTo>
                    <a:pt x="21600" y="998"/>
                    <a:pt x="20827" y="0"/>
                    <a:pt x="19874" y="0"/>
                  </a:cubicBezTo>
                  <a:lnTo>
                    <a:pt x="1726" y="0"/>
                  </a:lnTo>
                  <a:close/>
                </a:path>
              </a:pathLst>
            </a:custGeom>
            <a:ln w="12700" cap="flat">
              <a:noFill/>
              <a:miter lim="400000"/>
            </a:ln>
            <a:effectLst/>
          </p:spPr>
        </p:pic>
      </p:grpSp>
      <p:grpSp>
        <p:nvGrpSpPr>
          <p:cNvPr id="1848" name="Group 1848"/>
          <p:cNvGrpSpPr/>
          <p:nvPr/>
        </p:nvGrpSpPr>
        <p:grpSpPr>
          <a:xfrm>
            <a:off x="13851520" y="7602027"/>
            <a:ext cx="9034518" cy="1956198"/>
            <a:chOff x="0" y="1190"/>
            <a:chExt cx="9034516" cy="1956196"/>
          </a:xfrm>
        </p:grpSpPr>
        <p:sp>
          <p:nvSpPr>
            <p:cNvPr id="1845" name="Shape 1845"/>
            <p:cNvSpPr/>
            <p:nvPr/>
          </p:nvSpPr>
          <p:spPr>
            <a:xfrm>
              <a:off x="2528718" y="164373"/>
              <a:ext cx="3332138"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lnSpc>
                  <a:spcPct val="170000"/>
                </a:lnSpc>
                <a:defRPr sz="2900">
                  <a:solidFill>
                    <a:srgbClr val="1D296F"/>
                  </a:solidFill>
                  <a:latin typeface="Montserrat"/>
                  <a:ea typeface="Montserrat"/>
                  <a:cs typeface="Montserrat"/>
                  <a:sym typeface="Montserrat"/>
                </a:defRPr>
              </a:lvl1pPr>
            </a:lstStyle>
            <a:p>
              <a:r>
                <a:t>GELAREH ZADEH</a:t>
              </a:r>
            </a:p>
          </p:txBody>
        </p:sp>
        <p:sp>
          <p:nvSpPr>
            <p:cNvPr id="1846" name="Shape 1846"/>
            <p:cNvSpPr/>
            <p:nvPr/>
          </p:nvSpPr>
          <p:spPr>
            <a:xfrm>
              <a:off x="0" y="895850"/>
              <a:ext cx="5685537" cy="7256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584200">
                <a:defRPr sz="2900">
                  <a:solidFill>
                    <a:srgbClr val="1D296F"/>
                  </a:solidFill>
                  <a:latin typeface="Montserrat"/>
                  <a:ea typeface="Montserrat"/>
                  <a:cs typeface="Montserrat"/>
                  <a:sym typeface="Montserrat"/>
                </a:defRPr>
              </a:pPr>
              <a:r>
                <a:rPr sz="2000"/>
                <a:t>Publication in  </a:t>
              </a:r>
              <a:r>
                <a:rPr sz="2000">
                  <a:latin typeface="Montserrat Semi Bold"/>
                  <a:ea typeface="Montserrat Semi Bold"/>
                  <a:cs typeface="Montserrat Semi Bold"/>
                  <a:sym typeface="Montserrat Semi Bold"/>
                </a:rPr>
                <a:t>CANCER CELL  </a:t>
              </a:r>
              <a:r>
                <a:rPr sz="2000"/>
                <a:t>on the role of</a:t>
              </a:r>
            </a:p>
            <a:p>
              <a:pPr algn="l" defTabSz="584200">
                <a:defRPr sz="2900">
                  <a:solidFill>
                    <a:srgbClr val="1D296F"/>
                  </a:solidFill>
                  <a:latin typeface="Montserrat"/>
                  <a:ea typeface="Montserrat"/>
                  <a:cs typeface="Montserrat"/>
                  <a:sym typeface="Montserrat"/>
                </a:defRPr>
              </a:pPr>
              <a:r>
                <a:rPr sz="2000"/>
                <a:t>IDH1 in glioblastoma multiforme and cancer</a:t>
              </a:r>
            </a:p>
          </p:txBody>
        </p:sp>
        <p:pic>
          <p:nvPicPr>
            <p:cNvPr id="1847" name="Zadeh, G. 2013.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507216" y="1190"/>
              <a:ext cx="2527301" cy="1956198"/>
            </a:xfrm>
            <a:custGeom>
              <a:avLst/>
              <a:gdLst/>
              <a:ahLst/>
              <a:cxnLst>
                <a:cxn ang="0">
                  <a:pos x="wd2" y="hd2"/>
                </a:cxn>
                <a:cxn ang="5400000">
                  <a:pos x="wd2" y="hd2"/>
                </a:cxn>
                <a:cxn ang="10800000">
                  <a:pos x="wd2" y="hd2"/>
                </a:cxn>
                <a:cxn ang="16200000">
                  <a:pos x="wd2" y="hd2"/>
                </a:cxn>
              </a:cxnLst>
              <a:rect l="0" t="0" r="r" b="b"/>
              <a:pathLst>
                <a:path w="21600" h="21600" extrusionOk="0">
                  <a:moveTo>
                    <a:pt x="1621" y="0"/>
                  </a:moveTo>
                  <a:cubicBezTo>
                    <a:pt x="718" y="71"/>
                    <a:pt x="0" y="1032"/>
                    <a:pt x="0" y="2217"/>
                  </a:cubicBezTo>
                  <a:lnTo>
                    <a:pt x="0" y="19374"/>
                  </a:lnTo>
                  <a:cubicBezTo>
                    <a:pt x="0" y="20605"/>
                    <a:pt x="773" y="21600"/>
                    <a:pt x="1727" y="21600"/>
                  </a:cubicBezTo>
                  <a:lnTo>
                    <a:pt x="19873" y="21600"/>
                  </a:lnTo>
                  <a:cubicBezTo>
                    <a:pt x="20827" y="21600"/>
                    <a:pt x="21600" y="20605"/>
                    <a:pt x="21600" y="19374"/>
                  </a:cubicBezTo>
                  <a:lnTo>
                    <a:pt x="21600" y="2217"/>
                  </a:lnTo>
                  <a:cubicBezTo>
                    <a:pt x="21600" y="1032"/>
                    <a:pt x="20882" y="71"/>
                    <a:pt x="19979" y="0"/>
                  </a:cubicBezTo>
                  <a:lnTo>
                    <a:pt x="1621" y="0"/>
                  </a:lnTo>
                  <a:close/>
                </a:path>
              </a:pathLst>
            </a:custGeom>
            <a:ln w="25400" cap="flat">
              <a:noFill/>
              <a:miter lim="400000"/>
            </a:ln>
            <a:effectLst>
              <a:outerShdw blurRad="254000" dist="127000" dir="5400000" rotWithShape="0">
                <a:srgbClr val="000000">
                  <a:alpha val="70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836"/>
                                        </p:tgtEl>
                                        <p:attrNameLst>
                                          <p:attrName>style.visibility</p:attrName>
                                        </p:attrNameLst>
                                      </p:cBhvr>
                                      <p:to>
                                        <p:strVal val="visible"/>
                                      </p:to>
                                    </p:set>
                                    <p:animEffect transition="in" filter="dissolve">
                                      <p:cBhvr>
                                        <p:cTn id="7" dur="1000"/>
                                        <p:tgtEl>
                                          <p:spTgt spid="1836"/>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1844"/>
                                        </p:tgtEl>
                                        <p:attrNameLst>
                                          <p:attrName>style.visibility</p:attrName>
                                        </p:attrNameLst>
                                      </p:cBhvr>
                                      <p:to>
                                        <p:strVal val="visible"/>
                                      </p:to>
                                    </p:set>
                                    <p:animEffect transition="in" filter="dissolve">
                                      <p:cBhvr>
                                        <p:cTn id="11" dur="1000"/>
                                        <p:tgtEl>
                                          <p:spTgt spid="1844"/>
                                        </p:tgtEl>
                                      </p:cBhvr>
                                    </p:animEffect>
                                  </p:childTnLst>
                                </p:cTn>
                              </p:par>
                            </p:childTnLst>
                          </p:cTn>
                        </p:par>
                        <p:par>
                          <p:cTn id="12" fill="hold">
                            <p:stCondLst>
                              <p:cond delay="2000"/>
                            </p:stCondLst>
                            <p:childTnLst>
                              <p:par>
                                <p:cTn id="13" presetID="9" presetClass="entr" fill="hold" grpId="3" nodeType="afterEffect">
                                  <p:stCondLst>
                                    <p:cond delay="0"/>
                                  </p:stCondLst>
                                  <p:iterate>
                                    <p:tmAbs val="0"/>
                                  </p:iterate>
                                  <p:childTnLst>
                                    <p:set>
                                      <p:cBhvr>
                                        <p:cTn id="14" fill="hold"/>
                                        <p:tgtEl>
                                          <p:spTgt spid="1840"/>
                                        </p:tgtEl>
                                        <p:attrNameLst>
                                          <p:attrName>style.visibility</p:attrName>
                                        </p:attrNameLst>
                                      </p:cBhvr>
                                      <p:to>
                                        <p:strVal val="visible"/>
                                      </p:to>
                                    </p:set>
                                    <p:animEffect transition="in" filter="dissolve">
                                      <p:cBhvr>
                                        <p:cTn id="15" dur="1000"/>
                                        <p:tgtEl>
                                          <p:spTgt spid="1840"/>
                                        </p:tgtEl>
                                      </p:cBhvr>
                                    </p:animEffect>
                                  </p:childTnLst>
                                </p:cTn>
                              </p:par>
                            </p:childTnLst>
                          </p:cTn>
                        </p:par>
                        <p:par>
                          <p:cTn id="16" fill="hold">
                            <p:stCondLst>
                              <p:cond delay="3000"/>
                            </p:stCondLst>
                            <p:childTnLst>
                              <p:par>
                                <p:cTn id="17" presetID="9" presetClass="entr" fill="hold" grpId="4" nodeType="afterEffect">
                                  <p:stCondLst>
                                    <p:cond delay="0"/>
                                  </p:stCondLst>
                                  <p:iterate>
                                    <p:tmAbs val="0"/>
                                  </p:iterate>
                                  <p:childTnLst>
                                    <p:set>
                                      <p:cBhvr>
                                        <p:cTn id="18" fill="hold"/>
                                        <p:tgtEl>
                                          <p:spTgt spid="1848"/>
                                        </p:tgtEl>
                                        <p:attrNameLst>
                                          <p:attrName>style.visibility</p:attrName>
                                        </p:attrNameLst>
                                      </p:cBhvr>
                                      <p:to>
                                        <p:strVal val="visible"/>
                                      </p:to>
                                    </p:set>
                                    <p:animEffect transition="in" filter="dissolve">
                                      <p:cBhvr>
                                        <p:cTn id="19" dur="1000"/>
                                        <p:tgtEl>
                                          <p:spTgt spid="1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6" grpId="1" animBg="1" advAuto="0"/>
      <p:bldP spid="1840" grpId="3" animBg="1" advAuto="0"/>
      <p:bldP spid="1844" grpId="2" animBg="1" advAuto="0"/>
      <p:bldP spid="1848" grpId="4"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0" name="Shape 1850"/>
          <p:cNvSpPr/>
          <p:nvPr/>
        </p:nvSpPr>
        <p:spPr>
          <a:xfrm>
            <a:off x="-2128" y="-48525"/>
            <a:ext cx="24388255" cy="13813051"/>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pic>
        <p:nvPicPr>
          <p:cNvPr id="1851" name="OrthopaedicSurgeryPhotoshoot_KaylaRocca-4387.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247497" y="736600"/>
            <a:ext cx="24479628" cy="14046411"/>
          </a:xfrm>
          <a:custGeom>
            <a:avLst/>
            <a:gdLst/>
            <a:ahLst/>
            <a:cxnLst>
              <a:cxn ang="0">
                <a:pos x="wd2" y="hd2"/>
              </a:cxn>
              <a:cxn ang="5400000">
                <a:pos x="wd2" y="hd2"/>
              </a:cxn>
              <a:cxn ang="10800000">
                <a:pos x="wd2" y="hd2"/>
              </a:cxn>
              <a:cxn ang="16200000">
                <a:pos x="wd2" y="hd2"/>
              </a:cxn>
            </a:cxnLst>
            <a:rect l="0" t="0" r="r" b="b"/>
            <a:pathLst>
              <a:path w="21600" h="21600" extrusionOk="0">
                <a:moveTo>
                  <a:pt x="11256" y="0"/>
                </a:moveTo>
                <a:lnTo>
                  <a:pt x="7728" y="6184"/>
                </a:lnTo>
                <a:lnTo>
                  <a:pt x="7240" y="8444"/>
                </a:lnTo>
                <a:lnTo>
                  <a:pt x="0" y="18250"/>
                </a:lnTo>
                <a:lnTo>
                  <a:pt x="0" y="21536"/>
                </a:lnTo>
                <a:lnTo>
                  <a:pt x="21600" y="21600"/>
                </a:lnTo>
                <a:lnTo>
                  <a:pt x="21600" y="0"/>
                </a:lnTo>
                <a:lnTo>
                  <a:pt x="11256" y="0"/>
                </a:lnTo>
                <a:close/>
              </a:path>
            </a:pathLst>
          </a:custGeom>
          <a:ln w="12700">
            <a:miter lim="400000"/>
          </a:ln>
        </p:spPr>
      </p:pic>
      <p:sp>
        <p:nvSpPr>
          <p:cNvPr id="1852" name="Shape 1852"/>
          <p:cNvSpPr/>
          <p:nvPr/>
        </p:nvSpPr>
        <p:spPr>
          <a:xfrm>
            <a:off x="799622" y="808322"/>
            <a:ext cx="12935903" cy="238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7500" spc="600">
                <a:solidFill>
                  <a:srgbClr val="1D296F"/>
                </a:solidFill>
                <a:latin typeface="Montserrat"/>
                <a:ea typeface="Montserrat"/>
                <a:cs typeface="Montserrat"/>
                <a:sym typeface="Montserrat"/>
              </a:defRPr>
            </a:pPr>
            <a:r>
              <a:t>COMING YOUR WAY IN </a:t>
            </a:r>
          </a:p>
          <a:p>
            <a:pPr>
              <a:defRPr sz="7500" spc="600">
                <a:solidFill>
                  <a:srgbClr val="1D296F"/>
                </a:solidFill>
                <a:latin typeface="Montserrat"/>
                <a:ea typeface="Montserrat"/>
                <a:cs typeface="Montserrat"/>
                <a:sym typeface="Montserrat"/>
              </a:defRPr>
            </a:pPr>
            <a:r>
              <a:rPr>
                <a:solidFill>
                  <a:srgbClr val="FF85FF"/>
                </a:solidFill>
              </a:rPr>
              <a:t>2016-2017</a:t>
            </a:r>
          </a:p>
        </p:txBody>
      </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4" name="Shape 1854"/>
          <p:cNvSpPr/>
          <p:nvPr/>
        </p:nvSpPr>
        <p:spPr>
          <a:xfrm>
            <a:off x="-2128" y="-48525"/>
            <a:ext cx="24388255" cy="13813051"/>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855" name="Shape 1855"/>
          <p:cNvSpPr/>
          <p:nvPr/>
        </p:nvSpPr>
        <p:spPr>
          <a:xfrm>
            <a:off x="3693402" y="7674527"/>
            <a:ext cx="18653508" cy="47726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66346" indent="-366346" algn="l" defTabSz="584200">
              <a:lnSpc>
                <a:spcPct val="120000"/>
              </a:lnSpc>
              <a:spcBef>
                <a:spcPts val="800"/>
              </a:spcBef>
              <a:buSzPct val="75000"/>
              <a:buChar char="•"/>
              <a:defRPr sz="3200">
                <a:solidFill>
                  <a:srgbClr val="1D296F"/>
                </a:solidFill>
                <a:latin typeface="Lato Regular"/>
                <a:ea typeface="Lato Regular"/>
                <a:cs typeface="Lato Regular"/>
                <a:sym typeface="Lato Regular"/>
              </a:defRPr>
            </a:pPr>
            <a:r>
              <a:t>Keynote Speaker = Dr Barry McLellan, President and CEO Sunnybrook Health Sciences Centre</a:t>
            </a:r>
          </a:p>
          <a:p>
            <a:pPr marL="366346" indent="-366346" algn="l" defTabSz="584200">
              <a:lnSpc>
                <a:spcPct val="120000"/>
              </a:lnSpc>
              <a:spcBef>
                <a:spcPts val="800"/>
              </a:spcBef>
              <a:buSzPct val="75000"/>
              <a:buChar char="•"/>
              <a:defRPr sz="3200">
                <a:solidFill>
                  <a:srgbClr val="1D296F"/>
                </a:solidFill>
                <a:latin typeface="Lato Regular"/>
                <a:ea typeface="Lato Regular"/>
                <a:cs typeface="Lato Regular"/>
                <a:sym typeface="Lato Regular"/>
              </a:defRPr>
            </a:pPr>
            <a:r>
              <a:t>Competency based education and assessments</a:t>
            </a:r>
          </a:p>
          <a:p>
            <a:pPr marL="366346" indent="-366346" algn="l" defTabSz="584200">
              <a:lnSpc>
                <a:spcPct val="120000"/>
              </a:lnSpc>
              <a:spcBef>
                <a:spcPts val="800"/>
              </a:spcBef>
              <a:buSzPct val="75000"/>
              <a:buChar char="•"/>
              <a:defRPr sz="3200">
                <a:solidFill>
                  <a:srgbClr val="1D296F"/>
                </a:solidFill>
                <a:latin typeface="Lato Regular"/>
                <a:ea typeface="Lato Regular"/>
                <a:cs typeface="Lato Regular"/>
                <a:sym typeface="Lato Regular"/>
              </a:defRPr>
            </a:pPr>
            <a:r>
              <a:t>Competency by design</a:t>
            </a:r>
          </a:p>
          <a:p>
            <a:pPr marL="366346" indent="-366346" algn="l" defTabSz="584200">
              <a:lnSpc>
                <a:spcPct val="120000"/>
              </a:lnSpc>
              <a:spcBef>
                <a:spcPts val="800"/>
              </a:spcBef>
              <a:buSzPct val="75000"/>
              <a:buChar char="•"/>
              <a:defRPr sz="3200">
                <a:solidFill>
                  <a:srgbClr val="1D296F"/>
                </a:solidFill>
                <a:latin typeface="Lato Regular"/>
                <a:ea typeface="Lato Regular"/>
                <a:cs typeface="Lato Regular"/>
                <a:sym typeface="Lato Regular"/>
              </a:defRPr>
            </a:pPr>
            <a:r>
              <a:t>New technologies - apps and medical devices</a:t>
            </a:r>
          </a:p>
          <a:p>
            <a:pPr marL="366346" indent="-366346" algn="l" defTabSz="584200">
              <a:lnSpc>
                <a:spcPct val="120000"/>
              </a:lnSpc>
              <a:spcBef>
                <a:spcPts val="800"/>
              </a:spcBef>
              <a:buSzPct val="75000"/>
              <a:buChar char="•"/>
              <a:defRPr sz="3200">
                <a:solidFill>
                  <a:srgbClr val="1D296F"/>
                </a:solidFill>
                <a:latin typeface="Lato Regular"/>
                <a:ea typeface="Lato Regular"/>
                <a:cs typeface="Lato Regular"/>
                <a:sym typeface="Lato Regular"/>
              </a:defRPr>
            </a:pPr>
            <a:r>
              <a:t>Physician well being and mindfulness</a:t>
            </a:r>
          </a:p>
          <a:p>
            <a:pPr marL="366346" indent="-366346" algn="l" defTabSz="584200">
              <a:lnSpc>
                <a:spcPct val="120000"/>
              </a:lnSpc>
              <a:spcBef>
                <a:spcPts val="800"/>
              </a:spcBef>
              <a:buSzPct val="75000"/>
              <a:buChar char="•"/>
              <a:defRPr sz="3200">
                <a:solidFill>
                  <a:srgbClr val="1D296F"/>
                </a:solidFill>
                <a:latin typeface="Lato Regular"/>
                <a:ea typeface="Lato Regular"/>
                <a:cs typeface="Lato Regular"/>
                <a:sym typeface="Lato Regular"/>
              </a:defRPr>
            </a:pPr>
            <a:r>
              <a:t>Academic promotion - understanding the process</a:t>
            </a:r>
          </a:p>
          <a:p>
            <a:pPr marL="366346" indent="-366346" algn="l" defTabSz="584200">
              <a:lnSpc>
                <a:spcPct val="120000"/>
              </a:lnSpc>
              <a:spcBef>
                <a:spcPts val="800"/>
              </a:spcBef>
              <a:buSzPct val="75000"/>
              <a:buChar char="•"/>
              <a:defRPr sz="3200">
                <a:solidFill>
                  <a:srgbClr val="1D296F"/>
                </a:solidFill>
                <a:latin typeface="Lato Regular"/>
                <a:ea typeface="Lato Regular"/>
                <a:cs typeface="Lato Regular"/>
                <a:sym typeface="Lato Regular"/>
              </a:defRPr>
            </a:pPr>
            <a:r>
              <a:t>Awards presentations in Dept Surgery</a:t>
            </a:r>
          </a:p>
        </p:txBody>
      </p:sp>
      <p:sp>
        <p:nvSpPr>
          <p:cNvPr id="1856" name="Shape 1856"/>
          <p:cNvSpPr/>
          <p:nvPr/>
        </p:nvSpPr>
        <p:spPr>
          <a:xfrm>
            <a:off x="3140995" y="4088484"/>
            <a:ext cx="18102010"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8500" spc="680">
                <a:solidFill>
                  <a:srgbClr val="1D296F"/>
                </a:solidFill>
                <a:latin typeface="Montserrat"/>
                <a:ea typeface="Montserrat"/>
                <a:cs typeface="Montserrat"/>
                <a:sym typeface="Montserrat"/>
              </a:defRPr>
            </a:lvl1pPr>
          </a:lstStyle>
          <a:p>
            <a:r>
              <a:t>FACULTY DEVELOPMENT DAY</a:t>
            </a:r>
          </a:p>
        </p:txBody>
      </p:sp>
      <p:sp>
        <p:nvSpPr>
          <p:cNvPr id="1857" name="Shape 1857"/>
          <p:cNvSpPr/>
          <p:nvPr/>
        </p:nvSpPr>
        <p:spPr>
          <a:xfrm>
            <a:off x="3663399" y="-161015"/>
            <a:ext cx="16803034" cy="4321258"/>
          </a:xfrm>
          <a:custGeom>
            <a:avLst/>
            <a:gdLst/>
            <a:ahLst/>
            <a:cxnLst>
              <a:cxn ang="0">
                <a:pos x="wd2" y="hd2"/>
              </a:cxn>
              <a:cxn ang="5400000">
                <a:pos x="wd2" y="hd2"/>
              </a:cxn>
              <a:cxn ang="10800000">
                <a:pos x="wd2" y="hd2"/>
              </a:cxn>
              <a:cxn ang="16200000">
                <a:pos x="wd2" y="hd2"/>
              </a:cxn>
            </a:cxnLst>
            <a:rect l="0" t="0" r="r" b="b"/>
            <a:pathLst>
              <a:path w="21600" h="21600" extrusionOk="0">
                <a:moveTo>
                  <a:pt x="0" y="9"/>
                </a:moveTo>
                <a:lnTo>
                  <a:pt x="10994" y="21600"/>
                </a:lnTo>
                <a:lnTo>
                  <a:pt x="21600" y="0"/>
                </a:lnTo>
                <a:lnTo>
                  <a:pt x="0" y="9"/>
                </a:lnTo>
                <a:close/>
              </a:path>
            </a:pathLst>
          </a:custGeom>
          <a:solidFill>
            <a:srgbClr val="FFFFFF"/>
          </a:solidFill>
          <a:ln w="12700">
            <a:solidFill>
              <a:srgbClr val="000000"/>
            </a:solidFill>
            <a:miter lim="400000"/>
          </a:ln>
        </p:spPr>
        <p:txBody>
          <a:bodyPr lIns="50800" tIns="50800" rIns="50800" bIns="50800" anchor="ctr"/>
          <a:lstStyle/>
          <a:p>
            <a:pPr>
              <a:defRPr sz="3200"/>
            </a:pPr>
            <a:endParaRPr/>
          </a:p>
        </p:txBody>
      </p:sp>
      <p:pic>
        <p:nvPicPr>
          <p:cNvPr id="1858" name="OrthopaedicSurgeryPhotoshoot_KaylaRocca-4778-small-filtered.jpe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828454" y="-10253"/>
            <a:ext cx="16750904" cy="38385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5" y="21600"/>
                </a:lnTo>
                <a:lnTo>
                  <a:pt x="21600" y="9"/>
                </a:lnTo>
                <a:lnTo>
                  <a:pt x="0" y="0"/>
                </a:lnTo>
                <a:close/>
              </a:path>
            </a:pathLst>
          </a:custGeom>
          <a:ln w="12700">
            <a:miter lim="400000"/>
          </a:ln>
        </p:spPr>
      </p:pic>
      <p:grpSp>
        <p:nvGrpSpPr>
          <p:cNvPr id="1861" name="Group 1861"/>
          <p:cNvGrpSpPr/>
          <p:nvPr/>
        </p:nvGrpSpPr>
        <p:grpSpPr>
          <a:xfrm>
            <a:off x="18486028" y="11652788"/>
            <a:ext cx="5008242" cy="1180295"/>
            <a:chOff x="0" y="0"/>
            <a:chExt cx="5008241" cy="1180293"/>
          </a:xfrm>
        </p:grpSpPr>
        <p:sp>
          <p:nvSpPr>
            <p:cNvPr id="1859" name="Shape 1859"/>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1860" name="past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1862" name="Shape 1862"/>
          <p:cNvSpPr/>
          <p:nvPr/>
        </p:nvSpPr>
        <p:spPr>
          <a:xfrm rot="18900000">
            <a:off x="11916876" y="6833147"/>
            <a:ext cx="550247" cy="5502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85FF"/>
          </a:solidFill>
          <a:ln w="12700">
            <a:miter lim="400000"/>
          </a:ln>
        </p:spPr>
        <p:txBody>
          <a:bodyPr lIns="50800" tIns="50800" rIns="50800" bIns="50800" anchor="ctr"/>
          <a:lstStyle/>
          <a:p>
            <a:pPr>
              <a:defRPr sz="3200">
                <a:solidFill>
                  <a:srgbClr val="FFFFFF"/>
                </a:solidFill>
              </a:defRPr>
            </a:pPr>
            <a:endParaRPr/>
          </a:p>
        </p:txBody>
      </p:sp>
      <p:sp>
        <p:nvSpPr>
          <p:cNvPr id="1863" name="Shape 1863"/>
          <p:cNvSpPr/>
          <p:nvPr/>
        </p:nvSpPr>
        <p:spPr>
          <a:xfrm>
            <a:off x="7459033" y="5546305"/>
            <a:ext cx="9489746"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4300" spc="344">
                <a:solidFill>
                  <a:srgbClr val="1D296F"/>
                </a:solidFill>
                <a:latin typeface="Montserrat"/>
                <a:ea typeface="Montserrat"/>
                <a:cs typeface="Montserrat"/>
                <a:sym typeface="Montserrat"/>
              </a:defRPr>
            </a:pPr>
            <a:r>
              <a:t>FRIDAY NOVEMBER 11th, 2016</a:t>
            </a:r>
          </a:p>
          <a:p>
            <a:pPr>
              <a:defRPr sz="4300" spc="344">
                <a:solidFill>
                  <a:srgbClr val="1D296F"/>
                </a:solidFill>
                <a:latin typeface="Montserrat"/>
                <a:ea typeface="Montserrat"/>
                <a:cs typeface="Montserrat"/>
                <a:sym typeface="Montserrat"/>
              </a:defRPr>
            </a:pPr>
            <a:r>
              <a:t>Chestnut Residence</a:t>
            </a:r>
          </a:p>
        </p:txBody>
      </p:sp>
      <p:grpSp>
        <p:nvGrpSpPr>
          <p:cNvPr id="1866" name="Group 1866"/>
          <p:cNvGrpSpPr/>
          <p:nvPr/>
        </p:nvGrpSpPr>
        <p:grpSpPr>
          <a:xfrm>
            <a:off x="17672273" y="8750188"/>
            <a:ext cx="6033665" cy="4664949"/>
            <a:chOff x="0" y="0"/>
            <a:chExt cx="6033663" cy="4664947"/>
          </a:xfrm>
        </p:grpSpPr>
        <p:pic>
          <p:nvPicPr>
            <p:cNvPr id="1865" name="Faculty Development Day 2015.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7000" y="88900"/>
              <a:ext cx="5779664" cy="4334748"/>
            </a:xfrm>
            <a:prstGeom prst="rect">
              <a:avLst/>
            </a:prstGeom>
            <a:ln>
              <a:noFill/>
            </a:ln>
            <a:effectLst/>
          </p:spPr>
        </p:pic>
        <p:pic>
          <p:nvPicPr>
            <p:cNvPr id="1864" name="Picture 1863"/>
            <p:cNvPicPr>
              <a:picLocks/>
            </p:cNvPicPr>
            <p:nvPr/>
          </p:nvPicPr>
          <p:blipFill>
            <a:blip r:embed="rId5">
              <a:extLst/>
            </a:blip>
            <a:stretch>
              <a:fillRect/>
            </a:stretch>
          </p:blipFill>
          <p:spPr>
            <a:xfrm>
              <a:off x="0" y="0"/>
              <a:ext cx="6033664" cy="4664948"/>
            </a:xfrm>
            <a:prstGeom prst="rect">
              <a:avLst/>
            </a:prstGeom>
            <a:effectLst/>
          </p:spPr>
        </p:pic>
      </p:grpSp>
      <p:sp>
        <p:nvSpPr>
          <p:cNvPr id="1867" name="Shape 1867"/>
          <p:cNvSpPr/>
          <p:nvPr/>
        </p:nvSpPr>
        <p:spPr>
          <a:xfrm>
            <a:off x="5920867" y="8661288"/>
            <a:ext cx="10205467" cy="2692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8500" spc="680">
                <a:solidFill>
                  <a:srgbClr val="1D296F"/>
                </a:solidFill>
                <a:latin typeface="Montserrat"/>
                <a:ea typeface="Montserrat"/>
                <a:cs typeface="Montserrat"/>
                <a:sym typeface="Montserrat"/>
              </a:defRPr>
            </a:pPr>
            <a:r>
              <a:t>OR’s Are Closed</a:t>
            </a:r>
          </a:p>
          <a:p>
            <a:pPr>
              <a:defRPr sz="8500" spc="680">
                <a:solidFill>
                  <a:srgbClr val="1D296F"/>
                </a:solidFill>
                <a:latin typeface="Montserrat"/>
                <a:ea typeface="Montserrat"/>
                <a:cs typeface="Montserrat"/>
                <a:sym typeface="Montserrat"/>
              </a:defRPr>
            </a:pPr>
            <a:r>
              <a:t>November 11th!</a:t>
            </a:r>
          </a:p>
        </p:txBody>
      </p:sp>
      <p:pic>
        <p:nvPicPr>
          <p:cNvPr id="1868" name="1_Faculty Development Day Poster.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10177" y="711513"/>
            <a:ext cx="9226846" cy="12292974"/>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1855">
                                            <p:bg/>
                                          </p:spTgt>
                                        </p:tgtEl>
                                        <p:attrNameLst>
                                          <p:attrName>style.visibility</p:attrName>
                                        </p:attrNameLst>
                                      </p:cBhvr>
                                      <p:to>
                                        <p:strVal val="visible"/>
                                      </p:to>
                                    </p:set>
                                    <p:animEffect transition="in" filter="wipe(left)">
                                      <p:cBhvr>
                                        <p:cTn id="7" dur="1500"/>
                                        <p:tgtEl>
                                          <p:spTgt spid="1855">
                                            <p:bg/>
                                          </p:spTgt>
                                        </p:tgtEl>
                                      </p:cBhvr>
                                    </p:animEffect>
                                  </p:childTnLst>
                                </p:cTn>
                              </p:par>
                              <p:par>
                                <p:cTn id="8" presetID="22" presetClass="entr" presetSubtype="8" fill="hold" grpId="1" nodeType="withEffect">
                                  <p:stCondLst>
                                    <p:cond delay="0"/>
                                  </p:stCondLst>
                                  <p:iterate>
                                    <p:tmAbs val="0"/>
                                  </p:iterate>
                                  <p:childTnLst>
                                    <p:set>
                                      <p:cBhvr>
                                        <p:cTn id="9" fill="hold"/>
                                        <p:tgtEl>
                                          <p:spTgt spid="1855">
                                            <p:txEl>
                                              <p:pRg st="0" end="0"/>
                                            </p:txEl>
                                          </p:spTgt>
                                        </p:tgtEl>
                                        <p:attrNameLst>
                                          <p:attrName>style.visibility</p:attrName>
                                        </p:attrNameLst>
                                      </p:cBhvr>
                                      <p:to>
                                        <p:strVal val="visible"/>
                                      </p:to>
                                    </p:set>
                                    <p:animEffect transition="in" filter="wipe(left)">
                                      <p:cBhvr>
                                        <p:cTn id="10" dur="1500"/>
                                        <p:tgtEl>
                                          <p:spTgt spid="1855">
                                            <p:txEl>
                                              <p:pRg st="0" end="0"/>
                                            </p:txEl>
                                          </p:spTgt>
                                        </p:tgtEl>
                                      </p:cBhvr>
                                    </p:animEffect>
                                  </p:childTnLst>
                                </p:cTn>
                              </p:par>
                            </p:childTnLst>
                          </p:cTn>
                        </p:par>
                        <p:par>
                          <p:cTn id="11" fill="hold">
                            <p:stCondLst>
                              <p:cond delay="1500"/>
                            </p:stCondLst>
                            <p:childTnLst>
                              <p:par>
                                <p:cTn id="12" presetID="22" presetClass="entr" presetSubtype="8" fill="hold" grpId="1" nodeType="afterEffect">
                                  <p:stCondLst>
                                    <p:cond delay="0"/>
                                  </p:stCondLst>
                                  <p:iterate>
                                    <p:tmAbs val="0"/>
                                  </p:iterate>
                                  <p:childTnLst>
                                    <p:set>
                                      <p:cBhvr>
                                        <p:cTn id="13" fill="hold"/>
                                        <p:tgtEl>
                                          <p:spTgt spid="1855">
                                            <p:txEl>
                                              <p:pRg st="1" end="1"/>
                                            </p:txEl>
                                          </p:spTgt>
                                        </p:tgtEl>
                                        <p:attrNameLst>
                                          <p:attrName>style.visibility</p:attrName>
                                        </p:attrNameLst>
                                      </p:cBhvr>
                                      <p:to>
                                        <p:strVal val="visible"/>
                                      </p:to>
                                    </p:set>
                                    <p:animEffect transition="in" filter="wipe(left)">
                                      <p:cBhvr>
                                        <p:cTn id="14" dur="1500"/>
                                        <p:tgtEl>
                                          <p:spTgt spid="1855">
                                            <p:txEl>
                                              <p:pRg st="1" end="1"/>
                                            </p:txEl>
                                          </p:spTgt>
                                        </p:tgtEl>
                                      </p:cBhvr>
                                    </p:animEffect>
                                  </p:childTnLst>
                                </p:cTn>
                              </p:par>
                            </p:childTnLst>
                          </p:cTn>
                        </p:par>
                        <p:par>
                          <p:cTn id="15" fill="hold">
                            <p:stCondLst>
                              <p:cond delay="3000"/>
                            </p:stCondLst>
                            <p:childTnLst>
                              <p:par>
                                <p:cTn id="16" presetID="22" presetClass="entr" presetSubtype="8" fill="hold" grpId="1" nodeType="afterEffect">
                                  <p:stCondLst>
                                    <p:cond delay="0"/>
                                  </p:stCondLst>
                                  <p:iterate>
                                    <p:tmAbs val="0"/>
                                  </p:iterate>
                                  <p:childTnLst>
                                    <p:set>
                                      <p:cBhvr>
                                        <p:cTn id="17" fill="hold"/>
                                        <p:tgtEl>
                                          <p:spTgt spid="1855">
                                            <p:txEl>
                                              <p:pRg st="2" end="2"/>
                                            </p:txEl>
                                          </p:spTgt>
                                        </p:tgtEl>
                                        <p:attrNameLst>
                                          <p:attrName>style.visibility</p:attrName>
                                        </p:attrNameLst>
                                      </p:cBhvr>
                                      <p:to>
                                        <p:strVal val="visible"/>
                                      </p:to>
                                    </p:set>
                                    <p:animEffect transition="in" filter="wipe(left)">
                                      <p:cBhvr>
                                        <p:cTn id="18" dur="1500"/>
                                        <p:tgtEl>
                                          <p:spTgt spid="1855">
                                            <p:txEl>
                                              <p:pRg st="2" end="2"/>
                                            </p:txEl>
                                          </p:spTgt>
                                        </p:tgtEl>
                                      </p:cBhvr>
                                    </p:animEffect>
                                  </p:childTnLst>
                                </p:cTn>
                              </p:par>
                            </p:childTnLst>
                          </p:cTn>
                        </p:par>
                        <p:par>
                          <p:cTn id="19" fill="hold">
                            <p:stCondLst>
                              <p:cond delay="4500"/>
                            </p:stCondLst>
                            <p:childTnLst>
                              <p:par>
                                <p:cTn id="20" presetID="22" presetClass="entr" presetSubtype="8" fill="hold" grpId="1" nodeType="afterEffect">
                                  <p:stCondLst>
                                    <p:cond delay="0"/>
                                  </p:stCondLst>
                                  <p:iterate>
                                    <p:tmAbs val="0"/>
                                  </p:iterate>
                                  <p:childTnLst>
                                    <p:set>
                                      <p:cBhvr>
                                        <p:cTn id="21" fill="hold"/>
                                        <p:tgtEl>
                                          <p:spTgt spid="1855">
                                            <p:txEl>
                                              <p:pRg st="3" end="3"/>
                                            </p:txEl>
                                          </p:spTgt>
                                        </p:tgtEl>
                                        <p:attrNameLst>
                                          <p:attrName>style.visibility</p:attrName>
                                        </p:attrNameLst>
                                      </p:cBhvr>
                                      <p:to>
                                        <p:strVal val="visible"/>
                                      </p:to>
                                    </p:set>
                                    <p:animEffect transition="in" filter="wipe(left)">
                                      <p:cBhvr>
                                        <p:cTn id="22" dur="1500"/>
                                        <p:tgtEl>
                                          <p:spTgt spid="1855">
                                            <p:txEl>
                                              <p:pRg st="3" end="3"/>
                                            </p:txEl>
                                          </p:spTgt>
                                        </p:tgtEl>
                                      </p:cBhvr>
                                    </p:animEffect>
                                  </p:childTnLst>
                                </p:cTn>
                              </p:par>
                            </p:childTnLst>
                          </p:cTn>
                        </p:par>
                        <p:par>
                          <p:cTn id="23" fill="hold">
                            <p:stCondLst>
                              <p:cond delay="6000"/>
                            </p:stCondLst>
                            <p:childTnLst>
                              <p:par>
                                <p:cTn id="24" presetID="22" presetClass="entr" presetSubtype="8" fill="hold" grpId="1" nodeType="afterEffect">
                                  <p:stCondLst>
                                    <p:cond delay="0"/>
                                  </p:stCondLst>
                                  <p:iterate>
                                    <p:tmAbs val="0"/>
                                  </p:iterate>
                                  <p:childTnLst>
                                    <p:set>
                                      <p:cBhvr>
                                        <p:cTn id="25" fill="hold"/>
                                        <p:tgtEl>
                                          <p:spTgt spid="1855">
                                            <p:txEl>
                                              <p:pRg st="4" end="4"/>
                                            </p:txEl>
                                          </p:spTgt>
                                        </p:tgtEl>
                                        <p:attrNameLst>
                                          <p:attrName>style.visibility</p:attrName>
                                        </p:attrNameLst>
                                      </p:cBhvr>
                                      <p:to>
                                        <p:strVal val="visible"/>
                                      </p:to>
                                    </p:set>
                                    <p:animEffect transition="in" filter="wipe(left)">
                                      <p:cBhvr>
                                        <p:cTn id="26" dur="1500"/>
                                        <p:tgtEl>
                                          <p:spTgt spid="1855">
                                            <p:txEl>
                                              <p:pRg st="4" end="4"/>
                                            </p:txEl>
                                          </p:spTgt>
                                        </p:tgtEl>
                                      </p:cBhvr>
                                    </p:animEffect>
                                  </p:childTnLst>
                                </p:cTn>
                              </p:par>
                            </p:childTnLst>
                          </p:cTn>
                        </p:par>
                        <p:par>
                          <p:cTn id="27" fill="hold">
                            <p:stCondLst>
                              <p:cond delay="7500"/>
                            </p:stCondLst>
                            <p:childTnLst>
                              <p:par>
                                <p:cTn id="28" presetID="22" presetClass="entr" presetSubtype="8" fill="hold" grpId="1" nodeType="afterEffect">
                                  <p:stCondLst>
                                    <p:cond delay="0"/>
                                  </p:stCondLst>
                                  <p:iterate>
                                    <p:tmAbs val="0"/>
                                  </p:iterate>
                                  <p:childTnLst>
                                    <p:set>
                                      <p:cBhvr>
                                        <p:cTn id="29" fill="hold"/>
                                        <p:tgtEl>
                                          <p:spTgt spid="1855">
                                            <p:txEl>
                                              <p:pRg st="5" end="5"/>
                                            </p:txEl>
                                          </p:spTgt>
                                        </p:tgtEl>
                                        <p:attrNameLst>
                                          <p:attrName>style.visibility</p:attrName>
                                        </p:attrNameLst>
                                      </p:cBhvr>
                                      <p:to>
                                        <p:strVal val="visible"/>
                                      </p:to>
                                    </p:set>
                                    <p:animEffect transition="in" filter="wipe(left)">
                                      <p:cBhvr>
                                        <p:cTn id="30" dur="1500"/>
                                        <p:tgtEl>
                                          <p:spTgt spid="1855">
                                            <p:txEl>
                                              <p:pRg st="5" end="5"/>
                                            </p:txEl>
                                          </p:spTgt>
                                        </p:tgtEl>
                                      </p:cBhvr>
                                    </p:animEffect>
                                  </p:childTnLst>
                                </p:cTn>
                              </p:par>
                            </p:childTnLst>
                          </p:cTn>
                        </p:par>
                        <p:par>
                          <p:cTn id="31" fill="hold">
                            <p:stCondLst>
                              <p:cond delay="9000"/>
                            </p:stCondLst>
                            <p:childTnLst>
                              <p:par>
                                <p:cTn id="32" presetID="22" presetClass="entr" presetSubtype="8" fill="hold" grpId="1" nodeType="afterEffect">
                                  <p:stCondLst>
                                    <p:cond delay="0"/>
                                  </p:stCondLst>
                                  <p:iterate>
                                    <p:tmAbs val="0"/>
                                  </p:iterate>
                                  <p:childTnLst>
                                    <p:set>
                                      <p:cBhvr>
                                        <p:cTn id="33" fill="hold"/>
                                        <p:tgtEl>
                                          <p:spTgt spid="1855">
                                            <p:txEl>
                                              <p:pRg st="6" end="6"/>
                                            </p:txEl>
                                          </p:spTgt>
                                        </p:tgtEl>
                                        <p:attrNameLst>
                                          <p:attrName>style.visibility</p:attrName>
                                        </p:attrNameLst>
                                      </p:cBhvr>
                                      <p:to>
                                        <p:strVal val="visible"/>
                                      </p:to>
                                    </p:set>
                                    <p:animEffect transition="in" filter="wipe(left)">
                                      <p:cBhvr>
                                        <p:cTn id="34" dur="1500"/>
                                        <p:tgtEl>
                                          <p:spTgt spid="1855">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fill="hold" grpId="2" nodeType="clickEffect">
                                  <p:stCondLst>
                                    <p:cond delay="0"/>
                                  </p:stCondLst>
                                  <p:iterate>
                                    <p:tmAbs val="0"/>
                                  </p:iterate>
                                  <p:childTnLst>
                                    <p:set>
                                      <p:cBhvr>
                                        <p:cTn id="38" fill="hold"/>
                                        <p:tgtEl>
                                          <p:spTgt spid="1866"/>
                                        </p:tgtEl>
                                        <p:attrNameLst>
                                          <p:attrName>style.visibility</p:attrName>
                                        </p:attrNameLst>
                                      </p:cBhvr>
                                      <p:to>
                                        <p:strVal val="visible"/>
                                      </p:to>
                                    </p:set>
                                    <p:animEffect transition="in" filter="dissolve">
                                      <p:cBhvr>
                                        <p:cTn id="39" dur="1000"/>
                                        <p:tgtEl>
                                          <p:spTgt spid="1866"/>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xit" fill="hold" grpId="3" nodeType="clickEffect">
                                  <p:stCondLst>
                                    <p:cond delay="0"/>
                                  </p:stCondLst>
                                  <p:iterate>
                                    <p:tmAbs val="0"/>
                                  </p:iterate>
                                  <p:childTnLst>
                                    <p:animEffect transition="out" filter="dissolve">
                                      <p:cBhvr>
                                        <p:cTn id="43" dur="2500" fill="hold"/>
                                        <p:tgtEl>
                                          <p:spTgt spid="1855">
                                            <p:txEl>
                                              <p:pRg st="0" end="0"/>
                                            </p:txEl>
                                          </p:spTgt>
                                        </p:tgtEl>
                                      </p:cBhvr>
                                    </p:animEffect>
                                    <p:set>
                                      <p:cBhvr>
                                        <p:cTn id="44" fill="hold">
                                          <p:stCondLst>
                                            <p:cond delay="2499"/>
                                          </p:stCondLst>
                                        </p:cTn>
                                        <p:tgtEl>
                                          <p:spTgt spid="1855">
                                            <p:txEl>
                                              <p:pRg st="0" end="0"/>
                                            </p:txEl>
                                          </p:spTgt>
                                        </p:tgtEl>
                                        <p:attrNameLst>
                                          <p:attrName>style.visibility</p:attrName>
                                        </p:attrNameLst>
                                      </p:cBhvr>
                                      <p:to>
                                        <p:strVal val="hidden"/>
                                      </p:to>
                                    </p:set>
                                  </p:childTnLst>
                                </p:cTn>
                              </p:par>
                              <p:par>
                                <p:cTn id="45" presetID="9" presetClass="exit" presetSubtype="0" fill="hold" grpId="3" nodeType="withEffect">
                                  <p:stCondLst>
                                    <p:cond delay="0"/>
                                  </p:stCondLst>
                                  <p:iterate>
                                    <p:tmAbs val="0"/>
                                  </p:iterate>
                                  <p:childTnLst>
                                    <p:animEffect transition="out" filter="dissolve">
                                      <p:cBhvr>
                                        <p:cTn id="46" dur="2500" fill="hold"/>
                                        <p:tgtEl>
                                          <p:spTgt spid="1855">
                                            <p:txEl>
                                              <p:pRg st="1" end="1"/>
                                            </p:txEl>
                                          </p:spTgt>
                                        </p:tgtEl>
                                      </p:cBhvr>
                                    </p:animEffect>
                                    <p:set>
                                      <p:cBhvr>
                                        <p:cTn id="47" fill="hold">
                                          <p:stCondLst>
                                            <p:cond delay="2499"/>
                                          </p:stCondLst>
                                        </p:cTn>
                                        <p:tgtEl>
                                          <p:spTgt spid="1855">
                                            <p:txEl>
                                              <p:pRg st="1" end="1"/>
                                            </p:txEl>
                                          </p:spTgt>
                                        </p:tgtEl>
                                        <p:attrNameLst>
                                          <p:attrName>style.visibility</p:attrName>
                                        </p:attrNameLst>
                                      </p:cBhvr>
                                      <p:to>
                                        <p:strVal val="hidden"/>
                                      </p:to>
                                    </p:set>
                                  </p:childTnLst>
                                </p:cTn>
                              </p:par>
                              <p:par>
                                <p:cTn id="48" presetID="9" presetClass="exit" presetSubtype="0" fill="hold" grpId="3" nodeType="withEffect">
                                  <p:stCondLst>
                                    <p:cond delay="0"/>
                                  </p:stCondLst>
                                  <p:iterate>
                                    <p:tmAbs val="0"/>
                                  </p:iterate>
                                  <p:childTnLst>
                                    <p:animEffect transition="out" filter="dissolve">
                                      <p:cBhvr>
                                        <p:cTn id="49" dur="2500" fill="hold"/>
                                        <p:tgtEl>
                                          <p:spTgt spid="1855">
                                            <p:txEl>
                                              <p:pRg st="2" end="2"/>
                                            </p:txEl>
                                          </p:spTgt>
                                        </p:tgtEl>
                                      </p:cBhvr>
                                    </p:animEffect>
                                    <p:set>
                                      <p:cBhvr>
                                        <p:cTn id="50" fill="hold">
                                          <p:stCondLst>
                                            <p:cond delay="2499"/>
                                          </p:stCondLst>
                                        </p:cTn>
                                        <p:tgtEl>
                                          <p:spTgt spid="1855">
                                            <p:txEl>
                                              <p:pRg st="2" end="2"/>
                                            </p:txEl>
                                          </p:spTgt>
                                        </p:tgtEl>
                                        <p:attrNameLst>
                                          <p:attrName>style.visibility</p:attrName>
                                        </p:attrNameLst>
                                      </p:cBhvr>
                                      <p:to>
                                        <p:strVal val="hidden"/>
                                      </p:to>
                                    </p:set>
                                  </p:childTnLst>
                                </p:cTn>
                              </p:par>
                              <p:par>
                                <p:cTn id="51" presetID="9" presetClass="exit" presetSubtype="0" fill="hold" grpId="3" nodeType="withEffect">
                                  <p:stCondLst>
                                    <p:cond delay="0"/>
                                  </p:stCondLst>
                                  <p:iterate>
                                    <p:tmAbs val="0"/>
                                  </p:iterate>
                                  <p:childTnLst>
                                    <p:animEffect transition="out" filter="dissolve">
                                      <p:cBhvr>
                                        <p:cTn id="52" dur="2500" fill="hold"/>
                                        <p:tgtEl>
                                          <p:spTgt spid="1855">
                                            <p:txEl>
                                              <p:pRg st="3" end="3"/>
                                            </p:txEl>
                                          </p:spTgt>
                                        </p:tgtEl>
                                      </p:cBhvr>
                                    </p:animEffect>
                                    <p:set>
                                      <p:cBhvr>
                                        <p:cTn id="53" fill="hold">
                                          <p:stCondLst>
                                            <p:cond delay="2499"/>
                                          </p:stCondLst>
                                        </p:cTn>
                                        <p:tgtEl>
                                          <p:spTgt spid="1855">
                                            <p:txEl>
                                              <p:pRg st="3" end="3"/>
                                            </p:txEl>
                                          </p:spTgt>
                                        </p:tgtEl>
                                        <p:attrNameLst>
                                          <p:attrName>style.visibility</p:attrName>
                                        </p:attrNameLst>
                                      </p:cBhvr>
                                      <p:to>
                                        <p:strVal val="hidden"/>
                                      </p:to>
                                    </p:set>
                                  </p:childTnLst>
                                </p:cTn>
                              </p:par>
                              <p:par>
                                <p:cTn id="54" presetID="9" presetClass="exit" presetSubtype="0" fill="hold" grpId="3" nodeType="withEffect">
                                  <p:stCondLst>
                                    <p:cond delay="0"/>
                                  </p:stCondLst>
                                  <p:iterate>
                                    <p:tmAbs val="0"/>
                                  </p:iterate>
                                  <p:childTnLst>
                                    <p:animEffect transition="out" filter="dissolve">
                                      <p:cBhvr>
                                        <p:cTn id="55" dur="2500" fill="hold"/>
                                        <p:tgtEl>
                                          <p:spTgt spid="1855">
                                            <p:txEl>
                                              <p:pRg st="4" end="4"/>
                                            </p:txEl>
                                          </p:spTgt>
                                        </p:tgtEl>
                                      </p:cBhvr>
                                    </p:animEffect>
                                    <p:set>
                                      <p:cBhvr>
                                        <p:cTn id="56" fill="hold">
                                          <p:stCondLst>
                                            <p:cond delay="2499"/>
                                          </p:stCondLst>
                                        </p:cTn>
                                        <p:tgtEl>
                                          <p:spTgt spid="1855">
                                            <p:txEl>
                                              <p:pRg st="4" end="4"/>
                                            </p:txEl>
                                          </p:spTgt>
                                        </p:tgtEl>
                                        <p:attrNameLst>
                                          <p:attrName>style.visibility</p:attrName>
                                        </p:attrNameLst>
                                      </p:cBhvr>
                                      <p:to>
                                        <p:strVal val="hidden"/>
                                      </p:to>
                                    </p:set>
                                  </p:childTnLst>
                                </p:cTn>
                              </p:par>
                              <p:par>
                                <p:cTn id="57" presetID="9" presetClass="exit" presetSubtype="0" fill="hold" grpId="3" nodeType="withEffect">
                                  <p:stCondLst>
                                    <p:cond delay="0"/>
                                  </p:stCondLst>
                                  <p:iterate>
                                    <p:tmAbs val="0"/>
                                  </p:iterate>
                                  <p:childTnLst>
                                    <p:animEffect transition="out" filter="dissolve">
                                      <p:cBhvr>
                                        <p:cTn id="58" dur="2500" fill="hold"/>
                                        <p:tgtEl>
                                          <p:spTgt spid="1855">
                                            <p:txEl>
                                              <p:pRg st="5" end="5"/>
                                            </p:txEl>
                                          </p:spTgt>
                                        </p:tgtEl>
                                      </p:cBhvr>
                                    </p:animEffect>
                                    <p:set>
                                      <p:cBhvr>
                                        <p:cTn id="59" fill="hold">
                                          <p:stCondLst>
                                            <p:cond delay="2499"/>
                                          </p:stCondLst>
                                        </p:cTn>
                                        <p:tgtEl>
                                          <p:spTgt spid="1855">
                                            <p:txEl>
                                              <p:pRg st="5" end="5"/>
                                            </p:txEl>
                                          </p:spTgt>
                                        </p:tgtEl>
                                        <p:attrNameLst>
                                          <p:attrName>style.visibility</p:attrName>
                                        </p:attrNameLst>
                                      </p:cBhvr>
                                      <p:to>
                                        <p:strVal val="hidden"/>
                                      </p:to>
                                    </p:set>
                                  </p:childTnLst>
                                </p:cTn>
                              </p:par>
                              <p:par>
                                <p:cTn id="60" presetID="9" presetClass="exit" presetSubtype="0" fill="hold" grpId="3" nodeType="withEffect">
                                  <p:stCondLst>
                                    <p:cond delay="0"/>
                                  </p:stCondLst>
                                  <p:iterate>
                                    <p:tmAbs val="0"/>
                                  </p:iterate>
                                  <p:childTnLst>
                                    <p:animEffect transition="out" filter="dissolve">
                                      <p:cBhvr>
                                        <p:cTn id="61" dur="2500" fill="hold"/>
                                        <p:tgtEl>
                                          <p:spTgt spid="1855">
                                            <p:txEl>
                                              <p:pRg st="6" end="6"/>
                                            </p:txEl>
                                          </p:spTgt>
                                        </p:tgtEl>
                                      </p:cBhvr>
                                    </p:animEffect>
                                    <p:set>
                                      <p:cBhvr>
                                        <p:cTn id="62" fill="hold">
                                          <p:stCondLst>
                                            <p:cond delay="2499"/>
                                          </p:stCondLst>
                                        </p:cTn>
                                        <p:tgtEl>
                                          <p:spTgt spid="1855">
                                            <p:txEl>
                                              <p:pRg st="6" end="6"/>
                                            </p:txEl>
                                          </p:spTgt>
                                        </p:tgtEl>
                                        <p:attrNameLst>
                                          <p:attrName>style.visibility</p:attrName>
                                        </p:attrNameLst>
                                      </p:cBhvr>
                                      <p:to>
                                        <p:strVal val="hidden"/>
                                      </p:to>
                                    </p:set>
                                  </p:childTnLst>
                                </p:cTn>
                              </p:par>
                              <p:par>
                                <p:cTn id="63" presetID="9" presetClass="exit" presetSubtype="0" fill="hold" grpId="3" nodeType="withEffect">
                                  <p:stCondLst>
                                    <p:cond delay="0"/>
                                  </p:stCondLst>
                                  <p:iterate>
                                    <p:tmAbs val="0"/>
                                  </p:iterate>
                                  <p:childTnLst>
                                    <p:animEffect transition="out" filter="dissolve">
                                      <p:cBhvr>
                                        <p:cTn id="64" dur="2500" fill="hold"/>
                                        <p:tgtEl>
                                          <p:spTgt spid="1855">
                                            <p:bg/>
                                          </p:spTgt>
                                        </p:tgtEl>
                                      </p:cBhvr>
                                    </p:animEffect>
                                    <p:set>
                                      <p:cBhvr>
                                        <p:cTn id="65" fill="hold">
                                          <p:stCondLst>
                                            <p:cond delay="2499"/>
                                          </p:stCondLst>
                                        </p:cTn>
                                        <p:tgtEl>
                                          <p:spTgt spid="1855">
                                            <p:bg/>
                                          </p:spTgt>
                                        </p:tgtEl>
                                        <p:attrNameLst>
                                          <p:attrName>style.visibility</p:attrName>
                                        </p:attrNameLst>
                                      </p:cBhvr>
                                      <p:to>
                                        <p:strVal val="hidden"/>
                                      </p:to>
                                    </p:set>
                                  </p:childTnLst>
                                </p:cTn>
                              </p:par>
                            </p:childTnLst>
                          </p:cTn>
                        </p:par>
                        <p:par>
                          <p:cTn id="66" fill="hold">
                            <p:stCondLst>
                              <p:cond delay="2500"/>
                            </p:stCondLst>
                            <p:childTnLst>
                              <p:par>
                                <p:cTn id="67" presetID="9" presetClass="entr" fill="hold" grpId="4" nodeType="afterEffect">
                                  <p:stCondLst>
                                    <p:cond delay="0"/>
                                  </p:stCondLst>
                                  <p:iterate>
                                    <p:tmAbs val="0"/>
                                  </p:iterate>
                                  <p:childTnLst>
                                    <p:set>
                                      <p:cBhvr>
                                        <p:cTn id="68" fill="hold"/>
                                        <p:tgtEl>
                                          <p:spTgt spid="1867"/>
                                        </p:tgtEl>
                                        <p:attrNameLst>
                                          <p:attrName>style.visibility</p:attrName>
                                        </p:attrNameLst>
                                      </p:cBhvr>
                                      <p:to>
                                        <p:strVal val="visible"/>
                                      </p:to>
                                    </p:set>
                                    <p:animEffect transition="in" filter="dissolve">
                                      <p:cBhvr>
                                        <p:cTn id="69" dur="1000"/>
                                        <p:tgtEl>
                                          <p:spTgt spid="1867"/>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fill="hold" grpId="5" nodeType="clickEffect">
                                  <p:stCondLst>
                                    <p:cond delay="0"/>
                                  </p:stCondLst>
                                  <p:iterate>
                                    <p:tmAbs val="0"/>
                                  </p:iterate>
                                  <p:childTnLst>
                                    <p:set>
                                      <p:cBhvr>
                                        <p:cTn id="73" fill="hold"/>
                                        <p:tgtEl>
                                          <p:spTgt spid="1868"/>
                                        </p:tgtEl>
                                        <p:attrNameLst>
                                          <p:attrName>style.visibility</p:attrName>
                                        </p:attrNameLst>
                                      </p:cBhvr>
                                      <p:to>
                                        <p:strVal val="visible"/>
                                      </p:to>
                                    </p:set>
                                    <p:animEffect transition="in" filter="dissolve">
                                      <p:cBhvr>
                                        <p:cTn id="74" dur="1000"/>
                                        <p:tgtEl>
                                          <p:spTgt spid="1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5" grpId="1" build="p" bldLvl="5" animBg="1" advAuto="0"/>
      <p:bldP spid="1855" grpId="3" build="p" bldLvl="5" animBg="1" advAuto="0"/>
      <p:bldP spid="1866" grpId="2" animBg="1" advAuto="0"/>
      <p:bldP spid="1867" grpId="4" animBg="1" advAuto="0"/>
      <p:bldP spid="1868" grpId="5" animBg="1" advAuto="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0" name="Shape 1870"/>
          <p:cNvSpPr/>
          <p:nvPr/>
        </p:nvSpPr>
        <p:spPr>
          <a:xfrm>
            <a:off x="-2128" y="-48525"/>
            <a:ext cx="24388255" cy="13813051"/>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871" name="Shape 1871"/>
          <p:cNvSpPr/>
          <p:nvPr/>
        </p:nvSpPr>
        <p:spPr>
          <a:xfrm>
            <a:off x="4483354" y="4258014"/>
            <a:ext cx="15417293"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8500" spc="680">
                <a:solidFill>
                  <a:srgbClr val="1D296F"/>
                </a:solidFill>
                <a:latin typeface="Montserrat"/>
                <a:ea typeface="Montserrat"/>
                <a:cs typeface="Montserrat"/>
                <a:sym typeface="Montserrat"/>
              </a:defRPr>
            </a:lvl1pPr>
          </a:lstStyle>
          <a:p>
            <a:r>
              <a:t>HOLIDAY SEASON PARTY</a:t>
            </a:r>
          </a:p>
        </p:txBody>
      </p:sp>
      <p:sp>
        <p:nvSpPr>
          <p:cNvPr id="1872" name="Shape 1872"/>
          <p:cNvSpPr/>
          <p:nvPr/>
        </p:nvSpPr>
        <p:spPr>
          <a:xfrm>
            <a:off x="3663399" y="-161015"/>
            <a:ext cx="16803034" cy="4321258"/>
          </a:xfrm>
          <a:custGeom>
            <a:avLst/>
            <a:gdLst/>
            <a:ahLst/>
            <a:cxnLst>
              <a:cxn ang="0">
                <a:pos x="wd2" y="hd2"/>
              </a:cxn>
              <a:cxn ang="5400000">
                <a:pos x="wd2" y="hd2"/>
              </a:cxn>
              <a:cxn ang="10800000">
                <a:pos x="wd2" y="hd2"/>
              </a:cxn>
              <a:cxn ang="16200000">
                <a:pos x="wd2" y="hd2"/>
              </a:cxn>
            </a:cxnLst>
            <a:rect l="0" t="0" r="r" b="b"/>
            <a:pathLst>
              <a:path w="21600" h="21600" extrusionOk="0">
                <a:moveTo>
                  <a:pt x="0" y="9"/>
                </a:moveTo>
                <a:lnTo>
                  <a:pt x="10994" y="21600"/>
                </a:lnTo>
                <a:lnTo>
                  <a:pt x="21600" y="0"/>
                </a:lnTo>
                <a:lnTo>
                  <a:pt x="0" y="9"/>
                </a:lnTo>
                <a:close/>
              </a:path>
            </a:pathLst>
          </a:custGeom>
          <a:solidFill>
            <a:srgbClr val="FFFFFF"/>
          </a:solidFill>
          <a:ln w="12700">
            <a:solidFill>
              <a:srgbClr val="000000"/>
            </a:solidFill>
            <a:miter lim="400000"/>
          </a:ln>
        </p:spPr>
        <p:txBody>
          <a:bodyPr lIns="50800" tIns="50800" rIns="50800" bIns="50800" anchor="ctr"/>
          <a:lstStyle/>
          <a:p>
            <a:pPr>
              <a:defRPr sz="3200"/>
            </a:pPr>
            <a:endParaRPr/>
          </a:p>
        </p:txBody>
      </p:sp>
      <p:pic>
        <p:nvPicPr>
          <p:cNvPr id="1873" name="OrthopaedicSurgeryPhotoshoot_KaylaRocca-4778-small-filtered.jpe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828454" y="-10253"/>
            <a:ext cx="16750904" cy="38385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5" y="21600"/>
                </a:lnTo>
                <a:lnTo>
                  <a:pt x="21600" y="9"/>
                </a:lnTo>
                <a:lnTo>
                  <a:pt x="0" y="0"/>
                </a:lnTo>
                <a:close/>
              </a:path>
            </a:pathLst>
          </a:custGeom>
          <a:ln w="12700">
            <a:miter lim="400000"/>
          </a:ln>
        </p:spPr>
      </p:pic>
      <p:grpSp>
        <p:nvGrpSpPr>
          <p:cNvPr id="1876" name="Group 1876"/>
          <p:cNvGrpSpPr/>
          <p:nvPr/>
        </p:nvGrpSpPr>
        <p:grpSpPr>
          <a:xfrm>
            <a:off x="18486028" y="11652788"/>
            <a:ext cx="5008242" cy="1180295"/>
            <a:chOff x="0" y="0"/>
            <a:chExt cx="5008241" cy="1180293"/>
          </a:xfrm>
        </p:grpSpPr>
        <p:sp>
          <p:nvSpPr>
            <p:cNvPr id="1874" name="Shape 1874"/>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1875" name="past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1877" name="Shape 1877"/>
          <p:cNvSpPr/>
          <p:nvPr/>
        </p:nvSpPr>
        <p:spPr>
          <a:xfrm>
            <a:off x="7155707" y="5745646"/>
            <a:ext cx="9462987"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4300" spc="344">
                <a:solidFill>
                  <a:srgbClr val="1D296F"/>
                </a:solidFill>
                <a:latin typeface="Montserrat"/>
                <a:ea typeface="Montserrat"/>
                <a:cs typeface="Montserrat"/>
                <a:sym typeface="Montserrat"/>
              </a:defRPr>
            </a:pPr>
            <a:r>
              <a:t>CASA LOMA, TORONTO</a:t>
            </a:r>
          </a:p>
          <a:p>
            <a:pPr>
              <a:defRPr sz="4300" spc="344">
                <a:solidFill>
                  <a:srgbClr val="1D296F"/>
                </a:solidFill>
                <a:latin typeface="Montserrat"/>
                <a:ea typeface="Montserrat"/>
                <a:cs typeface="Montserrat"/>
                <a:sym typeface="Montserrat"/>
              </a:defRPr>
            </a:pPr>
            <a:r>
              <a:t>Thursday, December 8th, 2016</a:t>
            </a:r>
          </a:p>
        </p:txBody>
      </p:sp>
      <p:grpSp>
        <p:nvGrpSpPr>
          <p:cNvPr id="1880" name="Group 1880"/>
          <p:cNvGrpSpPr/>
          <p:nvPr/>
        </p:nvGrpSpPr>
        <p:grpSpPr>
          <a:xfrm>
            <a:off x="2449179" y="7723334"/>
            <a:ext cx="6771021" cy="5217967"/>
            <a:chOff x="0" y="0"/>
            <a:chExt cx="6771020" cy="5217965"/>
          </a:xfrm>
        </p:grpSpPr>
        <p:pic>
          <p:nvPicPr>
            <p:cNvPr id="1879" name="pasted-image.tif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7000" y="88900"/>
              <a:ext cx="6517021" cy="4887766"/>
            </a:xfrm>
            <a:prstGeom prst="rect">
              <a:avLst/>
            </a:prstGeom>
            <a:ln>
              <a:noFill/>
            </a:ln>
            <a:effectLst/>
          </p:spPr>
        </p:pic>
        <p:pic>
          <p:nvPicPr>
            <p:cNvPr id="1878" name="Picture 1877"/>
            <p:cNvPicPr>
              <a:picLocks/>
            </p:cNvPicPr>
            <p:nvPr/>
          </p:nvPicPr>
          <p:blipFill>
            <a:blip r:embed="rId5">
              <a:extLst/>
            </a:blip>
            <a:stretch>
              <a:fillRect/>
            </a:stretch>
          </p:blipFill>
          <p:spPr>
            <a:xfrm>
              <a:off x="0" y="0"/>
              <a:ext cx="6771021" cy="5217966"/>
            </a:xfrm>
            <a:prstGeom prst="rect">
              <a:avLst/>
            </a:prstGeom>
            <a:effectLst/>
          </p:spPr>
        </p:pic>
      </p:grpSp>
      <p:grpSp>
        <p:nvGrpSpPr>
          <p:cNvPr id="1883" name="Group 1883"/>
          <p:cNvGrpSpPr/>
          <p:nvPr/>
        </p:nvGrpSpPr>
        <p:grpSpPr>
          <a:xfrm>
            <a:off x="12488068" y="7651551"/>
            <a:ext cx="6962443" cy="5361532"/>
            <a:chOff x="0" y="0"/>
            <a:chExt cx="6962441" cy="5361531"/>
          </a:xfrm>
        </p:grpSpPr>
        <p:pic>
          <p:nvPicPr>
            <p:cNvPr id="1882" name="pasted-image.tif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7000" y="88900"/>
              <a:ext cx="6708442" cy="5031332"/>
            </a:xfrm>
            <a:prstGeom prst="rect">
              <a:avLst/>
            </a:prstGeom>
            <a:ln>
              <a:noFill/>
            </a:ln>
            <a:effectLst/>
          </p:spPr>
        </p:pic>
        <p:pic>
          <p:nvPicPr>
            <p:cNvPr id="1881" name="Picture 1880"/>
            <p:cNvPicPr>
              <a:picLocks/>
            </p:cNvPicPr>
            <p:nvPr/>
          </p:nvPicPr>
          <p:blipFill>
            <a:blip r:embed="rId7">
              <a:extLst/>
            </a:blip>
            <a:stretch>
              <a:fillRect/>
            </a:stretch>
          </p:blipFill>
          <p:spPr>
            <a:xfrm>
              <a:off x="0" y="0"/>
              <a:ext cx="6962442" cy="5361532"/>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880"/>
                                        </p:tgtEl>
                                        <p:attrNameLst>
                                          <p:attrName>style.visibility</p:attrName>
                                        </p:attrNameLst>
                                      </p:cBhvr>
                                      <p:to>
                                        <p:strVal val="visible"/>
                                      </p:to>
                                    </p:set>
                                    <p:animEffect transition="in" filter="dissolve">
                                      <p:cBhvr>
                                        <p:cTn id="7" dur="1000"/>
                                        <p:tgtEl>
                                          <p:spTgt spid="1880"/>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1883"/>
                                        </p:tgtEl>
                                        <p:attrNameLst>
                                          <p:attrName>style.visibility</p:attrName>
                                        </p:attrNameLst>
                                      </p:cBhvr>
                                      <p:to>
                                        <p:strVal val="visible"/>
                                      </p:to>
                                    </p:set>
                                    <p:animEffect transition="in" filter="dissolve">
                                      <p:cBhvr>
                                        <p:cTn id="11" dur="1000"/>
                                        <p:tgtEl>
                                          <p:spTgt spid="1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0" grpId="1" animBg="1" advAuto="0"/>
      <p:bldP spid="1883" grpId="2" animBg="1" advAuto="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5" name="Shape 1885"/>
          <p:cNvSpPr/>
          <p:nvPr/>
        </p:nvSpPr>
        <p:spPr>
          <a:xfrm>
            <a:off x="-2128" y="-48525"/>
            <a:ext cx="24388255" cy="13813051"/>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886" name="Shape 1886"/>
          <p:cNvSpPr/>
          <p:nvPr/>
        </p:nvSpPr>
        <p:spPr>
          <a:xfrm>
            <a:off x="5214715" y="4258014"/>
            <a:ext cx="13954570"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8500" spc="680">
                <a:solidFill>
                  <a:srgbClr val="1D296F"/>
                </a:solidFill>
                <a:latin typeface="Montserrat"/>
                <a:ea typeface="Montserrat"/>
                <a:cs typeface="Montserrat"/>
                <a:sym typeface="Montserrat"/>
              </a:defRPr>
            </a:lvl1pPr>
          </a:lstStyle>
          <a:p>
            <a:r>
              <a:t>2017 KERGIN LECTURE</a:t>
            </a:r>
          </a:p>
        </p:txBody>
      </p:sp>
      <p:sp>
        <p:nvSpPr>
          <p:cNvPr id="1887" name="Shape 1887"/>
          <p:cNvSpPr/>
          <p:nvPr/>
        </p:nvSpPr>
        <p:spPr>
          <a:xfrm>
            <a:off x="3663399" y="-161015"/>
            <a:ext cx="16803034" cy="4321258"/>
          </a:xfrm>
          <a:custGeom>
            <a:avLst/>
            <a:gdLst/>
            <a:ahLst/>
            <a:cxnLst>
              <a:cxn ang="0">
                <a:pos x="wd2" y="hd2"/>
              </a:cxn>
              <a:cxn ang="5400000">
                <a:pos x="wd2" y="hd2"/>
              </a:cxn>
              <a:cxn ang="10800000">
                <a:pos x="wd2" y="hd2"/>
              </a:cxn>
              <a:cxn ang="16200000">
                <a:pos x="wd2" y="hd2"/>
              </a:cxn>
            </a:cxnLst>
            <a:rect l="0" t="0" r="r" b="b"/>
            <a:pathLst>
              <a:path w="21600" h="21600" extrusionOk="0">
                <a:moveTo>
                  <a:pt x="0" y="9"/>
                </a:moveTo>
                <a:lnTo>
                  <a:pt x="10994" y="21600"/>
                </a:lnTo>
                <a:lnTo>
                  <a:pt x="21600" y="0"/>
                </a:lnTo>
                <a:lnTo>
                  <a:pt x="0" y="9"/>
                </a:lnTo>
                <a:close/>
              </a:path>
            </a:pathLst>
          </a:custGeom>
          <a:solidFill>
            <a:srgbClr val="FFFFFF"/>
          </a:solidFill>
          <a:ln w="12700">
            <a:solidFill>
              <a:srgbClr val="000000"/>
            </a:solidFill>
            <a:miter lim="400000"/>
          </a:ln>
        </p:spPr>
        <p:txBody>
          <a:bodyPr lIns="50800" tIns="50800" rIns="50800" bIns="50800" anchor="ctr"/>
          <a:lstStyle/>
          <a:p>
            <a:pPr>
              <a:defRPr sz="3200"/>
            </a:pPr>
            <a:endParaRPr/>
          </a:p>
        </p:txBody>
      </p:sp>
      <p:pic>
        <p:nvPicPr>
          <p:cNvPr id="1888" name="OrthopaedicSurgeryPhotoshoot_KaylaRocca-4778-small-filtered.jpe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828454" y="-10253"/>
            <a:ext cx="16750904" cy="38385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5" y="21600"/>
                </a:lnTo>
                <a:lnTo>
                  <a:pt x="21600" y="9"/>
                </a:lnTo>
                <a:lnTo>
                  <a:pt x="0" y="0"/>
                </a:lnTo>
                <a:close/>
              </a:path>
            </a:pathLst>
          </a:custGeom>
          <a:ln w="12700">
            <a:miter lim="400000"/>
          </a:ln>
        </p:spPr>
      </p:pic>
      <p:grpSp>
        <p:nvGrpSpPr>
          <p:cNvPr id="1891" name="Group 1891"/>
          <p:cNvGrpSpPr/>
          <p:nvPr/>
        </p:nvGrpSpPr>
        <p:grpSpPr>
          <a:xfrm>
            <a:off x="18486028" y="11652788"/>
            <a:ext cx="5008242" cy="1180295"/>
            <a:chOff x="0" y="0"/>
            <a:chExt cx="5008241" cy="1180293"/>
          </a:xfrm>
        </p:grpSpPr>
        <p:sp>
          <p:nvSpPr>
            <p:cNvPr id="1889" name="Shape 1889"/>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1890" name="past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1892" name="Shape 1892"/>
          <p:cNvSpPr/>
          <p:nvPr/>
        </p:nvSpPr>
        <p:spPr>
          <a:xfrm>
            <a:off x="5693797" y="5745646"/>
            <a:ext cx="12386806" cy="2692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4300" spc="344">
                <a:solidFill>
                  <a:srgbClr val="1D296F"/>
                </a:solidFill>
                <a:latin typeface="Montserrat"/>
                <a:ea typeface="Montserrat"/>
                <a:cs typeface="Montserrat"/>
                <a:sym typeface="Montserrat"/>
              </a:defRPr>
            </a:pPr>
            <a:r>
              <a:t>Dr. David Naylor</a:t>
            </a:r>
          </a:p>
          <a:p>
            <a:pPr>
              <a:defRPr sz="4300" spc="344">
                <a:solidFill>
                  <a:srgbClr val="1D296F"/>
                </a:solidFill>
                <a:latin typeface="Montserrat"/>
                <a:ea typeface="Montserrat"/>
                <a:cs typeface="Montserrat"/>
                <a:sym typeface="Montserrat"/>
              </a:defRPr>
            </a:pPr>
            <a:r>
              <a:t>Former Dean Faculty of Medicine</a:t>
            </a:r>
          </a:p>
          <a:p>
            <a:pPr>
              <a:defRPr sz="4300" spc="344">
                <a:solidFill>
                  <a:srgbClr val="1D296F"/>
                </a:solidFill>
                <a:latin typeface="Montserrat"/>
                <a:ea typeface="Montserrat"/>
                <a:cs typeface="Montserrat"/>
                <a:sym typeface="Montserrat"/>
              </a:defRPr>
            </a:pPr>
            <a:r>
              <a:t>Former President University of Toronto</a:t>
            </a:r>
          </a:p>
          <a:p>
            <a:pPr>
              <a:defRPr sz="4300" spc="344">
                <a:solidFill>
                  <a:srgbClr val="1D296F"/>
                </a:solidFill>
                <a:latin typeface="Montserrat"/>
                <a:ea typeface="Montserrat"/>
                <a:cs typeface="Montserrat"/>
                <a:sym typeface="Montserrat"/>
              </a:defRPr>
            </a:pPr>
            <a:r>
              <a:t>Friday February 3rd, 2017</a:t>
            </a:r>
          </a:p>
        </p:txBody>
      </p:sp>
      <p:grpSp>
        <p:nvGrpSpPr>
          <p:cNvPr id="1895" name="Group 1895"/>
          <p:cNvGrpSpPr/>
          <p:nvPr/>
        </p:nvGrpSpPr>
        <p:grpSpPr>
          <a:xfrm>
            <a:off x="9810750" y="8784431"/>
            <a:ext cx="4152900" cy="3944632"/>
            <a:chOff x="0" y="0"/>
            <a:chExt cx="4152900" cy="3944630"/>
          </a:xfrm>
        </p:grpSpPr>
        <p:pic>
          <p:nvPicPr>
            <p:cNvPr id="1894" name="Naylor.jpg"/>
            <p:cNvPicPr>
              <a:picLocks noChangeAspect="1"/>
            </p:cNvPicPr>
            <p:nvPr/>
          </p:nvPicPr>
          <p:blipFill>
            <a:blip r:embed="rId4">
              <a:extLst/>
            </a:blip>
            <a:stretch>
              <a:fillRect/>
            </a:stretch>
          </p:blipFill>
          <p:spPr>
            <a:xfrm>
              <a:off x="127000" y="88900"/>
              <a:ext cx="3898900" cy="3614431"/>
            </a:xfrm>
            <a:prstGeom prst="rect">
              <a:avLst/>
            </a:prstGeom>
            <a:ln>
              <a:noFill/>
            </a:ln>
            <a:effectLst/>
          </p:spPr>
        </p:pic>
        <p:pic>
          <p:nvPicPr>
            <p:cNvPr id="1893" name="Picture 1892"/>
            <p:cNvPicPr>
              <a:picLocks/>
            </p:cNvPicPr>
            <p:nvPr/>
          </p:nvPicPr>
          <p:blipFill>
            <a:blip r:embed="rId5">
              <a:extLst/>
            </a:blip>
            <a:stretch>
              <a:fillRect/>
            </a:stretch>
          </p:blipFill>
          <p:spPr>
            <a:xfrm>
              <a:off x="0" y="0"/>
              <a:ext cx="4152900" cy="3944631"/>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p:nvPr/>
        </p:nvSpPr>
        <p:spPr>
          <a:xfrm>
            <a:off x="-2128" y="-48525"/>
            <a:ext cx="24388255" cy="13813051"/>
          </a:xfrm>
          <a:prstGeom prst="rect">
            <a:avLst/>
          </a:prstGeom>
          <a:solidFill>
            <a:schemeClr val="accent1">
              <a:hueOff val="273562"/>
              <a:satOff val="2937"/>
              <a:lumOff val="-22233"/>
              <a:alpha val="85122"/>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262" name="Shape 262"/>
          <p:cNvSpPr/>
          <p:nvPr/>
        </p:nvSpPr>
        <p:spPr>
          <a:xfrm>
            <a:off x="-21575" y="-48525"/>
            <a:ext cx="24384001" cy="13813050"/>
          </a:xfrm>
          <a:prstGeom prst="rect">
            <a:avLst/>
          </a:prstGeom>
          <a:solidFill>
            <a:schemeClr val="accent5">
              <a:hueOff val="-522602"/>
              <a:satOff val="-6700"/>
              <a:lumOff val="-22320"/>
              <a:alpha val="15386"/>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263" name="Shape 263"/>
          <p:cNvSpPr/>
          <p:nvPr/>
        </p:nvSpPr>
        <p:spPr>
          <a:xfrm>
            <a:off x="-23702" y="-31747"/>
            <a:ext cx="24388255" cy="13779496"/>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grpSp>
        <p:nvGrpSpPr>
          <p:cNvPr id="266" name="Group 266"/>
          <p:cNvGrpSpPr/>
          <p:nvPr/>
        </p:nvGrpSpPr>
        <p:grpSpPr>
          <a:xfrm>
            <a:off x="18486028" y="11652788"/>
            <a:ext cx="5008242" cy="1180295"/>
            <a:chOff x="0" y="0"/>
            <a:chExt cx="5008241" cy="1180293"/>
          </a:xfrm>
        </p:grpSpPr>
        <p:sp>
          <p:nvSpPr>
            <p:cNvPr id="264" name="Shape 264"/>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265"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267" name="Shape 267"/>
          <p:cNvSpPr/>
          <p:nvPr/>
        </p:nvSpPr>
        <p:spPr>
          <a:xfrm>
            <a:off x="438467" y="736600"/>
            <a:ext cx="23507066"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7000" spc="560">
                <a:solidFill>
                  <a:srgbClr val="1D296F"/>
                </a:solidFill>
                <a:latin typeface="Montserrat"/>
                <a:ea typeface="Montserrat"/>
                <a:cs typeface="Montserrat"/>
                <a:sym typeface="Montserrat"/>
              </a:defRPr>
            </a:pPr>
            <a:r>
              <a:t>UNIVERSITY DIVISION CHAIRS  </a:t>
            </a:r>
            <a:r>
              <a:rPr sz="5000" spc="400"/>
              <a:t>CON’T</a:t>
            </a:r>
            <a:r>
              <a:rPr>
                <a:solidFill>
                  <a:srgbClr val="FF85FF"/>
                </a:solidFill>
              </a:rPr>
              <a:t>/2015-2016</a:t>
            </a:r>
          </a:p>
        </p:txBody>
      </p:sp>
      <p:grpSp>
        <p:nvGrpSpPr>
          <p:cNvPr id="273" name="Group 273"/>
          <p:cNvGrpSpPr/>
          <p:nvPr/>
        </p:nvGrpSpPr>
        <p:grpSpPr>
          <a:xfrm>
            <a:off x="2704943" y="2616147"/>
            <a:ext cx="7514418" cy="4531159"/>
            <a:chOff x="0" y="-88899"/>
            <a:chExt cx="7514416" cy="4531157"/>
          </a:xfrm>
        </p:grpSpPr>
        <p:sp>
          <p:nvSpPr>
            <p:cNvPr id="268" name="Shape 268"/>
            <p:cNvSpPr/>
            <p:nvPr/>
          </p:nvSpPr>
          <p:spPr>
            <a:xfrm>
              <a:off x="0" y="3857119"/>
              <a:ext cx="7514417" cy="585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2600" spc="208">
                  <a:solidFill>
                    <a:srgbClr val="3A7DCB"/>
                  </a:solidFill>
                  <a:latin typeface="Montserrat"/>
                  <a:ea typeface="Montserrat"/>
                  <a:cs typeface="Montserrat"/>
                  <a:sym typeface="Montserrat"/>
                </a:defRPr>
              </a:lvl1pPr>
            </a:lstStyle>
            <a:p>
              <a:r>
                <a:t>PLASTIC &amp; RECONSTRUCTIVE SURGERY </a:t>
              </a:r>
            </a:p>
          </p:txBody>
        </p:sp>
        <p:sp>
          <p:nvSpPr>
            <p:cNvPr id="269" name="Shape 269"/>
            <p:cNvSpPr/>
            <p:nvPr/>
          </p:nvSpPr>
          <p:spPr>
            <a:xfrm>
              <a:off x="1424002" y="3116538"/>
              <a:ext cx="5337460" cy="7337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4000" spc="320">
                  <a:solidFill>
                    <a:srgbClr val="002A5C"/>
                  </a:solidFill>
                  <a:latin typeface="Montserrat Semi Bold"/>
                  <a:ea typeface="Montserrat Semi Bold"/>
                  <a:cs typeface="Montserrat Semi Bold"/>
                  <a:sym typeface="Montserrat Semi Bold"/>
                </a:defRPr>
              </a:lvl1pPr>
            </a:lstStyle>
            <a:p>
              <a:r>
                <a:t>CHRIS FORREST</a:t>
              </a:r>
            </a:p>
          </p:txBody>
        </p:sp>
        <p:grpSp>
          <p:nvGrpSpPr>
            <p:cNvPr id="272" name="Group 272"/>
            <p:cNvGrpSpPr/>
            <p:nvPr/>
          </p:nvGrpSpPr>
          <p:grpSpPr>
            <a:xfrm>
              <a:off x="1900204" y="-88900"/>
              <a:ext cx="3714008" cy="3219230"/>
              <a:chOff x="0" y="0"/>
              <a:chExt cx="3714007" cy="3219229"/>
            </a:xfrm>
          </p:grpSpPr>
          <p:pic>
            <p:nvPicPr>
              <p:cNvPr id="271" name="Forrest, C. 2013.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7000" y="88900"/>
                <a:ext cx="3460008" cy="2889030"/>
              </a:xfrm>
              <a:prstGeom prst="rect">
                <a:avLst/>
              </a:prstGeom>
              <a:ln>
                <a:noFill/>
              </a:ln>
              <a:effectLst/>
            </p:spPr>
          </p:pic>
          <p:pic>
            <p:nvPicPr>
              <p:cNvPr id="270" name="Picture 269"/>
              <p:cNvPicPr>
                <a:picLocks/>
              </p:cNvPicPr>
              <p:nvPr/>
            </p:nvPicPr>
            <p:blipFill>
              <a:blip r:embed="rId4">
                <a:extLst/>
              </a:blip>
              <a:stretch>
                <a:fillRect/>
              </a:stretch>
            </p:blipFill>
            <p:spPr>
              <a:xfrm>
                <a:off x="0" y="0"/>
                <a:ext cx="3714008" cy="3219230"/>
              </a:xfrm>
              <a:prstGeom prst="rect">
                <a:avLst/>
              </a:prstGeom>
              <a:effectLst/>
            </p:spPr>
          </p:pic>
        </p:grpSp>
      </p:grpSp>
      <p:grpSp>
        <p:nvGrpSpPr>
          <p:cNvPr id="279" name="Group 279"/>
          <p:cNvGrpSpPr/>
          <p:nvPr/>
        </p:nvGrpSpPr>
        <p:grpSpPr>
          <a:xfrm>
            <a:off x="4084091" y="8239452"/>
            <a:ext cx="5791221" cy="4469857"/>
            <a:chOff x="0" y="-88899"/>
            <a:chExt cx="5791220" cy="4469855"/>
          </a:xfrm>
        </p:grpSpPr>
        <p:grpSp>
          <p:nvGrpSpPr>
            <p:cNvPr id="276" name="Group 276"/>
            <p:cNvGrpSpPr/>
            <p:nvPr/>
          </p:nvGrpSpPr>
          <p:grpSpPr>
            <a:xfrm>
              <a:off x="433615" y="-88900"/>
              <a:ext cx="3714008" cy="3219230"/>
              <a:chOff x="0" y="0"/>
              <a:chExt cx="3714007" cy="3219229"/>
            </a:xfrm>
          </p:grpSpPr>
          <p:pic>
            <p:nvPicPr>
              <p:cNvPr id="275" name="Fleshner, N. 2013.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27000" y="115086"/>
                <a:ext cx="3460008" cy="2862844"/>
              </a:xfrm>
              <a:prstGeom prst="rect">
                <a:avLst/>
              </a:prstGeom>
              <a:ln>
                <a:noFill/>
              </a:ln>
              <a:effectLst/>
            </p:spPr>
          </p:pic>
          <p:pic>
            <p:nvPicPr>
              <p:cNvPr id="274" name="Picture 273"/>
              <p:cNvPicPr>
                <a:picLocks/>
              </p:cNvPicPr>
              <p:nvPr/>
            </p:nvPicPr>
            <p:blipFill>
              <a:blip r:embed="rId4">
                <a:extLst/>
              </a:blip>
              <a:stretch>
                <a:fillRect/>
              </a:stretch>
            </p:blipFill>
            <p:spPr>
              <a:xfrm>
                <a:off x="0" y="0"/>
                <a:ext cx="3714008" cy="3219230"/>
              </a:xfrm>
              <a:prstGeom prst="rect">
                <a:avLst/>
              </a:prstGeom>
              <a:effectLst/>
            </p:spPr>
          </p:pic>
        </p:grpSp>
        <p:sp>
          <p:nvSpPr>
            <p:cNvPr id="277" name="Shape 277"/>
            <p:cNvSpPr/>
            <p:nvPr/>
          </p:nvSpPr>
          <p:spPr>
            <a:xfrm>
              <a:off x="1157646" y="3795816"/>
              <a:ext cx="1965853" cy="5851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2600" spc="208">
                  <a:solidFill>
                    <a:srgbClr val="3A7DCB"/>
                  </a:solidFill>
                  <a:latin typeface="Montserrat"/>
                  <a:ea typeface="Montserrat"/>
                  <a:cs typeface="Montserrat"/>
                  <a:sym typeface="Montserrat"/>
                </a:defRPr>
              </a:lvl1pPr>
            </a:lstStyle>
            <a:p>
              <a:r>
                <a:t>UROLOGY</a:t>
              </a:r>
            </a:p>
          </p:txBody>
        </p:sp>
        <p:sp>
          <p:nvSpPr>
            <p:cNvPr id="278" name="Shape 278"/>
            <p:cNvSpPr/>
            <p:nvPr/>
          </p:nvSpPr>
          <p:spPr>
            <a:xfrm>
              <a:off x="0" y="3011348"/>
              <a:ext cx="5791221" cy="7337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4000" spc="320">
                  <a:solidFill>
                    <a:srgbClr val="002A5C"/>
                  </a:solidFill>
                  <a:latin typeface="Montserrat Semi Bold"/>
                  <a:ea typeface="Montserrat Semi Bold"/>
                  <a:cs typeface="Montserrat Semi Bold"/>
                  <a:sym typeface="Montserrat Semi Bold"/>
                </a:defRPr>
              </a:lvl1pPr>
            </a:lstStyle>
            <a:p>
              <a:r>
                <a:t>NEIL FLESHNER</a:t>
              </a:r>
            </a:p>
          </p:txBody>
        </p:sp>
      </p:grpSp>
      <p:grpSp>
        <p:nvGrpSpPr>
          <p:cNvPr id="285" name="Group 285"/>
          <p:cNvGrpSpPr/>
          <p:nvPr/>
        </p:nvGrpSpPr>
        <p:grpSpPr>
          <a:xfrm>
            <a:off x="13327068" y="8239452"/>
            <a:ext cx="4087996" cy="4469856"/>
            <a:chOff x="0" y="-88899"/>
            <a:chExt cx="4087994" cy="4469854"/>
          </a:xfrm>
        </p:grpSpPr>
        <p:grpSp>
          <p:nvGrpSpPr>
            <p:cNvPr id="282" name="Group 282"/>
            <p:cNvGrpSpPr/>
            <p:nvPr/>
          </p:nvGrpSpPr>
          <p:grpSpPr>
            <a:xfrm>
              <a:off x="187019" y="-88900"/>
              <a:ext cx="3714009" cy="3219230"/>
              <a:chOff x="0" y="0"/>
              <a:chExt cx="3714007" cy="3219229"/>
            </a:xfrm>
          </p:grpSpPr>
          <p:pic>
            <p:nvPicPr>
              <p:cNvPr id="281" name="Forbes, T 2010.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94749" y="88900"/>
                <a:ext cx="3324510" cy="2889030"/>
              </a:xfrm>
              <a:prstGeom prst="rect">
                <a:avLst/>
              </a:prstGeom>
              <a:ln>
                <a:noFill/>
              </a:ln>
              <a:effectLst/>
            </p:spPr>
          </p:pic>
          <p:pic>
            <p:nvPicPr>
              <p:cNvPr id="280" name="Picture 279"/>
              <p:cNvPicPr>
                <a:picLocks/>
              </p:cNvPicPr>
              <p:nvPr/>
            </p:nvPicPr>
            <p:blipFill>
              <a:blip r:embed="rId4">
                <a:extLst/>
              </a:blip>
              <a:stretch>
                <a:fillRect/>
              </a:stretch>
            </p:blipFill>
            <p:spPr>
              <a:xfrm>
                <a:off x="0" y="0"/>
                <a:ext cx="3714008" cy="3219230"/>
              </a:xfrm>
              <a:prstGeom prst="rect">
                <a:avLst/>
              </a:prstGeom>
              <a:effectLst/>
            </p:spPr>
          </p:pic>
        </p:grpSp>
        <p:sp>
          <p:nvSpPr>
            <p:cNvPr id="283" name="Shape 283"/>
            <p:cNvSpPr/>
            <p:nvPr/>
          </p:nvSpPr>
          <p:spPr>
            <a:xfrm>
              <a:off x="0" y="3795815"/>
              <a:ext cx="4087995" cy="5851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2600" spc="208">
                  <a:solidFill>
                    <a:srgbClr val="3A7DCB"/>
                  </a:solidFill>
                  <a:latin typeface="Montserrat"/>
                  <a:ea typeface="Montserrat"/>
                  <a:cs typeface="Montserrat"/>
                  <a:sym typeface="Montserrat"/>
                </a:defRPr>
              </a:lvl1pPr>
            </a:lstStyle>
            <a:p>
              <a:r>
                <a:t>VASCULAR SURGERY</a:t>
              </a:r>
            </a:p>
          </p:txBody>
        </p:sp>
        <p:sp>
          <p:nvSpPr>
            <p:cNvPr id="284" name="Shape 284"/>
            <p:cNvSpPr/>
            <p:nvPr/>
          </p:nvSpPr>
          <p:spPr>
            <a:xfrm>
              <a:off x="68609" y="3011347"/>
              <a:ext cx="3950779" cy="7337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4000" spc="320">
                  <a:solidFill>
                    <a:srgbClr val="002A5C"/>
                  </a:solidFill>
                  <a:latin typeface="Montserrat Semi Bold"/>
                  <a:ea typeface="Montserrat Semi Bold"/>
                  <a:cs typeface="Montserrat Semi Bold"/>
                  <a:sym typeface="Montserrat Semi Bold"/>
                </a:defRPr>
              </a:lvl1pPr>
            </a:lstStyle>
            <a:p>
              <a:r>
                <a:t>TOM FORBES</a:t>
              </a:r>
            </a:p>
          </p:txBody>
        </p:sp>
      </p:grpSp>
      <p:grpSp>
        <p:nvGrpSpPr>
          <p:cNvPr id="291" name="Group 291"/>
          <p:cNvGrpSpPr/>
          <p:nvPr/>
        </p:nvGrpSpPr>
        <p:grpSpPr>
          <a:xfrm>
            <a:off x="13083886" y="2806647"/>
            <a:ext cx="5242783" cy="4531159"/>
            <a:chOff x="0" y="-88899"/>
            <a:chExt cx="5242781" cy="4531158"/>
          </a:xfrm>
        </p:grpSpPr>
        <p:grpSp>
          <p:nvGrpSpPr>
            <p:cNvPr id="288" name="Group 288"/>
            <p:cNvGrpSpPr/>
            <p:nvPr/>
          </p:nvGrpSpPr>
          <p:grpSpPr>
            <a:xfrm>
              <a:off x="397735" y="-88900"/>
              <a:ext cx="3714008" cy="3219230"/>
              <a:chOff x="0" y="0"/>
              <a:chExt cx="3714007" cy="3219229"/>
            </a:xfrm>
          </p:grpSpPr>
          <p:pic>
            <p:nvPicPr>
              <p:cNvPr id="287" name="Waddell, T. 2013.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27000" y="115086"/>
                <a:ext cx="3460008" cy="2862844"/>
              </a:xfrm>
              <a:prstGeom prst="rect">
                <a:avLst/>
              </a:prstGeom>
              <a:ln>
                <a:noFill/>
              </a:ln>
              <a:effectLst/>
            </p:spPr>
          </p:pic>
          <p:pic>
            <p:nvPicPr>
              <p:cNvPr id="286" name="Picture 285"/>
              <p:cNvPicPr>
                <a:picLocks/>
              </p:cNvPicPr>
              <p:nvPr/>
            </p:nvPicPr>
            <p:blipFill>
              <a:blip r:embed="rId4">
                <a:extLst/>
              </a:blip>
              <a:stretch>
                <a:fillRect/>
              </a:stretch>
            </p:blipFill>
            <p:spPr>
              <a:xfrm>
                <a:off x="0" y="0"/>
                <a:ext cx="3714008" cy="3219230"/>
              </a:xfrm>
              <a:prstGeom prst="rect">
                <a:avLst/>
              </a:prstGeom>
              <a:effectLst/>
            </p:spPr>
          </p:pic>
        </p:grpSp>
        <p:sp>
          <p:nvSpPr>
            <p:cNvPr id="289" name="Shape 289"/>
            <p:cNvSpPr/>
            <p:nvPr/>
          </p:nvSpPr>
          <p:spPr>
            <a:xfrm>
              <a:off x="279325" y="3857119"/>
              <a:ext cx="3950778" cy="5851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2600" spc="208">
                  <a:solidFill>
                    <a:srgbClr val="3A7DCB"/>
                  </a:solidFill>
                  <a:latin typeface="Montserrat"/>
                  <a:ea typeface="Montserrat"/>
                  <a:cs typeface="Montserrat"/>
                  <a:sym typeface="Montserrat"/>
                </a:defRPr>
              </a:lvl1pPr>
            </a:lstStyle>
            <a:p>
              <a:r>
                <a:t>THORACIC SURGERY</a:t>
              </a:r>
            </a:p>
          </p:txBody>
        </p:sp>
        <p:sp>
          <p:nvSpPr>
            <p:cNvPr id="290" name="Shape 290"/>
            <p:cNvSpPr/>
            <p:nvPr/>
          </p:nvSpPr>
          <p:spPr>
            <a:xfrm>
              <a:off x="0" y="3116538"/>
              <a:ext cx="5242782" cy="7337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4000" spc="320">
                  <a:solidFill>
                    <a:srgbClr val="002A5C"/>
                  </a:solidFill>
                  <a:latin typeface="Montserrat Semi Bold"/>
                  <a:ea typeface="Montserrat Semi Bold"/>
                  <a:cs typeface="Montserrat Semi Bold"/>
                  <a:sym typeface="Montserrat Semi Bold"/>
                </a:defRPr>
              </a:lvl1pPr>
            </a:lstStyle>
            <a:p>
              <a:r>
                <a:t>TOM WADDELL</a:t>
              </a:r>
            </a:p>
          </p:txBody>
        </p:sp>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73"/>
                                        </p:tgtEl>
                                        <p:attrNameLst>
                                          <p:attrName>style.visibility</p:attrName>
                                        </p:attrNameLst>
                                      </p:cBhvr>
                                      <p:to>
                                        <p:strVal val="visible"/>
                                      </p:to>
                                    </p:set>
                                    <p:animEffect transition="in" filter="dissolve">
                                      <p:cBhvr>
                                        <p:cTn id="7" dur="1000"/>
                                        <p:tgtEl>
                                          <p:spTgt spid="273"/>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291"/>
                                        </p:tgtEl>
                                        <p:attrNameLst>
                                          <p:attrName>style.visibility</p:attrName>
                                        </p:attrNameLst>
                                      </p:cBhvr>
                                      <p:to>
                                        <p:strVal val="visible"/>
                                      </p:to>
                                    </p:set>
                                    <p:animEffect transition="in" filter="dissolve">
                                      <p:cBhvr>
                                        <p:cTn id="11" dur="1000"/>
                                        <p:tgtEl>
                                          <p:spTgt spid="291"/>
                                        </p:tgtEl>
                                      </p:cBhvr>
                                    </p:animEffect>
                                  </p:childTnLst>
                                </p:cTn>
                              </p:par>
                            </p:childTnLst>
                          </p:cTn>
                        </p:par>
                        <p:par>
                          <p:cTn id="12" fill="hold">
                            <p:stCondLst>
                              <p:cond delay="2000"/>
                            </p:stCondLst>
                            <p:childTnLst>
                              <p:par>
                                <p:cTn id="13" presetID="9" presetClass="entr" fill="hold" grpId="3" nodeType="afterEffect">
                                  <p:stCondLst>
                                    <p:cond delay="0"/>
                                  </p:stCondLst>
                                  <p:iterate>
                                    <p:tmAbs val="0"/>
                                  </p:iterate>
                                  <p:childTnLst>
                                    <p:set>
                                      <p:cBhvr>
                                        <p:cTn id="14" fill="hold"/>
                                        <p:tgtEl>
                                          <p:spTgt spid="279"/>
                                        </p:tgtEl>
                                        <p:attrNameLst>
                                          <p:attrName>style.visibility</p:attrName>
                                        </p:attrNameLst>
                                      </p:cBhvr>
                                      <p:to>
                                        <p:strVal val="visible"/>
                                      </p:to>
                                    </p:set>
                                    <p:animEffect transition="in" filter="dissolve">
                                      <p:cBhvr>
                                        <p:cTn id="15" dur="1000"/>
                                        <p:tgtEl>
                                          <p:spTgt spid="279"/>
                                        </p:tgtEl>
                                      </p:cBhvr>
                                    </p:animEffect>
                                  </p:childTnLst>
                                </p:cTn>
                              </p:par>
                            </p:childTnLst>
                          </p:cTn>
                        </p:par>
                        <p:par>
                          <p:cTn id="16" fill="hold">
                            <p:stCondLst>
                              <p:cond delay="3000"/>
                            </p:stCondLst>
                            <p:childTnLst>
                              <p:par>
                                <p:cTn id="17" presetID="9" presetClass="entr" fill="hold" grpId="4" nodeType="afterEffect">
                                  <p:stCondLst>
                                    <p:cond delay="0"/>
                                  </p:stCondLst>
                                  <p:iterate>
                                    <p:tmAbs val="0"/>
                                  </p:iterate>
                                  <p:childTnLst>
                                    <p:set>
                                      <p:cBhvr>
                                        <p:cTn id="18" fill="hold"/>
                                        <p:tgtEl>
                                          <p:spTgt spid="285"/>
                                        </p:tgtEl>
                                        <p:attrNameLst>
                                          <p:attrName>style.visibility</p:attrName>
                                        </p:attrNameLst>
                                      </p:cBhvr>
                                      <p:to>
                                        <p:strVal val="visible"/>
                                      </p:to>
                                    </p:set>
                                    <p:animEffect transition="in" filter="dissolve">
                                      <p:cBhvr>
                                        <p:cTn id="19" dur="1000"/>
                                        <p:tgtEl>
                                          <p:spTgt spid="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1" animBg="1" advAuto="0"/>
      <p:bldP spid="279" grpId="3" animBg="1" advAuto="0"/>
      <p:bldP spid="285" grpId="4" animBg="1" advAuto="0"/>
      <p:bldP spid="291" grpId="2" animBg="1" advAuto="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7" name="Shape 1897"/>
          <p:cNvSpPr/>
          <p:nvPr/>
        </p:nvSpPr>
        <p:spPr>
          <a:xfrm>
            <a:off x="-2128" y="-48525"/>
            <a:ext cx="24388255" cy="13813051"/>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898" name="Shape 1898"/>
          <p:cNvSpPr/>
          <p:nvPr/>
        </p:nvSpPr>
        <p:spPr>
          <a:xfrm>
            <a:off x="2606643" y="4258014"/>
            <a:ext cx="19170714"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8500" spc="680">
                <a:solidFill>
                  <a:srgbClr val="1D296F"/>
                </a:solidFill>
                <a:latin typeface="Montserrat"/>
                <a:ea typeface="Montserrat"/>
                <a:cs typeface="Montserrat"/>
                <a:sym typeface="Montserrat"/>
              </a:defRPr>
            </a:lvl1pPr>
          </a:lstStyle>
          <a:p>
            <a:r>
              <a:t>GLOBAL SURGERY SYMPOSIUM</a:t>
            </a:r>
          </a:p>
        </p:txBody>
      </p:sp>
      <p:sp>
        <p:nvSpPr>
          <p:cNvPr id="1899" name="Shape 1899"/>
          <p:cNvSpPr/>
          <p:nvPr/>
        </p:nvSpPr>
        <p:spPr>
          <a:xfrm>
            <a:off x="3663399" y="-161015"/>
            <a:ext cx="16803034" cy="4321258"/>
          </a:xfrm>
          <a:custGeom>
            <a:avLst/>
            <a:gdLst/>
            <a:ahLst/>
            <a:cxnLst>
              <a:cxn ang="0">
                <a:pos x="wd2" y="hd2"/>
              </a:cxn>
              <a:cxn ang="5400000">
                <a:pos x="wd2" y="hd2"/>
              </a:cxn>
              <a:cxn ang="10800000">
                <a:pos x="wd2" y="hd2"/>
              </a:cxn>
              <a:cxn ang="16200000">
                <a:pos x="wd2" y="hd2"/>
              </a:cxn>
            </a:cxnLst>
            <a:rect l="0" t="0" r="r" b="b"/>
            <a:pathLst>
              <a:path w="21600" h="21600" extrusionOk="0">
                <a:moveTo>
                  <a:pt x="0" y="9"/>
                </a:moveTo>
                <a:lnTo>
                  <a:pt x="10994" y="21600"/>
                </a:lnTo>
                <a:lnTo>
                  <a:pt x="21600" y="0"/>
                </a:lnTo>
                <a:lnTo>
                  <a:pt x="0" y="9"/>
                </a:lnTo>
                <a:close/>
              </a:path>
            </a:pathLst>
          </a:custGeom>
          <a:solidFill>
            <a:srgbClr val="FFFFFF"/>
          </a:solidFill>
          <a:ln w="12700">
            <a:solidFill>
              <a:srgbClr val="000000"/>
            </a:solidFill>
            <a:miter lim="400000"/>
          </a:ln>
        </p:spPr>
        <p:txBody>
          <a:bodyPr lIns="50800" tIns="50800" rIns="50800" bIns="50800" anchor="ctr"/>
          <a:lstStyle/>
          <a:p>
            <a:pPr>
              <a:defRPr sz="3200"/>
            </a:pPr>
            <a:endParaRPr/>
          </a:p>
        </p:txBody>
      </p:sp>
      <p:pic>
        <p:nvPicPr>
          <p:cNvPr id="1900" name="OrthopaedicSurgeryPhotoshoot_KaylaRocca-4778-small-filtered.jpe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828454" y="-10253"/>
            <a:ext cx="16750904" cy="38385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5" y="21600"/>
                </a:lnTo>
                <a:lnTo>
                  <a:pt x="21600" y="9"/>
                </a:lnTo>
                <a:lnTo>
                  <a:pt x="0" y="0"/>
                </a:lnTo>
                <a:close/>
              </a:path>
            </a:pathLst>
          </a:custGeom>
          <a:ln w="12700">
            <a:miter lim="400000"/>
          </a:ln>
        </p:spPr>
      </p:pic>
      <p:grpSp>
        <p:nvGrpSpPr>
          <p:cNvPr id="1903" name="Group 1903"/>
          <p:cNvGrpSpPr/>
          <p:nvPr/>
        </p:nvGrpSpPr>
        <p:grpSpPr>
          <a:xfrm>
            <a:off x="18486028" y="11652788"/>
            <a:ext cx="5008242" cy="1180295"/>
            <a:chOff x="0" y="0"/>
            <a:chExt cx="5008241" cy="1180293"/>
          </a:xfrm>
        </p:grpSpPr>
        <p:sp>
          <p:nvSpPr>
            <p:cNvPr id="1901" name="Shape 1901"/>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1902" name="past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1904" name="Shape 1904"/>
          <p:cNvSpPr/>
          <p:nvPr/>
        </p:nvSpPr>
        <p:spPr>
          <a:xfrm>
            <a:off x="4488827" y="5745646"/>
            <a:ext cx="14796746"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4300" spc="344">
                <a:solidFill>
                  <a:srgbClr val="1D296F"/>
                </a:solidFill>
                <a:latin typeface="Montserrat"/>
                <a:ea typeface="Montserrat"/>
                <a:cs typeface="Montserrat"/>
                <a:sym typeface="Montserrat"/>
              </a:defRPr>
            </a:pPr>
            <a:r>
              <a:t>Peter Gilgan Centre for Research and Learning</a:t>
            </a:r>
          </a:p>
          <a:p>
            <a:pPr>
              <a:defRPr sz="4300" spc="344">
                <a:solidFill>
                  <a:srgbClr val="1D296F"/>
                </a:solidFill>
                <a:latin typeface="Montserrat"/>
                <a:ea typeface="Montserrat"/>
                <a:cs typeface="Montserrat"/>
                <a:sym typeface="Montserrat"/>
              </a:defRPr>
            </a:pPr>
            <a:r>
              <a:t>Friday February 17th, 2017</a:t>
            </a:r>
          </a:p>
        </p:txBody>
      </p:sp>
      <p:grpSp>
        <p:nvGrpSpPr>
          <p:cNvPr id="1907" name="Group 1907"/>
          <p:cNvGrpSpPr/>
          <p:nvPr/>
        </p:nvGrpSpPr>
        <p:grpSpPr>
          <a:xfrm>
            <a:off x="1439626" y="7890205"/>
            <a:ext cx="6491113" cy="3838576"/>
            <a:chOff x="0" y="0"/>
            <a:chExt cx="6491111" cy="3838575"/>
          </a:xfrm>
        </p:grpSpPr>
        <p:pic>
          <p:nvPicPr>
            <p:cNvPr id="1906" name="1.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7000" y="88900"/>
              <a:ext cx="6237112" cy="3508375"/>
            </a:xfrm>
            <a:prstGeom prst="rect">
              <a:avLst/>
            </a:prstGeom>
            <a:ln>
              <a:noFill/>
            </a:ln>
            <a:effectLst/>
          </p:spPr>
        </p:pic>
        <p:pic>
          <p:nvPicPr>
            <p:cNvPr id="1905" name="Picture 1904"/>
            <p:cNvPicPr>
              <a:picLocks/>
            </p:cNvPicPr>
            <p:nvPr/>
          </p:nvPicPr>
          <p:blipFill>
            <a:blip r:embed="rId5">
              <a:extLst/>
            </a:blip>
            <a:stretch>
              <a:fillRect/>
            </a:stretch>
          </p:blipFill>
          <p:spPr>
            <a:xfrm>
              <a:off x="0" y="0"/>
              <a:ext cx="6491112" cy="3838575"/>
            </a:xfrm>
            <a:prstGeom prst="rect">
              <a:avLst/>
            </a:prstGeom>
            <a:effectLst/>
          </p:spPr>
        </p:pic>
      </p:grpSp>
      <p:grpSp>
        <p:nvGrpSpPr>
          <p:cNvPr id="1912" name="Group 1912"/>
          <p:cNvGrpSpPr/>
          <p:nvPr/>
        </p:nvGrpSpPr>
        <p:grpSpPr>
          <a:xfrm>
            <a:off x="10458450" y="7955292"/>
            <a:ext cx="13182253" cy="3860801"/>
            <a:chOff x="-127000" y="-88900"/>
            <a:chExt cx="13182252" cy="3860800"/>
          </a:xfrm>
        </p:grpSpPr>
        <p:grpSp>
          <p:nvGrpSpPr>
            <p:cNvPr id="1910" name="Group 1910"/>
            <p:cNvGrpSpPr/>
            <p:nvPr/>
          </p:nvGrpSpPr>
          <p:grpSpPr>
            <a:xfrm>
              <a:off x="-127000" y="-88900"/>
              <a:ext cx="2959100" cy="3860800"/>
              <a:chOff x="0" y="0"/>
              <a:chExt cx="2959100" cy="3860800"/>
            </a:xfrm>
          </p:grpSpPr>
          <p:pic>
            <p:nvPicPr>
              <p:cNvPr id="1909" name="Dr Andy Leather.jpg"/>
              <p:cNvPicPr>
                <a:picLocks noChangeAspect="1"/>
              </p:cNvPicPr>
              <p:nvPr/>
            </p:nvPicPr>
            <p:blipFill>
              <a:blip r:embed="rId6">
                <a:extLst/>
              </a:blip>
              <a:stretch>
                <a:fillRect/>
              </a:stretch>
            </p:blipFill>
            <p:spPr>
              <a:xfrm>
                <a:off x="127000" y="88900"/>
                <a:ext cx="2705100" cy="3530600"/>
              </a:xfrm>
              <a:prstGeom prst="rect">
                <a:avLst/>
              </a:prstGeom>
              <a:ln>
                <a:noFill/>
              </a:ln>
              <a:effectLst/>
            </p:spPr>
          </p:pic>
          <p:pic>
            <p:nvPicPr>
              <p:cNvPr id="1908" name="Picture 1907"/>
              <p:cNvPicPr>
                <a:picLocks/>
              </p:cNvPicPr>
              <p:nvPr/>
            </p:nvPicPr>
            <p:blipFill>
              <a:blip r:embed="rId7">
                <a:extLst/>
              </a:blip>
              <a:stretch>
                <a:fillRect/>
              </a:stretch>
            </p:blipFill>
            <p:spPr>
              <a:xfrm>
                <a:off x="0" y="0"/>
                <a:ext cx="2959100" cy="3860800"/>
              </a:xfrm>
              <a:prstGeom prst="rect">
                <a:avLst/>
              </a:prstGeom>
              <a:effectLst/>
            </p:spPr>
          </p:pic>
        </p:grpSp>
        <p:sp>
          <p:nvSpPr>
            <p:cNvPr id="1911" name="Shape 1911"/>
            <p:cNvSpPr/>
            <p:nvPr/>
          </p:nvSpPr>
          <p:spPr>
            <a:xfrm>
              <a:off x="3250679" y="743925"/>
              <a:ext cx="9804574" cy="1460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gn="l">
                <a:defRPr sz="3100" spc="248">
                  <a:solidFill>
                    <a:srgbClr val="1D296F"/>
                  </a:solidFill>
                  <a:latin typeface="Montserrat"/>
                  <a:ea typeface="Montserrat"/>
                  <a:cs typeface="Montserrat"/>
                  <a:sym typeface="Montserrat"/>
                </a:defRPr>
              </a:pPr>
              <a:r>
                <a:t>Mr “Andy” Leather</a:t>
              </a:r>
            </a:p>
            <a:p>
              <a:pPr algn="l" defTabSz="457200">
                <a:defRPr sz="2800">
                  <a:solidFill>
                    <a:srgbClr val="1E497D"/>
                  </a:solidFill>
                  <a:latin typeface="Calibri"/>
                  <a:ea typeface="Calibri"/>
                  <a:cs typeface="Calibri"/>
                  <a:sym typeface="Calibri"/>
                </a:defRPr>
              </a:pPr>
              <a:r>
                <a:t>Director, King's Centre for Global Health</a:t>
              </a:r>
              <a:endParaRPr>
                <a:solidFill>
                  <a:srgbClr val="000000"/>
                </a:solidFill>
                <a:latin typeface="Times New Roman"/>
                <a:ea typeface="Times New Roman"/>
                <a:cs typeface="Times New Roman"/>
                <a:sym typeface="Times New Roman"/>
              </a:endParaRPr>
            </a:p>
            <a:p>
              <a:pPr algn="l" defTabSz="457200">
                <a:defRPr sz="2800">
                  <a:solidFill>
                    <a:srgbClr val="1E497D"/>
                  </a:solidFill>
                  <a:latin typeface="Calibri"/>
                  <a:ea typeface="Calibri"/>
                  <a:cs typeface="Calibri"/>
                  <a:sym typeface="Calibri"/>
                </a:defRPr>
              </a:pPr>
              <a:r>
                <a:t>Senior Lecturer in Global Health and Surgery, King's College London</a:t>
              </a:r>
            </a:p>
          </p:txBody>
        </p:sp>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912"/>
                                        </p:tgtEl>
                                        <p:attrNameLst>
                                          <p:attrName>style.visibility</p:attrName>
                                        </p:attrNameLst>
                                      </p:cBhvr>
                                      <p:to>
                                        <p:strVal val="visible"/>
                                      </p:to>
                                    </p:set>
                                    <p:animEffect transition="in" filter="fade">
                                      <p:cBhvr>
                                        <p:cTn id="7" dur="1500"/>
                                        <p:tgtEl>
                                          <p:spTgt spid="19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2" grpId="1" animBg="1" advAuto="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 name="Shape 1914"/>
          <p:cNvSpPr/>
          <p:nvPr/>
        </p:nvSpPr>
        <p:spPr>
          <a:xfrm>
            <a:off x="-2128" y="-48525"/>
            <a:ext cx="24388255" cy="13813051"/>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915" name="Shape 1915"/>
          <p:cNvSpPr/>
          <p:nvPr/>
        </p:nvSpPr>
        <p:spPr>
          <a:xfrm>
            <a:off x="2007521" y="4258014"/>
            <a:ext cx="20368959"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8500" spc="680">
                <a:solidFill>
                  <a:srgbClr val="1D296F"/>
                </a:solidFill>
                <a:latin typeface="Montserrat"/>
                <a:ea typeface="Montserrat"/>
                <a:cs typeface="Montserrat"/>
                <a:sym typeface="Montserrat"/>
              </a:defRPr>
            </a:lvl1pPr>
          </a:lstStyle>
          <a:p>
            <a:r>
              <a:t>EDUCATION SCHOLARS RETREAT</a:t>
            </a:r>
          </a:p>
        </p:txBody>
      </p:sp>
      <p:sp>
        <p:nvSpPr>
          <p:cNvPr id="1916" name="Shape 1916"/>
          <p:cNvSpPr/>
          <p:nvPr/>
        </p:nvSpPr>
        <p:spPr>
          <a:xfrm>
            <a:off x="3663399" y="-161015"/>
            <a:ext cx="16803034" cy="4321258"/>
          </a:xfrm>
          <a:custGeom>
            <a:avLst/>
            <a:gdLst/>
            <a:ahLst/>
            <a:cxnLst>
              <a:cxn ang="0">
                <a:pos x="wd2" y="hd2"/>
              </a:cxn>
              <a:cxn ang="5400000">
                <a:pos x="wd2" y="hd2"/>
              </a:cxn>
              <a:cxn ang="10800000">
                <a:pos x="wd2" y="hd2"/>
              </a:cxn>
              <a:cxn ang="16200000">
                <a:pos x="wd2" y="hd2"/>
              </a:cxn>
            </a:cxnLst>
            <a:rect l="0" t="0" r="r" b="b"/>
            <a:pathLst>
              <a:path w="21600" h="21600" extrusionOk="0">
                <a:moveTo>
                  <a:pt x="0" y="9"/>
                </a:moveTo>
                <a:lnTo>
                  <a:pt x="10994" y="21600"/>
                </a:lnTo>
                <a:lnTo>
                  <a:pt x="21600" y="0"/>
                </a:lnTo>
                <a:lnTo>
                  <a:pt x="0" y="9"/>
                </a:lnTo>
                <a:close/>
              </a:path>
            </a:pathLst>
          </a:custGeom>
          <a:solidFill>
            <a:srgbClr val="FFFFFF"/>
          </a:solidFill>
          <a:ln w="12700">
            <a:solidFill>
              <a:srgbClr val="000000"/>
            </a:solidFill>
            <a:miter lim="400000"/>
          </a:ln>
        </p:spPr>
        <p:txBody>
          <a:bodyPr lIns="50800" tIns="50800" rIns="50800" bIns="50800" anchor="ctr"/>
          <a:lstStyle/>
          <a:p>
            <a:pPr>
              <a:defRPr sz="3200"/>
            </a:pPr>
            <a:endParaRPr/>
          </a:p>
        </p:txBody>
      </p:sp>
      <p:pic>
        <p:nvPicPr>
          <p:cNvPr id="1917" name="OrthopaedicSurgeryPhotoshoot_KaylaRocca-4778-small-filtered.jpe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828454" y="-10253"/>
            <a:ext cx="16750904" cy="38385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5" y="21600"/>
                </a:lnTo>
                <a:lnTo>
                  <a:pt x="21600" y="9"/>
                </a:lnTo>
                <a:lnTo>
                  <a:pt x="0" y="0"/>
                </a:lnTo>
                <a:close/>
              </a:path>
            </a:pathLst>
          </a:custGeom>
          <a:ln w="12700">
            <a:miter lim="400000"/>
          </a:ln>
        </p:spPr>
      </p:pic>
      <p:grpSp>
        <p:nvGrpSpPr>
          <p:cNvPr id="1920" name="Group 1920"/>
          <p:cNvGrpSpPr/>
          <p:nvPr/>
        </p:nvGrpSpPr>
        <p:grpSpPr>
          <a:xfrm>
            <a:off x="18486028" y="11652788"/>
            <a:ext cx="5008242" cy="1180295"/>
            <a:chOff x="0" y="0"/>
            <a:chExt cx="5008241" cy="1180293"/>
          </a:xfrm>
        </p:grpSpPr>
        <p:sp>
          <p:nvSpPr>
            <p:cNvPr id="1918" name="Shape 1918"/>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1919" name="past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1921" name="Shape 1921"/>
          <p:cNvSpPr/>
          <p:nvPr/>
        </p:nvSpPr>
        <p:spPr>
          <a:xfrm>
            <a:off x="7156253" y="5745646"/>
            <a:ext cx="9461894"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4300" spc="344">
                <a:solidFill>
                  <a:srgbClr val="1D296F"/>
                </a:solidFill>
                <a:latin typeface="Montserrat"/>
                <a:ea typeface="Montserrat"/>
                <a:cs typeface="Montserrat"/>
                <a:sym typeface="Montserrat"/>
              </a:defRPr>
            </a:pPr>
            <a:r>
              <a:t>Peter Gilgan Research Centre</a:t>
            </a:r>
          </a:p>
          <a:p>
            <a:pPr>
              <a:defRPr sz="4300" spc="344">
                <a:solidFill>
                  <a:srgbClr val="1D296F"/>
                </a:solidFill>
                <a:latin typeface="Montserrat"/>
                <a:ea typeface="Montserrat"/>
                <a:cs typeface="Montserrat"/>
                <a:sym typeface="Montserrat"/>
              </a:defRPr>
            </a:pPr>
            <a:r>
              <a:t>Friday February 24th, 2017</a:t>
            </a:r>
          </a:p>
        </p:txBody>
      </p:sp>
      <p:grpSp>
        <p:nvGrpSpPr>
          <p:cNvPr id="1924" name="Group 1924"/>
          <p:cNvGrpSpPr/>
          <p:nvPr/>
        </p:nvGrpSpPr>
        <p:grpSpPr>
          <a:xfrm>
            <a:off x="9463615" y="7593187"/>
            <a:ext cx="4341285" cy="5779914"/>
            <a:chOff x="0" y="0"/>
            <a:chExt cx="4341284" cy="5779912"/>
          </a:xfrm>
        </p:grpSpPr>
        <p:pic>
          <p:nvPicPr>
            <p:cNvPr id="1923" name="pasted-image.tif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7000" y="88900"/>
              <a:ext cx="4087285" cy="5449713"/>
            </a:xfrm>
            <a:prstGeom prst="rect">
              <a:avLst/>
            </a:prstGeom>
            <a:ln>
              <a:noFill/>
            </a:ln>
            <a:effectLst/>
          </p:spPr>
        </p:pic>
        <p:pic>
          <p:nvPicPr>
            <p:cNvPr id="1922" name="Picture 1921"/>
            <p:cNvPicPr>
              <a:picLocks/>
            </p:cNvPicPr>
            <p:nvPr/>
          </p:nvPicPr>
          <p:blipFill>
            <a:blip r:embed="rId5">
              <a:extLst/>
            </a:blip>
            <a:stretch>
              <a:fillRect/>
            </a:stretch>
          </p:blipFill>
          <p:spPr>
            <a:xfrm>
              <a:off x="0" y="0"/>
              <a:ext cx="4341285" cy="5779913"/>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6" name="Shape 1926"/>
          <p:cNvSpPr/>
          <p:nvPr/>
        </p:nvSpPr>
        <p:spPr>
          <a:xfrm>
            <a:off x="-2128" y="-48525"/>
            <a:ext cx="24388255" cy="13813051"/>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927" name="Shape 1927"/>
          <p:cNvSpPr/>
          <p:nvPr/>
        </p:nvSpPr>
        <p:spPr>
          <a:xfrm>
            <a:off x="3549078" y="4088484"/>
            <a:ext cx="17309657"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8500" spc="680">
                <a:solidFill>
                  <a:srgbClr val="1D296F"/>
                </a:solidFill>
                <a:latin typeface="Montserrat"/>
                <a:ea typeface="Montserrat"/>
                <a:cs typeface="Montserrat"/>
                <a:sym typeface="Montserrat"/>
              </a:defRPr>
            </a:lvl1pPr>
          </a:lstStyle>
          <a:p>
            <a:r>
              <a:t>‘REFRESH’ STRATEGIC PLAN</a:t>
            </a:r>
          </a:p>
        </p:txBody>
      </p:sp>
      <p:sp>
        <p:nvSpPr>
          <p:cNvPr id="1928" name="Shape 1928"/>
          <p:cNvSpPr/>
          <p:nvPr/>
        </p:nvSpPr>
        <p:spPr>
          <a:xfrm>
            <a:off x="3663399" y="-161015"/>
            <a:ext cx="16803034" cy="4321258"/>
          </a:xfrm>
          <a:custGeom>
            <a:avLst/>
            <a:gdLst/>
            <a:ahLst/>
            <a:cxnLst>
              <a:cxn ang="0">
                <a:pos x="wd2" y="hd2"/>
              </a:cxn>
              <a:cxn ang="5400000">
                <a:pos x="wd2" y="hd2"/>
              </a:cxn>
              <a:cxn ang="10800000">
                <a:pos x="wd2" y="hd2"/>
              </a:cxn>
              <a:cxn ang="16200000">
                <a:pos x="wd2" y="hd2"/>
              </a:cxn>
            </a:cxnLst>
            <a:rect l="0" t="0" r="r" b="b"/>
            <a:pathLst>
              <a:path w="21600" h="21600" extrusionOk="0">
                <a:moveTo>
                  <a:pt x="0" y="9"/>
                </a:moveTo>
                <a:lnTo>
                  <a:pt x="10994" y="21600"/>
                </a:lnTo>
                <a:lnTo>
                  <a:pt x="21600" y="0"/>
                </a:lnTo>
                <a:lnTo>
                  <a:pt x="0" y="9"/>
                </a:lnTo>
                <a:close/>
              </a:path>
            </a:pathLst>
          </a:custGeom>
          <a:solidFill>
            <a:srgbClr val="FFFFFF"/>
          </a:solidFill>
          <a:ln w="12700">
            <a:solidFill>
              <a:srgbClr val="000000"/>
            </a:solidFill>
            <a:miter lim="400000"/>
          </a:ln>
        </p:spPr>
        <p:txBody>
          <a:bodyPr lIns="50800" tIns="50800" rIns="50800" bIns="50800" anchor="ctr"/>
          <a:lstStyle/>
          <a:p>
            <a:pPr>
              <a:defRPr sz="3200"/>
            </a:pPr>
            <a:endParaRPr/>
          </a:p>
        </p:txBody>
      </p:sp>
      <p:pic>
        <p:nvPicPr>
          <p:cNvPr id="1929" name="OrthopaedicSurgeryPhotoshoot_KaylaRocca-4778-small-filtered.jpe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828454" y="-10253"/>
            <a:ext cx="16750904" cy="38385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5" y="21600"/>
                </a:lnTo>
                <a:lnTo>
                  <a:pt x="21600" y="9"/>
                </a:lnTo>
                <a:lnTo>
                  <a:pt x="0" y="0"/>
                </a:lnTo>
                <a:close/>
              </a:path>
            </a:pathLst>
          </a:custGeom>
          <a:ln w="12700">
            <a:miter lim="400000"/>
          </a:ln>
        </p:spPr>
      </p:pic>
      <p:grpSp>
        <p:nvGrpSpPr>
          <p:cNvPr id="1932" name="Group 1932"/>
          <p:cNvGrpSpPr/>
          <p:nvPr/>
        </p:nvGrpSpPr>
        <p:grpSpPr>
          <a:xfrm>
            <a:off x="18486028" y="11652788"/>
            <a:ext cx="5008242" cy="1180295"/>
            <a:chOff x="0" y="0"/>
            <a:chExt cx="5008241" cy="1180293"/>
          </a:xfrm>
        </p:grpSpPr>
        <p:sp>
          <p:nvSpPr>
            <p:cNvPr id="1930" name="Shape 1930"/>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1931" name="pasted-image.pd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1933" name="Shape 1933"/>
          <p:cNvSpPr/>
          <p:nvPr/>
        </p:nvSpPr>
        <p:spPr>
          <a:xfrm>
            <a:off x="9547354" y="5517046"/>
            <a:ext cx="5035208"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4300" spc="344">
                <a:solidFill>
                  <a:srgbClr val="1D296F"/>
                </a:solidFill>
                <a:latin typeface="Montserrat"/>
                <a:ea typeface="Montserrat"/>
                <a:cs typeface="Montserrat"/>
                <a:sym typeface="Montserrat"/>
              </a:defRPr>
            </a:pPr>
            <a:r>
              <a:t>University Club</a:t>
            </a:r>
          </a:p>
          <a:p>
            <a:pPr>
              <a:defRPr sz="4300" spc="344">
                <a:solidFill>
                  <a:srgbClr val="1D296F"/>
                </a:solidFill>
                <a:latin typeface="Montserrat"/>
                <a:ea typeface="Montserrat"/>
                <a:cs typeface="Montserrat"/>
                <a:sym typeface="Montserrat"/>
              </a:defRPr>
            </a:pPr>
            <a:r>
              <a:t>March 7th, 2017</a:t>
            </a:r>
          </a:p>
        </p:txBody>
      </p:sp>
      <p:grpSp>
        <p:nvGrpSpPr>
          <p:cNvPr id="1936" name="Group 1936"/>
          <p:cNvGrpSpPr/>
          <p:nvPr/>
        </p:nvGrpSpPr>
        <p:grpSpPr>
          <a:xfrm>
            <a:off x="3957049" y="7168105"/>
            <a:ext cx="4752085" cy="6167931"/>
            <a:chOff x="0" y="0"/>
            <a:chExt cx="4752083" cy="6167930"/>
          </a:xfrm>
        </p:grpSpPr>
        <p:pic>
          <p:nvPicPr>
            <p:cNvPr id="1935" name="Screen Shot 2016-08-26 at 8.41.01 AM.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7000" y="88900"/>
              <a:ext cx="4498084" cy="5837731"/>
            </a:xfrm>
            <a:prstGeom prst="rect">
              <a:avLst/>
            </a:prstGeom>
            <a:ln>
              <a:noFill/>
            </a:ln>
            <a:effectLst/>
          </p:spPr>
        </p:pic>
        <p:pic>
          <p:nvPicPr>
            <p:cNvPr id="1934" name="Picture 1933"/>
            <p:cNvPicPr>
              <a:picLocks/>
            </p:cNvPicPr>
            <p:nvPr/>
          </p:nvPicPr>
          <p:blipFill>
            <a:blip r:embed="rId7">
              <a:extLst/>
            </a:blip>
            <a:stretch>
              <a:fillRect/>
            </a:stretch>
          </p:blipFill>
          <p:spPr>
            <a:xfrm>
              <a:off x="0" y="0"/>
              <a:ext cx="4752084" cy="6167931"/>
            </a:xfrm>
            <a:prstGeom prst="rect">
              <a:avLst/>
            </a:prstGeom>
            <a:effectLst/>
          </p:spPr>
        </p:pic>
      </p:grpSp>
      <p:grpSp>
        <p:nvGrpSpPr>
          <p:cNvPr id="1941" name="Group 1941"/>
          <p:cNvGrpSpPr/>
          <p:nvPr/>
        </p:nvGrpSpPr>
        <p:grpSpPr>
          <a:xfrm>
            <a:off x="10345831" y="7106618"/>
            <a:ext cx="10140319" cy="6290905"/>
            <a:chOff x="0" y="-88900"/>
            <a:chExt cx="10140318" cy="6290904"/>
          </a:xfrm>
        </p:grpSpPr>
        <p:grpSp>
          <p:nvGrpSpPr>
            <p:cNvPr id="1939" name="Group 1939"/>
            <p:cNvGrpSpPr/>
            <p:nvPr/>
          </p:nvGrpSpPr>
          <p:grpSpPr>
            <a:xfrm>
              <a:off x="5969898" y="-88900"/>
              <a:ext cx="4170421" cy="6290905"/>
              <a:chOff x="0" y="0"/>
              <a:chExt cx="4170419" cy="6290904"/>
            </a:xfrm>
          </p:grpSpPr>
          <p:pic>
            <p:nvPicPr>
              <p:cNvPr id="1938" name="steve spaz williams.jpg"/>
              <p:cNvPicPr>
                <a:picLocks noChangeAspect="1"/>
              </p:cNvPicPr>
              <p:nvPr/>
            </p:nvPicPr>
            <p:blipFill>
              <a:blip r:embed="rId8">
                <a:extLst/>
              </a:blip>
              <a:stretch>
                <a:fillRect/>
              </a:stretch>
            </p:blipFill>
            <p:spPr>
              <a:xfrm>
                <a:off x="127000" y="88900"/>
                <a:ext cx="3916420" cy="5960705"/>
              </a:xfrm>
              <a:prstGeom prst="rect">
                <a:avLst/>
              </a:prstGeom>
              <a:ln>
                <a:noFill/>
              </a:ln>
              <a:effectLst/>
            </p:spPr>
          </p:pic>
          <p:pic>
            <p:nvPicPr>
              <p:cNvPr id="1937" name="Picture 1936"/>
              <p:cNvPicPr>
                <a:picLocks/>
              </p:cNvPicPr>
              <p:nvPr/>
            </p:nvPicPr>
            <p:blipFill>
              <a:blip r:embed="rId9">
                <a:extLst/>
              </a:blip>
              <a:stretch>
                <a:fillRect/>
              </a:stretch>
            </p:blipFill>
            <p:spPr>
              <a:xfrm>
                <a:off x="0" y="0"/>
                <a:ext cx="4170420" cy="6290905"/>
              </a:xfrm>
              <a:prstGeom prst="rect">
                <a:avLst/>
              </a:prstGeom>
              <a:effectLst/>
            </p:spPr>
          </p:pic>
        </p:grpSp>
        <p:sp>
          <p:nvSpPr>
            <p:cNvPr id="1940" name="Shape 1940"/>
            <p:cNvSpPr/>
            <p:nvPr/>
          </p:nvSpPr>
          <p:spPr>
            <a:xfrm>
              <a:off x="0" y="1407252"/>
              <a:ext cx="4951720" cy="33985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gn="l" defTabSz="584200">
                <a:lnSpc>
                  <a:spcPct val="120000"/>
                </a:lnSpc>
                <a:spcBef>
                  <a:spcPts val="1200"/>
                </a:spcBef>
                <a:defRPr sz="3900">
                  <a:solidFill>
                    <a:srgbClr val="1D296F"/>
                  </a:solidFill>
                  <a:latin typeface="Lato Semibold"/>
                  <a:ea typeface="Lato Semibold"/>
                  <a:cs typeface="Lato Semibold"/>
                  <a:sym typeface="Lato Semibold"/>
                </a:defRPr>
              </a:pPr>
              <a:r>
                <a:t>Steve Spaz Williams</a:t>
              </a:r>
            </a:p>
            <a:p>
              <a:pPr defTabSz="584200">
                <a:lnSpc>
                  <a:spcPct val="120000"/>
                </a:lnSpc>
                <a:spcBef>
                  <a:spcPts val="1200"/>
                </a:spcBef>
                <a:defRPr sz="2800">
                  <a:solidFill>
                    <a:srgbClr val="1D296F"/>
                  </a:solidFill>
                  <a:latin typeface="Lato Regular"/>
                  <a:ea typeface="Lato Regular"/>
                  <a:cs typeface="Lato Regular"/>
                  <a:sym typeface="Lato Regular"/>
                </a:defRPr>
              </a:pPr>
              <a:r>
                <a:t>Special effects artist</a:t>
              </a:r>
            </a:p>
            <a:p>
              <a:pPr defTabSz="584200">
                <a:lnSpc>
                  <a:spcPct val="120000"/>
                </a:lnSpc>
                <a:spcBef>
                  <a:spcPts val="1200"/>
                </a:spcBef>
                <a:defRPr sz="2800">
                  <a:solidFill>
                    <a:srgbClr val="1D296F"/>
                  </a:solidFill>
                  <a:latin typeface="Lato Regular"/>
                  <a:ea typeface="Lato Regular"/>
                  <a:cs typeface="Lato Regular"/>
                  <a:sym typeface="Lato Regular"/>
                </a:defRPr>
              </a:pPr>
              <a:r>
                <a:t>Animator</a:t>
              </a:r>
            </a:p>
            <a:p>
              <a:pPr defTabSz="584200">
                <a:lnSpc>
                  <a:spcPct val="120000"/>
                </a:lnSpc>
                <a:spcBef>
                  <a:spcPts val="1200"/>
                </a:spcBef>
                <a:defRPr sz="2800">
                  <a:solidFill>
                    <a:srgbClr val="1D296F"/>
                  </a:solidFill>
                  <a:latin typeface="Lato Regular"/>
                  <a:ea typeface="Lato Regular"/>
                  <a:cs typeface="Lato Regular"/>
                  <a:sym typeface="Lato Regular"/>
                </a:defRPr>
              </a:pPr>
              <a:r>
                <a:t>Oscar Nominee</a:t>
              </a:r>
            </a:p>
            <a:p>
              <a:pPr defTabSz="584200">
                <a:lnSpc>
                  <a:spcPct val="120000"/>
                </a:lnSpc>
                <a:spcBef>
                  <a:spcPts val="1200"/>
                </a:spcBef>
                <a:defRPr sz="2800">
                  <a:solidFill>
                    <a:srgbClr val="1D296F"/>
                  </a:solidFill>
                  <a:latin typeface="Lato Regular"/>
                  <a:ea typeface="Lato Regular"/>
                  <a:cs typeface="Lato Regular"/>
                  <a:sym typeface="Lato Regular"/>
                </a:defRPr>
              </a:pPr>
              <a:r>
                <a:t>Keynote Speaker</a:t>
              </a:r>
            </a:p>
          </p:txBody>
        </p:sp>
      </p:grpSp>
      <p:pic>
        <p:nvPicPr>
          <p:cNvPr id="1942" name="Terminator scene.mp4"/>
          <p:cNvPicPr>
            <a:picLocks/>
          </p:cNvPicPr>
          <p:nvPr>
            <a:videoFile r:link="rId2"/>
            <p:extLst>
              <p:ext uri="{DAA4B4D4-6D71-4841-9C94-3DE7FCFB9230}">
                <p14:media xmlns:p14="http://schemas.microsoft.com/office/powerpoint/2010/main" r:embed="rId1"/>
              </p:ext>
            </p:extLst>
          </p:nvPr>
        </p:nvPicPr>
        <p:blipFill>
          <a:blip r:embed="rId10">
            <a:extLst/>
          </a:blip>
          <a:stretch>
            <a:fillRect/>
          </a:stretch>
        </p:blipFill>
        <p:spPr>
          <a:xfrm>
            <a:off x="3962400" y="3683000"/>
            <a:ext cx="17346613" cy="97574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936"/>
                                        </p:tgtEl>
                                        <p:attrNameLst>
                                          <p:attrName>style.visibility</p:attrName>
                                        </p:attrNameLst>
                                      </p:cBhvr>
                                      <p:to>
                                        <p:strVal val="visible"/>
                                      </p:to>
                                    </p:set>
                                    <p:animEffect transition="in" filter="dissolve">
                                      <p:cBhvr>
                                        <p:cTn id="7" dur="1000"/>
                                        <p:tgtEl>
                                          <p:spTgt spid="19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1941"/>
                                        </p:tgtEl>
                                        <p:attrNameLst>
                                          <p:attrName>style.visibility</p:attrName>
                                        </p:attrNameLst>
                                      </p:cBhvr>
                                      <p:to>
                                        <p:strVal val="visible"/>
                                      </p:to>
                                    </p:set>
                                    <p:animEffect transition="in" filter="fade">
                                      <p:cBhvr>
                                        <p:cTn id="12" dur="1500"/>
                                        <p:tgtEl>
                                          <p:spTgt spid="194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942"/>
                                        </p:tgtEl>
                                        <p:attrNameLst>
                                          <p:attrName>style.visibility</p:attrName>
                                        </p:attrNameLst>
                                      </p:cBhvr>
                                      <p:to>
                                        <p:strVal val="visible"/>
                                      </p:to>
                                    </p:set>
                                    <p:animEffect transition="in" filter="dissolve">
                                      <p:cBhvr>
                                        <p:cTn id="17" dur="1000"/>
                                        <p:tgtEl>
                                          <p:spTgt spid="1942"/>
                                        </p:tgtEl>
                                      </p:cBhvr>
                                    </p:animEffect>
                                  </p:childTnLst>
                                </p:cTn>
                              </p:par>
                            </p:childTnLst>
                          </p:cTn>
                        </p:par>
                        <p:par>
                          <p:cTn id="18" fill="hold">
                            <p:stCondLst>
                              <p:cond delay="1000"/>
                            </p:stCondLst>
                            <p:childTnLst>
                              <p:par>
                                <p:cTn id="19" presetID="1" presetClass="mediacall" presetSubtype="0" fill="hold" nodeType="afterEffect">
                                  <p:stCondLst>
                                    <p:cond delay="0"/>
                                  </p:stCondLst>
                                  <p:childTnLst>
                                    <p:cmd type="call" cmd="playFrom(0.0)">
                                      <p:cBhvr>
                                        <p:cTn id="20" dur="20959" fill="hold"/>
                                        <p:tgtEl>
                                          <p:spTgt spid="194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1" fill="hold" display="0">
                  <p:stCondLst>
                    <p:cond delay="indefinite"/>
                  </p:stCondLst>
                </p:cTn>
                <p:tgtEl>
                  <p:spTgt spid="1942"/>
                </p:tgtEl>
              </p:cMediaNode>
            </p:video>
          </p:childTnLst>
        </p:cTn>
      </p:par>
    </p:tnLst>
    <p:bldLst>
      <p:bldP spid="1936" grpId="1" animBg="1" advAuto="0"/>
      <p:bldP spid="1941" grpId="2" animBg="1" advAuto="0"/>
      <p:bldP spid="1942" grpId="3" animBg="1" advAuto="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4" name="Shape 1944"/>
          <p:cNvSpPr/>
          <p:nvPr/>
        </p:nvSpPr>
        <p:spPr>
          <a:xfrm>
            <a:off x="-2128" y="-48525"/>
            <a:ext cx="24388255" cy="13813051"/>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945" name="Shape 1945"/>
          <p:cNvSpPr/>
          <p:nvPr/>
        </p:nvSpPr>
        <p:spPr>
          <a:xfrm>
            <a:off x="5095969" y="3974184"/>
            <a:ext cx="14192061"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8500" spc="680">
                <a:solidFill>
                  <a:srgbClr val="1D296F"/>
                </a:solidFill>
                <a:latin typeface="Montserrat"/>
                <a:ea typeface="Montserrat"/>
                <a:cs typeface="Montserrat"/>
                <a:sym typeface="Montserrat"/>
              </a:defRPr>
            </a:lvl1pPr>
          </a:lstStyle>
          <a:p>
            <a:r>
              <a:t>2017 Annual Gallie Day</a:t>
            </a:r>
          </a:p>
        </p:txBody>
      </p:sp>
      <p:sp>
        <p:nvSpPr>
          <p:cNvPr id="1946" name="Shape 1946"/>
          <p:cNvSpPr/>
          <p:nvPr/>
        </p:nvSpPr>
        <p:spPr>
          <a:xfrm>
            <a:off x="3663399" y="-161015"/>
            <a:ext cx="16803034" cy="4321258"/>
          </a:xfrm>
          <a:custGeom>
            <a:avLst/>
            <a:gdLst/>
            <a:ahLst/>
            <a:cxnLst>
              <a:cxn ang="0">
                <a:pos x="wd2" y="hd2"/>
              </a:cxn>
              <a:cxn ang="5400000">
                <a:pos x="wd2" y="hd2"/>
              </a:cxn>
              <a:cxn ang="10800000">
                <a:pos x="wd2" y="hd2"/>
              </a:cxn>
              <a:cxn ang="16200000">
                <a:pos x="wd2" y="hd2"/>
              </a:cxn>
            </a:cxnLst>
            <a:rect l="0" t="0" r="r" b="b"/>
            <a:pathLst>
              <a:path w="21600" h="21600" extrusionOk="0">
                <a:moveTo>
                  <a:pt x="0" y="9"/>
                </a:moveTo>
                <a:lnTo>
                  <a:pt x="10994" y="21600"/>
                </a:lnTo>
                <a:lnTo>
                  <a:pt x="21600" y="0"/>
                </a:lnTo>
                <a:lnTo>
                  <a:pt x="0" y="9"/>
                </a:lnTo>
                <a:close/>
              </a:path>
            </a:pathLst>
          </a:custGeom>
          <a:solidFill>
            <a:srgbClr val="FFFFFF"/>
          </a:solidFill>
          <a:ln w="12700">
            <a:solidFill>
              <a:srgbClr val="000000"/>
            </a:solidFill>
            <a:miter lim="400000"/>
          </a:ln>
        </p:spPr>
        <p:txBody>
          <a:bodyPr lIns="50800" tIns="50800" rIns="50800" bIns="50800" anchor="ctr"/>
          <a:lstStyle/>
          <a:p>
            <a:pPr>
              <a:defRPr sz="3200"/>
            </a:pPr>
            <a:endParaRPr/>
          </a:p>
        </p:txBody>
      </p:sp>
      <p:pic>
        <p:nvPicPr>
          <p:cNvPr id="1947" name="OrthopaedicSurgeryPhotoshoot_KaylaRocca-4778-small-filtered.jpe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828454" y="-10253"/>
            <a:ext cx="16750904" cy="38385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5" y="21600"/>
                </a:lnTo>
                <a:lnTo>
                  <a:pt x="21600" y="9"/>
                </a:lnTo>
                <a:lnTo>
                  <a:pt x="0" y="0"/>
                </a:lnTo>
                <a:close/>
              </a:path>
            </a:pathLst>
          </a:custGeom>
          <a:ln w="12700">
            <a:miter lim="400000"/>
          </a:ln>
        </p:spPr>
      </p:pic>
      <p:grpSp>
        <p:nvGrpSpPr>
          <p:cNvPr id="1950" name="Group 1950"/>
          <p:cNvGrpSpPr/>
          <p:nvPr/>
        </p:nvGrpSpPr>
        <p:grpSpPr>
          <a:xfrm>
            <a:off x="18486028" y="11652788"/>
            <a:ext cx="5008242" cy="1180295"/>
            <a:chOff x="0" y="0"/>
            <a:chExt cx="5008241" cy="1180293"/>
          </a:xfrm>
        </p:grpSpPr>
        <p:sp>
          <p:nvSpPr>
            <p:cNvPr id="1948" name="Shape 1948"/>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1949" name="past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1951" name="Shape 1951"/>
          <p:cNvSpPr/>
          <p:nvPr/>
        </p:nvSpPr>
        <p:spPr>
          <a:xfrm>
            <a:off x="8253609" y="9546632"/>
            <a:ext cx="7900595" cy="334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4300" spc="344">
                <a:solidFill>
                  <a:srgbClr val="1D296F"/>
                </a:solidFill>
                <a:latin typeface="Montserrat"/>
                <a:ea typeface="Montserrat"/>
                <a:cs typeface="Montserrat"/>
                <a:sym typeface="Montserrat"/>
              </a:defRPr>
            </a:pPr>
            <a:r>
              <a:t>Gordon Murray Lecturer </a:t>
            </a:r>
          </a:p>
          <a:p>
            <a:pPr>
              <a:defRPr sz="4300" spc="344">
                <a:solidFill>
                  <a:srgbClr val="1D296F"/>
                </a:solidFill>
                <a:latin typeface="Montserrat"/>
                <a:ea typeface="Montserrat"/>
                <a:cs typeface="Montserrat"/>
                <a:sym typeface="Montserrat"/>
              </a:defRPr>
            </a:pPr>
            <a:r>
              <a:t>Dr Allan Kirk</a:t>
            </a:r>
          </a:p>
          <a:p>
            <a:pPr>
              <a:defRPr sz="4300" spc="344">
                <a:solidFill>
                  <a:srgbClr val="1D296F"/>
                </a:solidFill>
                <a:latin typeface="Montserrat"/>
                <a:ea typeface="Montserrat"/>
                <a:cs typeface="Montserrat"/>
                <a:sym typeface="Montserrat"/>
              </a:defRPr>
            </a:pPr>
            <a:r>
              <a:t>Chair Dept Surgery</a:t>
            </a:r>
          </a:p>
          <a:p>
            <a:pPr>
              <a:defRPr sz="4300" spc="344">
                <a:solidFill>
                  <a:srgbClr val="1D296F"/>
                </a:solidFill>
                <a:latin typeface="Montserrat"/>
                <a:ea typeface="Montserrat"/>
                <a:cs typeface="Montserrat"/>
                <a:sym typeface="Montserrat"/>
              </a:defRPr>
            </a:pPr>
            <a:r>
              <a:t>Duke University</a:t>
            </a:r>
          </a:p>
          <a:p>
            <a:pPr>
              <a:defRPr sz="4300" spc="344">
                <a:solidFill>
                  <a:srgbClr val="1D296F"/>
                </a:solidFill>
                <a:latin typeface="Montserrat"/>
                <a:ea typeface="Montserrat"/>
                <a:cs typeface="Montserrat"/>
                <a:sym typeface="Montserrat"/>
              </a:defRPr>
            </a:pPr>
            <a:r>
              <a:t>Friday April 28th, 2017</a:t>
            </a:r>
          </a:p>
        </p:txBody>
      </p:sp>
      <p:grpSp>
        <p:nvGrpSpPr>
          <p:cNvPr id="1954" name="Group 1954"/>
          <p:cNvGrpSpPr/>
          <p:nvPr/>
        </p:nvGrpSpPr>
        <p:grpSpPr>
          <a:xfrm>
            <a:off x="904720" y="888758"/>
            <a:ext cx="4313533" cy="3375426"/>
            <a:chOff x="0" y="0"/>
            <a:chExt cx="4313531" cy="3375424"/>
          </a:xfrm>
        </p:grpSpPr>
        <p:pic>
          <p:nvPicPr>
            <p:cNvPr id="1953" name="_DSC5971.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7000" y="88900"/>
              <a:ext cx="4059532" cy="3045225"/>
            </a:xfrm>
            <a:prstGeom prst="rect">
              <a:avLst/>
            </a:prstGeom>
            <a:ln>
              <a:noFill/>
            </a:ln>
            <a:effectLst/>
          </p:spPr>
        </p:pic>
        <p:pic>
          <p:nvPicPr>
            <p:cNvPr id="1952" name="Picture 1951"/>
            <p:cNvPicPr>
              <a:picLocks/>
            </p:cNvPicPr>
            <p:nvPr/>
          </p:nvPicPr>
          <p:blipFill>
            <a:blip r:embed="rId5">
              <a:extLst/>
            </a:blip>
            <a:stretch>
              <a:fillRect/>
            </a:stretch>
          </p:blipFill>
          <p:spPr>
            <a:xfrm>
              <a:off x="0" y="-1"/>
              <a:ext cx="4313532" cy="3375426"/>
            </a:xfrm>
            <a:prstGeom prst="rect">
              <a:avLst/>
            </a:prstGeom>
            <a:effectLst/>
          </p:spPr>
        </p:pic>
      </p:grpSp>
      <p:grpSp>
        <p:nvGrpSpPr>
          <p:cNvPr id="1957" name="Group 1957"/>
          <p:cNvGrpSpPr/>
          <p:nvPr/>
        </p:nvGrpSpPr>
        <p:grpSpPr>
          <a:xfrm>
            <a:off x="18643338" y="887506"/>
            <a:ext cx="5053607" cy="3530330"/>
            <a:chOff x="0" y="0"/>
            <a:chExt cx="5053606" cy="3530328"/>
          </a:xfrm>
        </p:grpSpPr>
        <p:pic>
          <p:nvPicPr>
            <p:cNvPr id="1956" name="_DSC6150.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7000" y="88900"/>
              <a:ext cx="4799607" cy="3200129"/>
            </a:xfrm>
            <a:prstGeom prst="rect">
              <a:avLst/>
            </a:prstGeom>
            <a:ln>
              <a:noFill/>
            </a:ln>
            <a:effectLst/>
          </p:spPr>
        </p:pic>
        <p:pic>
          <p:nvPicPr>
            <p:cNvPr id="1955" name="Picture 1954"/>
            <p:cNvPicPr>
              <a:picLocks/>
            </p:cNvPicPr>
            <p:nvPr/>
          </p:nvPicPr>
          <p:blipFill>
            <a:blip r:embed="rId7">
              <a:extLst/>
            </a:blip>
            <a:stretch>
              <a:fillRect/>
            </a:stretch>
          </p:blipFill>
          <p:spPr>
            <a:xfrm>
              <a:off x="0" y="0"/>
              <a:ext cx="5053607" cy="3530329"/>
            </a:xfrm>
            <a:prstGeom prst="rect">
              <a:avLst/>
            </a:prstGeom>
            <a:effectLst/>
          </p:spPr>
        </p:pic>
      </p:grpSp>
      <p:grpSp>
        <p:nvGrpSpPr>
          <p:cNvPr id="1960" name="Group 1960"/>
          <p:cNvGrpSpPr/>
          <p:nvPr/>
        </p:nvGrpSpPr>
        <p:grpSpPr>
          <a:xfrm>
            <a:off x="268877" y="7923257"/>
            <a:ext cx="6843123" cy="5272043"/>
            <a:chOff x="0" y="0"/>
            <a:chExt cx="6843122" cy="5272042"/>
          </a:xfrm>
        </p:grpSpPr>
        <p:pic>
          <p:nvPicPr>
            <p:cNvPr id="1959" name="_DSC5824_1.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7000" y="88900"/>
              <a:ext cx="6589123" cy="4941843"/>
            </a:xfrm>
            <a:prstGeom prst="rect">
              <a:avLst/>
            </a:prstGeom>
            <a:ln>
              <a:noFill/>
            </a:ln>
            <a:effectLst/>
          </p:spPr>
        </p:pic>
        <p:pic>
          <p:nvPicPr>
            <p:cNvPr id="1958" name="Picture 1957"/>
            <p:cNvPicPr>
              <a:picLocks/>
            </p:cNvPicPr>
            <p:nvPr/>
          </p:nvPicPr>
          <p:blipFill>
            <a:blip r:embed="rId9">
              <a:extLst/>
            </a:blip>
            <a:stretch>
              <a:fillRect/>
            </a:stretch>
          </p:blipFill>
          <p:spPr>
            <a:xfrm>
              <a:off x="0" y="0"/>
              <a:ext cx="6843123" cy="5272043"/>
            </a:xfrm>
            <a:prstGeom prst="rect">
              <a:avLst/>
            </a:prstGeom>
            <a:effectLst/>
          </p:spPr>
        </p:pic>
      </p:grpSp>
      <p:grpSp>
        <p:nvGrpSpPr>
          <p:cNvPr id="1963" name="Group 1963"/>
          <p:cNvGrpSpPr/>
          <p:nvPr/>
        </p:nvGrpSpPr>
        <p:grpSpPr>
          <a:xfrm>
            <a:off x="17340950" y="8359699"/>
            <a:ext cx="6356694" cy="4399160"/>
            <a:chOff x="0" y="0"/>
            <a:chExt cx="6356692" cy="4399158"/>
          </a:xfrm>
        </p:grpSpPr>
        <p:pic>
          <p:nvPicPr>
            <p:cNvPr id="1962" name="_DSC4881.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27000" y="88900"/>
              <a:ext cx="6102693" cy="4068959"/>
            </a:xfrm>
            <a:prstGeom prst="rect">
              <a:avLst/>
            </a:prstGeom>
            <a:ln>
              <a:noFill/>
            </a:ln>
            <a:effectLst/>
          </p:spPr>
        </p:pic>
        <p:pic>
          <p:nvPicPr>
            <p:cNvPr id="1961" name="Picture 1960"/>
            <p:cNvPicPr>
              <a:picLocks/>
            </p:cNvPicPr>
            <p:nvPr/>
          </p:nvPicPr>
          <p:blipFill>
            <a:blip r:embed="rId11">
              <a:extLst/>
            </a:blip>
            <a:stretch>
              <a:fillRect/>
            </a:stretch>
          </p:blipFill>
          <p:spPr>
            <a:xfrm>
              <a:off x="0" y="0"/>
              <a:ext cx="6356693" cy="4399159"/>
            </a:xfrm>
            <a:prstGeom prst="rect">
              <a:avLst/>
            </a:prstGeom>
            <a:effectLst/>
          </p:spPr>
        </p:pic>
      </p:grpSp>
      <p:grpSp>
        <p:nvGrpSpPr>
          <p:cNvPr id="1966" name="Group 1966"/>
          <p:cNvGrpSpPr/>
          <p:nvPr/>
        </p:nvGrpSpPr>
        <p:grpSpPr>
          <a:xfrm>
            <a:off x="8542833" y="5392539"/>
            <a:ext cx="7044250" cy="4132740"/>
            <a:chOff x="0" y="0"/>
            <a:chExt cx="7044249" cy="4132739"/>
          </a:xfrm>
        </p:grpSpPr>
        <p:pic>
          <p:nvPicPr>
            <p:cNvPr id="1965" name="index.jpg"/>
            <p:cNvPicPr>
              <a:picLocks noChangeAspect="1"/>
            </p:cNvPicPr>
            <p:nvPr/>
          </p:nvPicPr>
          <p:blipFill>
            <a:blip r:embed="rId12">
              <a:extLst/>
            </a:blip>
            <a:stretch>
              <a:fillRect/>
            </a:stretch>
          </p:blipFill>
          <p:spPr>
            <a:xfrm>
              <a:off x="127000" y="88900"/>
              <a:ext cx="6790250" cy="3802540"/>
            </a:xfrm>
            <a:prstGeom prst="rect">
              <a:avLst/>
            </a:prstGeom>
            <a:ln>
              <a:noFill/>
            </a:ln>
            <a:effectLst/>
          </p:spPr>
        </p:pic>
        <p:pic>
          <p:nvPicPr>
            <p:cNvPr id="1964" name="Picture 1963"/>
            <p:cNvPicPr>
              <a:picLocks/>
            </p:cNvPicPr>
            <p:nvPr/>
          </p:nvPicPr>
          <p:blipFill>
            <a:blip r:embed="rId13">
              <a:extLst/>
            </a:blip>
            <a:stretch>
              <a:fillRect/>
            </a:stretch>
          </p:blipFill>
          <p:spPr>
            <a:xfrm>
              <a:off x="0" y="0"/>
              <a:ext cx="7044250" cy="4132740"/>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8" name="OrthopaedicSurgeryPhotoshoot_KaylaRocca-4773-small-filtered.jpe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6046"/>
            <a:ext cx="24384000" cy="13716001"/>
          </a:xfrm>
          <a:prstGeom prst="rect">
            <a:avLst/>
          </a:prstGeom>
          <a:ln w="12700">
            <a:miter lim="400000"/>
          </a:ln>
        </p:spPr>
      </p:pic>
      <p:sp>
        <p:nvSpPr>
          <p:cNvPr id="1969" name="Shape 1969"/>
          <p:cNvSpPr/>
          <p:nvPr/>
        </p:nvSpPr>
        <p:spPr>
          <a:xfrm>
            <a:off x="-2126" y="-48525"/>
            <a:ext cx="24388252" cy="13813051"/>
          </a:xfrm>
          <a:prstGeom prst="rect">
            <a:avLst/>
          </a:prstGeom>
          <a:solidFill>
            <a:schemeClr val="accent1">
              <a:hueOff val="273562"/>
              <a:satOff val="2937"/>
              <a:lumOff val="-22233"/>
              <a:alpha val="74979"/>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1970" name="Shape 1970"/>
          <p:cNvSpPr/>
          <p:nvPr/>
        </p:nvSpPr>
        <p:spPr>
          <a:xfrm>
            <a:off x="12128499" y="9754727"/>
            <a:ext cx="127001" cy="11074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lnSpc>
                <a:spcPct val="120000"/>
              </a:lnSpc>
              <a:defRPr sz="3000">
                <a:solidFill>
                  <a:srgbClr val="FFFFFF"/>
                </a:solidFill>
                <a:latin typeface="Lato Regular"/>
                <a:ea typeface="Lato Regular"/>
                <a:cs typeface="Lato Regular"/>
                <a:sym typeface="Lato Regular"/>
              </a:defRPr>
            </a:pPr>
            <a:endParaRPr/>
          </a:p>
        </p:txBody>
      </p:sp>
      <p:sp>
        <p:nvSpPr>
          <p:cNvPr id="1971" name="Shape 1971"/>
          <p:cNvSpPr/>
          <p:nvPr/>
        </p:nvSpPr>
        <p:spPr>
          <a:xfrm>
            <a:off x="4338439" y="-1374543"/>
            <a:ext cx="15697219" cy="17593436"/>
          </a:xfrm>
          <a:custGeom>
            <a:avLst/>
            <a:gdLst/>
            <a:ahLst/>
            <a:cxnLst>
              <a:cxn ang="0">
                <a:pos x="wd2" y="hd2"/>
              </a:cxn>
              <a:cxn ang="5400000">
                <a:pos x="wd2" y="hd2"/>
              </a:cxn>
              <a:cxn ang="10800000">
                <a:pos x="wd2" y="hd2"/>
              </a:cxn>
              <a:cxn ang="16200000">
                <a:pos x="wd2" y="hd2"/>
              </a:cxn>
            </a:cxnLst>
            <a:rect l="0" t="0" r="r" b="b"/>
            <a:pathLst>
              <a:path w="21600" h="21600" extrusionOk="0">
                <a:moveTo>
                  <a:pt x="0" y="11074"/>
                </a:moveTo>
                <a:lnTo>
                  <a:pt x="15291" y="21600"/>
                </a:lnTo>
                <a:lnTo>
                  <a:pt x="21600" y="0"/>
                </a:lnTo>
                <a:lnTo>
                  <a:pt x="0" y="11074"/>
                </a:lnTo>
                <a:close/>
              </a:path>
            </a:pathLst>
          </a:custGeom>
          <a:ln w="50800">
            <a:solidFill>
              <a:srgbClr val="FFFFFF">
                <a:alpha val="20730"/>
              </a:srgbClr>
            </a:solidFill>
            <a:miter lim="400000"/>
          </a:ln>
        </p:spPr>
        <p:txBody>
          <a:bodyPr lIns="50800" tIns="50800" rIns="50800" bIns="50800" anchor="ctr"/>
          <a:lstStyle/>
          <a:p>
            <a:pPr>
              <a:defRPr sz="3200"/>
            </a:pPr>
            <a:endParaRPr/>
          </a:p>
        </p:txBody>
      </p:sp>
      <p:sp>
        <p:nvSpPr>
          <p:cNvPr id="1972" name="Shape 1972"/>
          <p:cNvSpPr/>
          <p:nvPr/>
        </p:nvSpPr>
        <p:spPr>
          <a:xfrm>
            <a:off x="4045942" y="1209377"/>
            <a:ext cx="17033380" cy="118240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006"/>
                </a:lnTo>
                <a:lnTo>
                  <a:pt x="6923" y="21600"/>
                </a:lnTo>
                <a:lnTo>
                  <a:pt x="0" y="0"/>
                </a:lnTo>
                <a:close/>
              </a:path>
            </a:pathLst>
          </a:custGeom>
          <a:ln w="25400">
            <a:solidFill>
              <a:srgbClr val="FFFFFF">
                <a:alpha val="9631"/>
              </a:srgbClr>
            </a:solidFill>
            <a:miter lim="400000"/>
          </a:ln>
        </p:spPr>
        <p:txBody>
          <a:bodyPr lIns="50800" tIns="50800" rIns="50800" bIns="50800" anchor="ctr"/>
          <a:lstStyle/>
          <a:p>
            <a:pPr>
              <a:defRPr sz="3200"/>
            </a:pPr>
            <a:endParaRPr/>
          </a:p>
        </p:txBody>
      </p:sp>
      <p:sp>
        <p:nvSpPr>
          <p:cNvPr id="1973" name="Shape 1973"/>
          <p:cNvSpPr/>
          <p:nvPr/>
        </p:nvSpPr>
        <p:spPr>
          <a:xfrm>
            <a:off x="7401115" y="6007100"/>
            <a:ext cx="9581770" cy="177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11000" spc="880">
                <a:solidFill>
                  <a:srgbClr val="FFFFFF"/>
                </a:solidFill>
                <a:latin typeface="Montserrat"/>
                <a:ea typeface="Montserrat"/>
                <a:cs typeface="Montserrat"/>
                <a:sym typeface="Montserrat"/>
              </a:defRPr>
            </a:lvl1pPr>
          </a:lstStyle>
          <a:p>
            <a:r>
              <a:t>THANK YOU</a:t>
            </a:r>
          </a:p>
        </p:txBody>
      </p:sp>
      <p:sp>
        <p:nvSpPr>
          <p:cNvPr id="1974" name="Shape 1974"/>
          <p:cNvSpPr/>
          <p:nvPr/>
        </p:nvSpPr>
        <p:spPr>
          <a:xfrm rot="18900000">
            <a:off x="11909052" y="7713680"/>
            <a:ext cx="550248" cy="5502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1975" name="Shape 1975"/>
          <p:cNvSpPr/>
          <p:nvPr/>
        </p:nvSpPr>
        <p:spPr>
          <a:xfrm>
            <a:off x="8060136" y="8817809"/>
            <a:ext cx="8248079" cy="13978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584200">
              <a:lnSpc>
                <a:spcPct val="180000"/>
              </a:lnSpc>
              <a:defRPr sz="3000">
                <a:solidFill>
                  <a:srgbClr val="FFFFFF"/>
                </a:solidFill>
                <a:latin typeface="Lato Regular"/>
                <a:ea typeface="Lato Regular"/>
                <a:cs typeface="Lato Regular"/>
                <a:sym typeface="Lato Regular"/>
              </a:defRPr>
            </a:pPr>
            <a:r>
              <a:t>Questions? Comments? </a:t>
            </a:r>
          </a:p>
          <a:p>
            <a:pPr defTabSz="584200">
              <a:lnSpc>
                <a:spcPct val="180000"/>
              </a:lnSpc>
              <a:defRPr sz="3000">
                <a:solidFill>
                  <a:srgbClr val="FFFFFF"/>
                </a:solidFill>
                <a:latin typeface="Lato Regular"/>
                <a:ea typeface="Lato Regular"/>
                <a:cs typeface="Lato Regular"/>
                <a:sym typeface="Lato Regular"/>
              </a:defRPr>
            </a:pPr>
            <a:r>
              <a:t>Email </a:t>
            </a:r>
            <a:r>
              <a:rPr>
                <a:solidFill>
                  <a:srgbClr val="FF85FF"/>
                </a:solidFill>
              </a:rPr>
              <a:t>James T. Rutka</a:t>
            </a:r>
            <a:r>
              <a:t> at </a:t>
            </a:r>
            <a:r>
              <a:rPr u="sng">
                <a:hlinkClick r:id="rId3"/>
              </a:rPr>
              <a:t>james.rutka@utoronto.ca</a:t>
            </a:r>
          </a:p>
        </p:txBody>
      </p:sp>
      <p:pic>
        <p:nvPicPr>
          <p:cNvPr id="1976" name="sept poster.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93799" y="4275332"/>
            <a:ext cx="4781637" cy="6285066"/>
          </a:xfrm>
          <a:prstGeom prst="rect">
            <a:avLst/>
          </a:prstGeom>
          <a:ln w="25400">
            <a:miter lim="400000"/>
          </a:ln>
          <a:effectLst>
            <a:reflection stA="50000" endPos="40000" dir="5400000" sy="-100000" algn="bl" rotWithShape="0"/>
          </a:effectLst>
        </p:spPr>
      </p:pic>
      <p:grpSp>
        <p:nvGrpSpPr>
          <p:cNvPr id="1981" name="Group 1981"/>
          <p:cNvGrpSpPr/>
          <p:nvPr/>
        </p:nvGrpSpPr>
        <p:grpSpPr>
          <a:xfrm>
            <a:off x="19995867" y="1291809"/>
            <a:ext cx="2496220" cy="4016792"/>
            <a:chOff x="-63500" y="-50800"/>
            <a:chExt cx="2496219" cy="4016790"/>
          </a:xfrm>
        </p:grpSpPr>
        <p:grpSp>
          <p:nvGrpSpPr>
            <p:cNvPr id="1979" name="Group 1979"/>
            <p:cNvGrpSpPr/>
            <p:nvPr/>
          </p:nvGrpSpPr>
          <p:grpSpPr>
            <a:xfrm>
              <a:off x="-63500" y="-50800"/>
              <a:ext cx="2496220" cy="2680504"/>
              <a:chOff x="0" y="0"/>
              <a:chExt cx="2496219" cy="2680503"/>
            </a:xfrm>
          </p:grpSpPr>
          <p:pic>
            <p:nvPicPr>
              <p:cNvPr id="1978" name="SylviaP.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500" y="50800"/>
                <a:ext cx="2369220" cy="2490004"/>
              </a:xfrm>
              <a:prstGeom prst="rect">
                <a:avLst/>
              </a:prstGeom>
              <a:ln>
                <a:noFill/>
              </a:ln>
              <a:effectLst/>
            </p:spPr>
          </p:pic>
          <p:pic>
            <p:nvPicPr>
              <p:cNvPr id="1977" name="Picture 1976"/>
              <p:cNvPicPr>
                <a:picLocks/>
              </p:cNvPicPr>
              <p:nvPr/>
            </p:nvPicPr>
            <p:blipFill>
              <a:blip r:embed="rId6">
                <a:extLst/>
              </a:blip>
              <a:stretch>
                <a:fillRect/>
              </a:stretch>
            </p:blipFill>
            <p:spPr>
              <a:xfrm>
                <a:off x="0" y="0"/>
                <a:ext cx="2496220" cy="2680504"/>
              </a:xfrm>
              <a:prstGeom prst="rect">
                <a:avLst/>
              </a:prstGeom>
              <a:effectLst/>
            </p:spPr>
          </p:pic>
        </p:grpSp>
        <p:sp>
          <p:nvSpPr>
            <p:cNvPr id="1980" name="Shape 1980"/>
            <p:cNvSpPr/>
            <p:nvPr/>
          </p:nvSpPr>
          <p:spPr>
            <a:xfrm>
              <a:off x="575098" y="2899190"/>
              <a:ext cx="1219023" cy="1066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584200">
                <a:defRPr sz="3100">
                  <a:solidFill>
                    <a:srgbClr val="FFFFFF"/>
                  </a:solidFill>
                  <a:latin typeface="Lato Semibold"/>
                  <a:ea typeface="Lato Semibold"/>
                  <a:cs typeface="Lato Semibold"/>
                  <a:sym typeface="Lato Semibold"/>
                </a:defRPr>
              </a:pPr>
              <a:r>
                <a:t>Sylvia</a:t>
              </a:r>
            </a:p>
            <a:p>
              <a:pPr defTabSz="584200">
                <a:defRPr sz="3100">
                  <a:solidFill>
                    <a:srgbClr val="FFFFFF"/>
                  </a:solidFill>
                  <a:latin typeface="Lato Semibold"/>
                  <a:ea typeface="Lato Semibold"/>
                  <a:cs typeface="Lato Semibold"/>
                  <a:sym typeface="Lato Semibold"/>
                </a:defRPr>
              </a:pPr>
              <a:r>
                <a:t>Perry</a:t>
              </a:r>
            </a:p>
          </p:txBody>
        </p:sp>
      </p:grpSp>
      <p:sp>
        <p:nvSpPr>
          <p:cNvPr id="1982" name="Shape 1982"/>
          <p:cNvSpPr/>
          <p:nvPr/>
        </p:nvSpPr>
        <p:spPr>
          <a:xfrm>
            <a:off x="19487554" y="10136750"/>
            <a:ext cx="2844801" cy="444501"/>
          </a:xfrm>
          <a:prstGeom prst="rect">
            <a:avLst/>
          </a:prstGeom>
          <a:solidFill>
            <a:srgbClr val="002E7A">
              <a:alpha val="10000"/>
            </a:srgbClr>
          </a:solidFill>
          <a:ln w="25400">
            <a:solidFill>
              <a:srgbClr val="000000">
                <a:alpha val="0"/>
              </a:srgbClr>
            </a:solidFill>
            <a:miter lim="400000"/>
          </a:ln>
        </p:spPr>
        <p:txBody>
          <a:bodyPr lIns="50800" tIns="50800" rIns="50800" bIns="50800" anchor="ctr"/>
          <a:lstStyle/>
          <a:p>
            <a:pPr algn="l" defTabSz="584200">
              <a:defRPr sz="6000">
                <a:solidFill>
                  <a:srgbClr val="0056D6"/>
                </a:solidFill>
                <a:latin typeface="Bebas Neue Bold"/>
                <a:ea typeface="Bebas Neue Bold"/>
                <a:cs typeface="Bebas Neue Bold"/>
                <a:sym typeface="Bebas Neue Bold"/>
              </a:defRPr>
            </a:pPr>
            <a:endParaRPr/>
          </a:p>
        </p:txBody>
      </p:sp>
      <p:grpSp>
        <p:nvGrpSpPr>
          <p:cNvPr id="1986" name="Group 1986"/>
          <p:cNvGrpSpPr/>
          <p:nvPr/>
        </p:nvGrpSpPr>
        <p:grpSpPr>
          <a:xfrm>
            <a:off x="20050507" y="7029363"/>
            <a:ext cx="3069528" cy="4184286"/>
            <a:chOff x="0" y="0"/>
            <a:chExt cx="3069526" cy="4184285"/>
          </a:xfrm>
        </p:grpSpPr>
        <p:pic>
          <p:nvPicPr>
            <p:cNvPr id="1983" name="Stacey Krumholtz.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402497" y="0"/>
              <a:ext cx="2264382" cy="2683316"/>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3" y="1005"/>
                    <a:pt x="3165" y="3016"/>
                  </a:cubicBezTo>
                  <a:cubicBezTo>
                    <a:pt x="1056" y="5026"/>
                    <a:pt x="0" y="7660"/>
                    <a:pt x="0" y="10296"/>
                  </a:cubicBezTo>
                  <a:cubicBezTo>
                    <a:pt x="0" y="12931"/>
                    <a:pt x="1056" y="15568"/>
                    <a:pt x="3165" y="17579"/>
                  </a:cubicBezTo>
                  <a:cubicBezTo>
                    <a:pt x="7382" y="21600"/>
                    <a:pt x="14218" y="21600"/>
                    <a:pt x="18435" y="17579"/>
                  </a:cubicBezTo>
                  <a:cubicBezTo>
                    <a:pt x="20544" y="15568"/>
                    <a:pt x="21600" y="12931"/>
                    <a:pt x="21600" y="10296"/>
                  </a:cubicBezTo>
                  <a:cubicBezTo>
                    <a:pt x="21600" y="7660"/>
                    <a:pt x="20544" y="5026"/>
                    <a:pt x="18435" y="3016"/>
                  </a:cubicBezTo>
                  <a:cubicBezTo>
                    <a:pt x="16327" y="1005"/>
                    <a:pt x="13564" y="0"/>
                    <a:pt x="10800" y="0"/>
                  </a:cubicBezTo>
                  <a:close/>
                </a:path>
              </a:pathLst>
            </a:custGeom>
            <a:ln w="25400" cap="flat">
              <a:solidFill>
                <a:srgbClr val="F3F7F5"/>
              </a:solidFill>
              <a:prstDash val="solid"/>
              <a:miter lim="400000"/>
            </a:ln>
            <a:effectLst>
              <a:outerShdw blurRad="50800" dist="25400" dir="3600000" rotWithShape="0">
                <a:srgbClr val="000000">
                  <a:alpha val="70000"/>
                </a:srgbClr>
              </a:outerShdw>
            </a:effectLst>
          </p:spPr>
        </p:pic>
        <p:sp>
          <p:nvSpPr>
            <p:cNvPr id="1984" name="Shape 1984"/>
            <p:cNvSpPr/>
            <p:nvPr/>
          </p:nvSpPr>
          <p:spPr>
            <a:xfrm>
              <a:off x="0" y="3036713"/>
              <a:ext cx="3069527"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defRPr sz="3000">
                  <a:solidFill>
                    <a:srgbClr val="FFFFFF"/>
                  </a:solidFill>
                  <a:latin typeface="Lato Semibold"/>
                  <a:ea typeface="Lato Semibold"/>
                  <a:cs typeface="Lato Semibold"/>
                  <a:sym typeface="Lato Semibold"/>
                </a:defRPr>
              </a:lvl1pPr>
            </a:lstStyle>
            <a:p>
              <a:r>
                <a:t>Stacey Krumholtz</a:t>
              </a:r>
            </a:p>
          </p:txBody>
        </p:sp>
        <p:sp>
          <p:nvSpPr>
            <p:cNvPr id="1985" name="Shape 1985"/>
            <p:cNvSpPr/>
            <p:nvPr/>
          </p:nvSpPr>
          <p:spPr>
            <a:xfrm>
              <a:off x="203485" y="3701685"/>
              <a:ext cx="2662556"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spcBef>
                  <a:spcPts val="1400"/>
                </a:spcBef>
                <a:defRPr sz="2500">
                  <a:solidFill>
                    <a:srgbClr val="FFFFFF"/>
                  </a:solidFill>
                  <a:latin typeface="Lato Semibold"/>
                  <a:ea typeface="Lato Semibold"/>
                  <a:cs typeface="Lato Semibold"/>
                  <a:sym typeface="Lato Semibold"/>
                </a:defRPr>
              </a:lvl1pPr>
            </a:lstStyle>
            <a:p>
              <a:r>
                <a:t>Medical Illustrator</a:t>
              </a:r>
            </a:p>
          </p:txBody>
        </p:sp>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981"/>
                                        </p:tgtEl>
                                        <p:attrNameLst>
                                          <p:attrName>style.visibility</p:attrName>
                                        </p:attrNameLst>
                                      </p:cBhvr>
                                      <p:to>
                                        <p:strVal val="visible"/>
                                      </p:to>
                                    </p:set>
                                    <p:animEffect transition="in" filter="dissolve">
                                      <p:cBhvr>
                                        <p:cTn id="7" dur="1000"/>
                                        <p:tgtEl>
                                          <p:spTgt spid="198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986"/>
                                        </p:tgtEl>
                                        <p:attrNameLst>
                                          <p:attrName>style.visibility</p:attrName>
                                        </p:attrNameLst>
                                      </p:cBhvr>
                                      <p:to>
                                        <p:strVal val="visible"/>
                                      </p:to>
                                    </p:set>
                                    <p:animEffect transition="in" filter="dissolve">
                                      <p:cBhvr>
                                        <p:cTn id="12" dur="1000"/>
                                        <p:tgtEl>
                                          <p:spTgt spid="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1" grpId="1" animBg="1" advAuto="0"/>
      <p:bldP spid="1986" grpId="2"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p:nvPr/>
        </p:nvSpPr>
        <p:spPr>
          <a:xfrm>
            <a:off x="-2128" y="-48525"/>
            <a:ext cx="24388255" cy="13813051"/>
          </a:xfrm>
          <a:prstGeom prst="rect">
            <a:avLst/>
          </a:prstGeom>
          <a:solidFill>
            <a:schemeClr val="accent1">
              <a:hueOff val="273562"/>
              <a:satOff val="2937"/>
              <a:lumOff val="-22233"/>
              <a:alpha val="85122"/>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294" name="Shape 294"/>
          <p:cNvSpPr/>
          <p:nvPr/>
        </p:nvSpPr>
        <p:spPr>
          <a:xfrm>
            <a:off x="-21575" y="-48525"/>
            <a:ext cx="24384001" cy="13813050"/>
          </a:xfrm>
          <a:prstGeom prst="rect">
            <a:avLst/>
          </a:prstGeom>
          <a:solidFill>
            <a:schemeClr val="accent5">
              <a:hueOff val="-522602"/>
              <a:satOff val="-6700"/>
              <a:lumOff val="-22320"/>
              <a:alpha val="15386"/>
            </a:schemeClr>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sp>
        <p:nvSpPr>
          <p:cNvPr id="295" name="Shape 295"/>
          <p:cNvSpPr/>
          <p:nvPr/>
        </p:nvSpPr>
        <p:spPr>
          <a:xfrm>
            <a:off x="-23702" y="-31747"/>
            <a:ext cx="24388255" cy="13779496"/>
          </a:xfrm>
          <a:prstGeom prst="rect">
            <a:avLst/>
          </a:prstGeom>
          <a:solidFill>
            <a:srgbClr val="F5F4F2"/>
          </a:solidFill>
          <a:ln w="12700">
            <a:miter lim="400000"/>
          </a:ln>
        </p:spPr>
        <p:txBody>
          <a:bodyPr lIns="50800" tIns="50800" rIns="50800" bIns="50800" anchor="ctr"/>
          <a:lstStyle/>
          <a:p>
            <a:pPr>
              <a:defRPr sz="3200">
                <a:solidFill>
                  <a:schemeClr val="accent1">
                    <a:hueOff val="47394"/>
                    <a:satOff val="-25753"/>
                    <a:lumOff val="-7544"/>
                  </a:schemeClr>
                </a:solidFill>
              </a:defRPr>
            </a:pPr>
            <a:endParaRPr/>
          </a:p>
        </p:txBody>
      </p:sp>
      <p:grpSp>
        <p:nvGrpSpPr>
          <p:cNvPr id="298" name="Group 298"/>
          <p:cNvGrpSpPr/>
          <p:nvPr/>
        </p:nvGrpSpPr>
        <p:grpSpPr>
          <a:xfrm>
            <a:off x="18486028" y="11652788"/>
            <a:ext cx="5008242" cy="1180295"/>
            <a:chOff x="0" y="0"/>
            <a:chExt cx="5008241" cy="1180293"/>
          </a:xfrm>
        </p:grpSpPr>
        <p:sp>
          <p:nvSpPr>
            <p:cNvPr id="296" name="Shape 296"/>
            <p:cNvSpPr/>
            <p:nvPr/>
          </p:nvSpPr>
          <p:spPr>
            <a:xfrm>
              <a:off x="785174" y="697693"/>
              <a:ext cx="422306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defRPr sz="2500" spc="200">
                  <a:solidFill>
                    <a:srgbClr val="FF8AD8"/>
                  </a:solidFill>
                  <a:latin typeface="Cinzel"/>
                  <a:ea typeface="Cinzel"/>
                  <a:cs typeface="Cinzel"/>
                  <a:sym typeface="Cinzel"/>
                </a:defRPr>
              </a:pPr>
              <a:r>
                <a:rPr>
                  <a:solidFill>
                    <a:srgbClr val="002A5C"/>
                  </a:solidFill>
                </a:rPr>
                <a:t>ANNUAL ADDRESS </a:t>
              </a:r>
              <a:r>
                <a:rPr>
                  <a:solidFill>
                    <a:srgbClr val="3A7DCB"/>
                  </a:solidFill>
                </a:rPr>
                <a:t>2016</a:t>
              </a:r>
            </a:p>
          </p:txBody>
        </p:sp>
        <p:pic>
          <p:nvPicPr>
            <p:cNvPr id="297"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41097" cy="1121343"/>
            </a:xfrm>
            <a:prstGeom prst="rect">
              <a:avLst/>
            </a:prstGeom>
            <a:ln w="12700" cap="flat">
              <a:noFill/>
              <a:miter lim="400000"/>
            </a:ln>
            <a:effectLst/>
          </p:spPr>
        </p:pic>
      </p:grpSp>
      <p:sp>
        <p:nvSpPr>
          <p:cNvPr id="299" name="Shape 299"/>
          <p:cNvSpPr/>
          <p:nvPr/>
        </p:nvSpPr>
        <p:spPr>
          <a:xfrm>
            <a:off x="4632736" y="762000"/>
            <a:ext cx="16091409"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7000" spc="560">
                <a:solidFill>
                  <a:srgbClr val="1D296F"/>
                </a:solidFill>
                <a:latin typeface="Montserrat"/>
                <a:ea typeface="Montserrat"/>
                <a:cs typeface="Montserrat"/>
                <a:sym typeface="Montserrat"/>
              </a:defRPr>
            </a:pPr>
            <a:r>
              <a:t>SURGEON-IN-CHIEFS</a:t>
            </a:r>
            <a:r>
              <a:rPr>
                <a:solidFill>
                  <a:srgbClr val="FF85FF"/>
                </a:solidFill>
              </a:rPr>
              <a:t>/2015-2016</a:t>
            </a:r>
          </a:p>
        </p:txBody>
      </p:sp>
      <p:grpSp>
        <p:nvGrpSpPr>
          <p:cNvPr id="305" name="Group 305"/>
          <p:cNvGrpSpPr/>
          <p:nvPr/>
        </p:nvGrpSpPr>
        <p:grpSpPr>
          <a:xfrm>
            <a:off x="1830072" y="7908050"/>
            <a:ext cx="9820940" cy="3219231"/>
            <a:chOff x="-126999" y="-88899"/>
            <a:chExt cx="9820938" cy="3219229"/>
          </a:xfrm>
        </p:grpSpPr>
        <p:grpSp>
          <p:nvGrpSpPr>
            <p:cNvPr id="302" name="Group 302"/>
            <p:cNvGrpSpPr/>
            <p:nvPr/>
          </p:nvGrpSpPr>
          <p:grpSpPr>
            <a:xfrm>
              <a:off x="-127000" y="-88900"/>
              <a:ext cx="3714008" cy="3219230"/>
              <a:chOff x="0" y="0"/>
              <a:chExt cx="3714007" cy="3219229"/>
            </a:xfrm>
          </p:grpSpPr>
          <p:pic>
            <p:nvPicPr>
              <p:cNvPr id="301" name="Rotstein, O. 2013.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7000" y="89952"/>
                <a:ext cx="3460008" cy="2887978"/>
              </a:xfrm>
              <a:prstGeom prst="rect">
                <a:avLst/>
              </a:prstGeom>
              <a:ln>
                <a:noFill/>
              </a:ln>
              <a:effectLst/>
            </p:spPr>
          </p:pic>
          <p:pic>
            <p:nvPicPr>
              <p:cNvPr id="300" name="Picture 299"/>
              <p:cNvPicPr>
                <a:picLocks/>
              </p:cNvPicPr>
              <p:nvPr/>
            </p:nvPicPr>
            <p:blipFill>
              <a:blip r:embed="rId4">
                <a:extLst/>
              </a:blip>
              <a:stretch>
                <a:fillRect/>
              </a:stretch>
            </p:blipFill>
            <p:spPr>
              <a:xfrm>
                <a:off x="0" y="0"/>
                <a:ext cx="3714008" cy="3219230"/>
              </a:xfrm>
              <a:prstGeom prst="rect">
                <a:avLst/>
              </a:prstGeom>
              <a:effectLst/>
            </p:spPr>
          </p:pic>
        </p:grpSp>
        <p:sp>
          <p:nvSpPr>
            <p:cNvPr id="303" name="Shape 303"/>
            <p:cNvSpPr/>
            <p:nvPr/>
          </p:nvSpPr>
          <p:spPr>
            <a:xfrm>
              <a:off x="4294208" y="1228146"/>
              <a:ext cx="5008242" cy="585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2600" spc="208">
                  <a:solidFill>
                    <a:srgbClr val="3A7DCB"/>
                  </a:solidFill>
                  <a:latin typeface="Montserrat"/>
                  <a:ea typeface="Montserrat"/>
                  <a:cs typeface="Montserrat"/>
                  <a:sym typeface="Montserrat"/>
                </a:defRPr>
              </a:lvl1pPr>
            </a:lstStyle>
            <a:p>
              <a:r>
                <a:t>ST. MICHAEL’S HOSPITAL</a:t>
              </a:r>
            </a:p>
          </p:txBody>
        </p:sp>
        <p:sp>
          <p:nvSpPr>
            <p:cNvPr id="304" name="Shape 304"/>
            <p:cNvSpPr/>
            <p:nvPr/>
          </p:nvSpPr>
          <p:spPr>
            <a:xfrm>
              <a:off x="3902718" y="488484"/>
              <a:ext cx="5791221" cy="7337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4000" spc="320">
                  <a:solidFill>
                    <a:srgbClr val="002A5C"/>
                  </a:solidFill>
                  <a:latin typeface="Montserrat Semi Bold"/>
                  <a:ea typeface="Montserrat Semi Bold"/>
                  <a:cs typeface="Montserrat Semi Bold"/>
                  <a:sym typeface="Montserrat Semi Bold"/>
                </a:defRPr>
              </a:lvl1pPr>
            </a:lstStyle>
            <a:p>
              <a:r>
                <a:t>ORI ROTSTEIN</a:t>
              </a:r>
            </a:p>
          </p:txBody>
        </p:sp>
      </p:grpSp>
      <p:grpSp>
        <p:nvGrpSpPr>
          <p:cNvPr id="311" name="Group 311"/>
          <p:cNvGrpSpPr/>
          <p:nvPr/>
        </p:nvGrpSpPr>
        <p:grpSpPr>
          <a:xfrm>
            <a:off x="1695242" y="2664944"/>
            <a:ext cx="10546530" cy="3219230"/>
            <a:chOff x="-126999" y="-88899"/>
            <a:chExt cx="10546528" cy="3219229"/>
          </a:xfrm>
        </p:grpSpPr>
        <p:grpSp>
          <p:nvGrpSpPr>
            <p:cNvPr id="308" name="Group 308"/>
            <p:cNvGrpSpPr/>
            <p:nvPr/>
          </p:nvGrpSpPr>
          <p:grpSpPr>
            <a:xfrm>
              <a:off x="-127000" y="-88900"/>
              <a:ext cx="3714008" cy="3219230"/>
              <a:chOff x="0" y="0"/>
              <a:chExt cx="3714007" cy="3219229"/>
            </a:xfrm>
          </p:grpSpPr>
          <p:pic>
            <p:nvPicPr>
              <p:cNvPr id="307" name="Caldarone, C. 2013.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27000" y="88900"/>
                <a:ext cx="3460008" cy="2889030"/>
              </a:xfrm>
              <a:prstGeom prst="rect">
                <a:avLst/>
              </a:prstGeom>
              <a:ln>
                <a:noFill/>
              </a:ln>
              <a:effectLst/>
            </p:spPr>
          </p:pic>
          <p:pic>
            <p:nvPicPr>
              <p:cNvPr id="306" name="Picture 305"/>
              <p:cNvPicPr>
                <a:picLocks/>
              </p:cNvPicPr>
              <p:nvPr/>
            </p:nvPicPr>
            <p:blipFill>
              <a:blip r:embed="rId4">
                <a:extLst/>
              </a:blip>
              <a:stretch>
                <a:fillRect/>
              </a:stretch>
            </p:blipFill>
            <p:spPr>
              <a:xfrm>
                <a:off x="0" y="0"/>
                <a:ext cx="3714008" cy="3219230"/>
              </a:xfrm>
              <a:prstGeom prst="rect">
                <a:avLst/>
              </a:prstGeom>
              <a:effectLst/>
            </p:spPr>
          </p:pic>
        </p:grpSp>
        <p:sp>
          <p:nvSpPr>
            <p:cNvPr id="309" name="Shape 309"/>
            <p:cNvSpPr/>
            <p:nvPr/>
          </p:nvSpPr>
          <p:spPr>
            <a:xfrm>
              <a:off x="4420733" y="1228145"/>
              <a:ext cx="5998796" cy="585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2600" spc="208">
                  <a:solidFill>
                    <a:srgbClr val="3A7DCB"/>
                  </a:solidFill>
                  <a:latin typeface="Montserrat"/>
                  <a:ea typeface="Montserrat"/>
                  <a:cs typeface="Montserrat"/>
                  <a:sym typeface="Montserrat"/>
                </a:defRPr>
              </a:lvl1pPr>
            </a:lstStyle>
            <a:p>
              <a:r>
                <a:t>HOSPITAL FOR SICK CHILDREN</a:t>
              </a:r>
            </a:p>
          </p:txBody>
        </p:sp>
        <p:sp>
          <p:nvSpPr>
            <p:cNvPr id="310" name="Shape 310"/>
            <p:cNvSpPr/>
            <p:nvPr/>
          </p:nvSpPr>
          <p:spPr>
            <a:xfrm>
              <a:off x="3917315" y="464957"/>
              <a:ext cx="6168354" cy="7337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4000" spc="320">
                  <a:solidFill>
                    <a:srgbClr val="002A5C"/>
                  </a:solidFill>
                  <a:latin typeface="Montserrat Semi Bold"/>
                  <a:ea typeface="Montserrat Semi Bold"/>
                  <a:cs typeface="Montserrat Semi Bold"/>
                  <a:sym typeface="Montserrat Semi Bold"/>
                </a:defRPr>
              </a:lvl1pPr>
            </a:lstStyle>
            <a:p>
              <a:r>
                <a:t>CHRIS CALDARONE</a:t>
              </a:r>
            </a:p>
          </p:txBody>
        </p:sp>
      </p:grpSp>
      <p:grpSp>
        <p:nvGrpSpPr>
          <p:cNvPr id="317" name="Group 317"/>
          <p:cNvGrpSpPr/>
          <p:nvPr/>
        </p:nvGrpSpPr>
        <p:grpSpPr>
          <a:xfrm>
            <a:off x="10030578" y="7830901"/>
            <a:ext cx="12164961" cy="3219231"/>
            <a:chOff x="0" y="-88899"/>
            <a:chExt cx="12164959" cy="3219229"/>
          </a:xfrm>
        </p:grpSpPr>
        <p:grpSp>
          <p:nvGrpSpPr>
            <p:cNvPr id="314" name="Group 314"/>
            <p:cNvGrpSpPr/>
            <p:nvPr/>
          </p:nvGrpSpPr>
          <p:grpSpPr>
            <a:xfrm>
              <a:off x="8450952" y="-88900"/>
              <a:ext cx="3714008" cy="3219230"/>
              <a:chOff x="0" y="0"/>
              <a:chExt cx="3714007" cy="3219229"/>
            </a:xfrm>
          </p:grpSpPr>
          <p:pic>
            <p:nvPicPr>
              <p:cNvPr id="313" name="Nathens, A. 2013.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27000" y="133420"/>
                <a:ext cx="3460008" cy="2844510"/>
              </a:xfrm>
              <a:prstGeom prst="rect">
                <a:avLst/>
              </a:prstGeom>
              <a:ln>
                <a:noFill/>
              </a:ln>
              <a:effectLst/>
            </p:spPr>
          </p:pic>
          <p:pic>
            <p:nvPicPr>
              <p:cNvPr id="312" name="Picture 311"/>
              <p:cNvPicPr>
                <a:picLocks/>
              </p:cNvPicPr>
              <p:nvPr/>
            </p:nvPicPr>
            <p:blipFill>
              <a:blip r:embed="rId4">
                <a:extLst/>
              </a:blip>
              <a:stretch>
                <a:fillRect/>
              </a:stretch>
            </p:blipFill>
            <p:spPr>
              <a:xfrm>
                <a:off x="0" y="0"/>
                <a:ext cx="3714008" cy="3219230"/>
              </a:xfrm>
              <a:prstGeom prst="rect">
                <a:avLst/>
              </a:prstGeom>
              <a:effectLst/>
            </p:spPr>
          </p:pic>
        </p:grpSp>
        <p:sp>
          <p:nvSpPr>
            <p:cNvPr id="315" name="Shape 315"/>
            <p:cNvSpPr/>
            <p:nvPr/>
          </p:nvSpPr>
          <p:spPr>
            <a:xfrm>
              <a:off x="0" y="2345013"/>
              <a:ext cx="8415424" cy="5851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2600" spc="208">
                  <a:solidFill>
                    <a:srgbClr val="3A7DCB"/>
                  </a:solidFill>
                  <a:latin typeface="Montserrat"/>
                  <a:ea typeface="Montserrat"/>
                  <a:cs typeface="Montserrat"/>
                  <a:sym typeface="Montserrat"/>
                </a:defRPr>
              </a:lvl1pPr>
            </a:lstStyle>
            <a:p>
              <a:r>
                <a:t>SUNNYBROOK HEALTH SCIENCES CENTRE</a:t>
              </a:r>
            </a:p>
          </p:txBody>
        </p:sp>
        <p:sp>
          <p:nvSpPr>
            <p:cNvPr id="316" name="Shape 316"/>
            <p:cNvSpPr/>
            <p:nvPr/>
          </p:nvSpPr>
          <p:spPr>
            <a:xfrm>
              <a:off x="2884902" y="1573421"/>
              <a:ext cx="5791222" cy="7337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4000" spc="320">
                  <a:solidFill>
                    <a:srgbClr val="002A5C"/>
                  </a:solidFill>
                  <a:latin typeface="Montserrat Semi Bold"/>
                  <a:ea typeface="Montserrat Semi Bold"/>
                  <a:cs typeface="Montserrat Semi Bold"/>
                  <a:sym typeface="Montserrat Semi Bold"/>
                </a:defRPr>
              </a:lvl1pPr>
            </a:lstStyle>
            <a:p>
              <a:r>
                <a:t>AVERY NATHENS</a:t>
              </a:r>
            </a:p>
          </p:txBody>
        </p:sp>
      </p:grpSp>
      <p:grpSp>
        <p:nvGrpSpPr>
          <p:cNvPr id="323" name="Group 323"/>
          <p:cNvGrpSpPr/>
          <p:nvPr/>
        </p:nvGrpSpPr>
        <p:grpSpPr>
          <a:xfrm>
            <a:off x="13707278" y="3387827"/>
            <a:ext cx="8466488" cy="3219231"/>
            <a:chOff x="0" y="-88899"/>
            <a:chExt cx="8466487" cy="3219229"/>
          </a:xfrm>
        </p:grpSpPr>
        <p:grpSp>
          <p:nvGrpSpPr>
            <p:cNvPr id="320" name="Group 320"/>
            <p:cNvGrpSpPr/>
            <p:nvPr/>
          </p:nvGrpSpPr>
          <p:grpSpPr>
            <a:xfrm>
              <a:off x="4752479" y="-88900"/>
              <a:ext cx="3714009" cy="3219230"/>
              <a:chOff x="0" y="0"/>
              <a:chExt cx="3714007" cy="3219229"/>
            </a:xfrm>
          </p:grpSpPr>
          <p:pic>
            <p:nvPicPr>
              <p:cNvPr id="319" name="Wunder, J. 2013.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27000" y="88900"/>
                <a:ext cx="3460008" cy="2889030"/>
              </a:xfrm>
              <a:prstGeom prst="rect">
                <a:avLst/>
              </a:prstGeom>
              <a:ln>
                <a:noFill/>
              </a:ln>
              <a:effectLst/>
            </p:spPr>
          </p:pic>
          <p:pic>
            <p:nvPicPr>
              <p:cNvPr id="318" name="Picture 317"/>
              <p:cNvPicPr>
                <a:picLocks/>
              </p:cNvPicPr>
              <p:nvPr/>
            </p:nvPicPr>
            <p:blipFill>
              <a:blip r:embed="rId4">
                <a:extLst/>
              </a:blip>
              <a:stretch>
                <a:fillRect/>
              </a:stretch>
            </p:blipFill>
            <p:spPr>
              <a:xfrm>
                <a:off x="0" y="0"/>
                <a:ext cx="3714008" cy="3219230"/>
              </a:xfrm>
              <a:prstGeom prst="rect">
                <a:avLst/>
              </a:prstGeom>
              <a:effectLst/>
            </p:spPr>
          </p:pic>
        </p:grpSp>
        <p:sp>
          <p:nvSpPr>
            <p:cNvPr id="321" name="Shape 321"/>
            <p:cNvSpPr/>
            <p:nvPr/>
          </p:nvSpPr>
          <p:spPr>
            <a:xfrm>
              <a:off x="0" y="2311607"/>
              <a:ext cx="4650686" cy="5851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2600" spc="208">
                  <a:solidFill>
                    <a:srgbClr val="3A7DCB"/>
                  </a:solidFill>
                  <a:latin typeface="Montserrat"/>
                  <a:ea typeface="Montserrat"/>
                  <a:cs typeface="Montserrat"/>
                  <a:sym typeface="Montserrat"/>
                </a:defRPr>
              </a:lvl1pPr>
            </a:lstStyle>
            <a:p>
              <a:r>
                <a:t>MOUNT SINAI HOSPITAL SURGERY</a:t>
              </a:r>
            </a:p>
          </p:txBody>
        </p:sp>
        <p:sp>
          <p:nvSpPr>
            <p:cNvPr id="322" name="Shape 322"/>
            <p:cNvSpPr/>
            <p:nvPr/>
          </p:nvSpPr>
          <p:spPr>
            <a:xfrm>
              <a:off x="403344" y="1640023"/>
              <a:ext cx="4135233" cy="7337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4000" spc="320">
                  <a:solidFill>
                    <a:srgbClr val="002A5C"/>
                  </a:solidFill>
                  <a:latin typeface="Montserrat Semi Bold"/>
                  <a:ea typeface="Montserrat Semi Bold"/>
                  <a:cs typeface="Montserrat Semi Bold"/>
                  <a:sym typeface="Montserrat Semi Bold"/>
                </a:defRPr>
              </a:lvl1pPr>
            </a:lstStyle>
            <a:p>
              <a:r>
                <a:t>JAY WUNDER</a:t>
              </a:r>
            </a:p>
          </p:txBody>
        </p:sp>
      </p:gr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11"/>
                                        </p:tgtEl>
                                        <p:attrNameLst>
                                          <p:attrName>style.visibility</p:attrName>
                                        </p:attrNameLst>
                                      </p:cBhvr>
                                      <p:to>
                                        <p:strVal val="visible"/>
                                      </p:to>
                                    </p:set>
                                    <p:animEffect transition="in" filter="dissolve">
                                      <p:cBhvr>
                                        <p:cTn id="7" dur="1000"/>
                                        <p:tgtEl>
                                          <p:spTgt spid="311"/>
                                        </p:tgtEl>
                                      </p:cBhvr>
                                    </p:animEffect>
                                  </p:childTnLst>
                                </p:cTn>
                              </p:par>
                            </p:childTnLst>
                          </p:cTn>
                        </p:par>
                        <p:par>
                          <p:cTn id="8" fill="hold">
                            <p:stCondLst>
                              <p:cond delay="1000"/>
                            </p:stCondLst>
                            <p:childTnLst>
                              <p:par>
                                <p:cTn id="9" presetID="9" presetClass="entr" fill="hold" grpId="2" nodeType="afterEffect">
                                  <p:stCondLst>
                                    <p:cond delay="500"/>
                                  </p:stCondLst>
                                  <p:iterate>
                                    <p:tmAbs val="0"/>
                                  </p:iterate>
                                  <p:childTnLst>
                                    <p:set>
                                      <p:cBhvr>
                                        <p:cTn id="10" fill="hold"/>
                                        <p:tgtEl>
                                          <p:spTgt spid="323"/>
                                        </p:tgtEl>
                                        <p:attrNameLst>
                                          <p:attrName>style.visibility</p:attrName>
                                        </p:attrNameLst>
                                      </p:cBhvr>
                                      <p:to>
                                        <p:strVal val="visible"/>
                                      </p:to>
                                    </p:set>
                                    <p:animEffect transition="in" filter="dissolve">
                                      <p:cBhvr>
                                        <p:cTn id="11" dur="500"/>
                                        <p:tgtEl>
                                          <p:spTgt spid="323"/>
                                        </p:tgtEl>
                                      </p:cBhvr>
                                    </p:animEffect>
                                  </p:childTnLst>
                                </p:cTn>
                              </p:par>
                            </p:childTnLst>
                          </p:cTn>
                        </p:par>
                        <p:par>
                          <p:cTn id="12" fill="hold">
                            <p:stCondLst>
                              <p:cond delay="2000"/>
                            </p:stCondLst>
                            <p:childTnLst>
                              <p:par>
                                <p:cTn id="13" presetID="9" presetClass="entr" fill="hold" grpId="3" nodeType="afterEffect">
                                  <p:stCondLst>
                                    <p:cond delay="500"/>
                                  </p:stCondLst>
                                  <p:iterate>
                                    <p:tmAbs val="0"/>
                                  </p:iterate>
                                  <p:childTnLst>
                                    <p:set>
                                      <p:cBhvr>
                                        <p:cTn id="14" fill="hold"/>
                                        <p:tgtEl>
                                          <p:spTgt spid="305"/>
                                        </p:tgtEl>
                                        <p:attrNameLst>
                                          <p:attrName>style.visibility</p:attrName>
                                        </p:attrNameLst>
                                      </p:cBhvr>
                                      <p:to>
                                        <p:strVal val="visible"/>
                                      </p:to>
                                    </p:set>
                                    <p:animEffect transition="in" filter="dissolve">
                                      <p:cBhvr>
                                        <p:cTn id="15" dur="500"/>
                                        <p:tgtEl>
                                          <p:spTgt spid="305"/>
                                        </p:tgtEl>
                                      </p:cBhvr>
                                    </p:animEffect>
                                  </p:childTnLst>
                                </p:cTn>
                              </p:par>
                            </p:childTnLst>
                          </p:cTn>
                        </p:par>
                        <p:par>
                          <p:cTn id="16" fill="hold">
                            <p:stCondLst>
                              <p:cond delay="3000"/>
                            </p:stCondLst>
                            <p:childTnLst>
                              <p:par>
                                <p:cTn id="17" presetID="9" presetClass="entr" fill="hold" grpId="4" nodeType="afterEffect">
                                  <p:stCondLst>
                                    <p:cond delay="500"/>
                                  </p:stCondLst>
                                  <p:iterate>
                                    <p:tmAbs val="0"/>
                                  </p:iterate>
                                  <p:childTnLst>
                                    <p:set>
                                      <p:cBhvr>
                                        <p:cTn id="18" fill="hold"/>
                                        <p:tgtEl>
                                          <p:spTgt spid="317"/>
                                        </p:tgtEl>
                                        <p:attrNameLst>
                                          <p:attrName>style.visibility</p:attrName>
                                        </p:attrNameLst>
                                      </p:cBhvr>
                                      <p:to>
                                        <p:strVal val="visible"/>
                                      </p:to>
                                    </p:set>
                                    <p:animEffect transition="in" filter="dissolve">
                                      <p:cBhvr>
                                        <p:cTn id="19" dur="500"/>
                                        <p:tgtEl>
                                          <p:spTgt spid="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 grpId="3" animBg="1" advAuto="0"/>
      <p:bldP spid="311" grpId="1" animBg="1" advAuto="0"/>
      <p:bldP spid="317" grpId="4" animBg="1" advAuto="0"/>
      <p:bldP spid="323" grpId="2"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21</TotalTime>
  <Words>3496</Words>
  <Application>Microsoft Macintosh PowerPoint</Application>
  <PresentationFormat>Custom</PresentationFormat>
  <Paragraphs>873</Paragraphs>
  <Slides>84</Slides>
  <Notes>1</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84</vt:i4>
      </vt:variant>
    </vt:vector>
  </HeadingPairs>
  <TitlesOfParts>
    <vt:vector size="98" baseType="lpstr">
      <vt:lpstr>Bebas Neue Bold</vt:lpstr>
      <vt:lpstr>Calibri</vt:lpstr>
      <vt:lpstr>Cinzel</vt:lpstr>
      <vt:lpstr>Helvetica Light</vt:lpstr>
      <vt:lpstr>Helvetica Neue</vt:lpstr>
      <vt:lpstr>Lato Regular</vt:lpstr>
      <vt:lpstr>Lato Semibold</vt:lpstr>
      <vt:lpstr>Montserrat</vt:lpstr>
      <vt:lpstr>Montserrat Light</vt:lpstr>
      <vt:lpstr>Montserrat Semi Bold</vt:lpstr>
      <vt:lpstr>Montserrat Ultra Light</vt:lpstr>
      <vt:lpstr>Myriad Pro</vt:lpstr>
      <vt:lpstr>Times New Roman</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Sophia Nunes</cp:lastModifiedBy>
  <cp:revision>8</cp:revision>
  <dcterms:modified xsi:type="dcterms:W3CDTF">2017-08-16T01:21:45Z</dcterms:modified>
</cp:coreProperties>
</file>